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6" r:id="rId5"/>
  </p:sldMasterIdLst>
  <p:notesMasterIdLst>
    <p:notesMasterId r:id="rId17"/>
  </p:notesMasterIdLst>
  <p:handoutMasterIdLst>
    <p:handoutMasterId r:id="rId18"/>
  </p:handoutMasterIdLst>
  <p:sldIdLst>
    <p:sldId id="256" r:id="rId6"/>
    <p:sldId id="276" r:id="rId7"/>
    <p:sldId id="274" r:id="rId8"/>
    <p:sldId id="278" r:id="rId9"/>
    <p:sldId id="257" r:id="rId10"/>
    <p:sldId id="272" r:id="rId11"/>
    <p:sldId id="268" r:id="rId12"/>
    <p:sldId id="259" r:id="rId13"/>
    <p:sldId id="267" r:id="rId14"/>
    <p:sldId id="266" r:id="rId15"/>
    <p:sldId id="275" r:id="rId1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398"/>
    <a:srgbClr val="00A59F"/>
    <a:srgbClr val="FFC84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156" autoAdjust="0"/>
  </p:normalViewPr>
  <p:slideViewPr>
    <p:cSldViewPr snapToGrid="0">
      <p:cViewPr varScale="1">
        <p:scale>
          <a:sx n="42" d="100"/>
          <a:sy n="42" d="100"/>
        </p:scale>
        <p:origin x="149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49B712-19C3-42FC-9E83-A6216D507D43}"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7AD5F6A5-3A60-435D-8A4D-DA0AF0860715}">
      <dgm:prSet phldrT="[Text]" custT="1"/>
      <dgm:spPr>
        <a:solidFill>
          <a:schemeClr val="tx2"/>
        </a:solidFill>
      </dgm:spPr>
      <dgm:t>
        <a:bodyPr/>
        <a:lstStyle/>
        <a:p>
          <a:r>
            <a:rPr lang="en-US" sz="2400" b="1" dirty="0"/>
            <a:t>Stigma- Embarrassment &amp; Shame</a:t>
          </a:r>
        </a:p>
      </dgm:t>
    </dgm:pt>
    <dgm:pt modelId="{24A92A9B-B736-43AD-B4DE-6264614D7CF8}" type="parTrans" cxnId="{FC8D3DBE-1E41-4658-8388-0B6021CEDD5B}">
      <dgm:prSet/>
      <dgm:spPr/>
      <dgm:t>
        <a:bodyPr/>
        <a:lstStyle/>
        <a:p>
          <a:endParaRPr lang="en-US" sz="2400" b="1"/>
        </a:p>
      </dgm:t>
    </dgm:pt>
    <dgm:pt modelId="{18AC82F8-41D5-4577-BCCA-21D0B8995C01}" type="sibTrans" cxnId="{FC8D3DBE-1E41-4658-8388-0B6021CEDD5B}">
      <dgm:prSet/>
      <dgm:spPr/>
      <dgm:t>
        <a:bodyPr/>
        <a:lstStyle/>
        <a:p>
          <a:endParaRPr lang="en-US" sz="2400" b="1"/>
        </a:p>
      </dgm:t>
    </dgm:pt>
    <dgm:pt modelId="{DFD195C0-F587-4B4E-BA77-909C67DB6DC8}">
      <dgm:prSet custT="1"/>
      <dgm:spPr>
        <a:solidFill>
          <a:schemeClr val="tx2"/>
        </a:solidFill>
      </dgm:spPr>
      <dgm:t>
        <a:bodyPr/>
        <a:lstStyle/>
        <a:p>
          <a:r>
            <a:rPr lang="en-US" sz="2400" b="1" dirty="0"/>
            <a:t>Poverty</a:t>
          </a:r>
        </a:p>
      </dgm:t>
    </dgm:pt>
    <dgm:pt modelId="{F0BCE274-D1BD-4198-84A7-9ED4370292D6}" type="parTrans" cxnId="{E2F4AA68-A78D-4E20-B520-4AD27BF6B6E2}">
      <dgm:prSet/>
      <dgm:spPr/>
      <dgm:t>
        <a:bodyPr/>
        <a:lstStyle/>
        <a:p>
          <a:endParaRPr lang="en-US" sz="2400" b="1"/>
        </a:p>
      </dgm:t>
    </dgm:pt>
    <dgm:pt modelId="{9052A10A-24F3-4518-BC4D-0BA147702545}" type="sibTrans" cxnId="{E2F4AA68-A78D-4E20-B520-4AD27BF6B6E2}">
      <dgm:prSet/>
      <dgm:spPr/>
      <dgm:t>
        <a:bodyPr/>
        <a:lstStyle/>
        <a:p>
          <a:endParaRPr lang="en-US" sz="2400" b="1"/>
        </a:p>
      </dgm:t>
    </dgm:pt>
    <dgm:pt modelId="{4E24E0AA-8D57-4305-99BA-934E132A0391}">
      <dgm:prSet custT="1"/>
      <dgm:spPr>
        <a:solidFill>
          <a:schemeClr val="tx2"/>
        </a:solidFill>
      </dgm:spPr>
      <dgm:t>
        <a:bodyPr/>
        <a:lstStyle/>
        <a:p>
          <a:r>
            <a:rPr lang="en-US" sz="2400" b="1" dirty="0"/>
            <a:t>Sense of Loss</a:t>
          </a:r>
        </a:p>
      </dgm:t>
    </dgm:pt>
    <dgm:pt modelId="{3DE7E36D-5E40-43FA-A75C-E0E27B827BF3}" type="parTrans" cxnId="{5A766B15-DB80-4E1D-B829-763B2DEC94AF}">
      <dgm:prSet/>
      <dgm:spPr/>
      <dgm:t>
        <a:bodyPr/>
        <a:lstStyle/>
        <a:p>
          <a:endParaRPr lang="en-US" sz="2400" b="1"/>
        </a:p>
      </dgm:t>
    </dgm:pt>
    <dgm:pt modelId="{23201E07-3B66-4550-BF2E-5A900589B0C5}" type="sibTrans" cxnId="{5A766B15-DB80-4E1D-B829-763B2DEC94AF}">
      <dgm:prSet/>
      <dgm:spPr/>
      <dgm:t>
        <a:bodyPr/>
        <a:lstStyle/>
        <a:p>
          <a:endParaRPr lang="en-US" sz="2400" b="1"/>
        </a:p>
      </dgm:t>
    </dgm:pt>
    <dgm:pt modelId="{7AE7FC82-3A46-4B76-9D26-1AB8D4A8811E}">
      <dgm:prSet custT="1"/>
      <dgm:spPr>
        <a:solidFill>
          <a:schemeClr val="tx2"/>
        </a:solidFill>
      </dgm:spPr>
      <dgm:t>
        <a:bodyPr/>
        <a:lstStyle/>
        <a:p>
          <a:r>
            <a:rPr lang="en-US" sz="2400" b="1" dirty="0"/>
            <a:t>Guilt</a:t>
          </a:r>
        </a:p>
      </dgm:t>
    </dgm:pt>
    <dgm:pt modelId="{E2DE8AC8-0982-4585-B5D8-8DA98D4618B7}" type="parTrans" cxnId="{71E8CBD0-3F4C-4043-87AE-0E42F1213227}">
      <dgm:prSet/>
      <dgm:spPr/>
      <dgm:t>
        <a:bodyPr/>
        <a:lstStyle/>
        <a:p>
          <a:endParaRPr lang="en-US" sz="2400" b="1"/>
        </a:p>
      </dgm:t>
    </dgm:pt>
    <dgm:pt modelId="{BB1FF442-52AE-4DFC-B587-0F61C4DF05A0}" type="sibTrans" cxnId="{71E8CBD0-3F4C-4043-87AE-0E42F1213227}">
      <dgm:prSet/>
      <dgm:spPr/>
      <dgm:t>
        <a:bodyPr/>
        <a:lstStyle/>
        <a:p>
          <a:endParaRPr lang="en-US" sz="2400" b="1"/>
        </a:p>
      </dgm:t>
    </dgm:pt>
    <dgm:pt modelId="{8CE6D2FE-B99F-4DF3-9A8F-D7AAD6C51693}">
      <dgm:prSet custT="1"/>
      <dgm:spPr>
        <a:solidFill>
          <a:schemeClr val="tx2"/>
        </a:solidFill>
      </dgm:spPr>
      <dgm:t>
        <a:bodyPr/>
        <a:lstStyle/>
        <a:p>
          <a:r>
            <a:rPr lang="en-US" sz="2400" b="1" dirty="0"/>
            <a:t>Depression</a:t>
          </a:r>
        </a:p>
      </dgm:t>
    </dgm:pt>
    <dgm:pt modelId="{7530768A-0BA4-4E47-BE0F-888ABE0E0BA5}" type="parTrans" cxnId="{EC440874-B0C5-425D-A3E5-14623ACEC746}">
      <dgm:prSet/>
      <dgm:spPr/>
      <dgm:t>
        <a:bodyPr/>
        <a:lstStyle/>
        <a:p>
          <a:endParaRPr lang="en-US" sz="2400" b="1"/>
        </a:p>
      </dgm:t>
    </dgm:pt>
    <dgm:pt modelId="{BC9876E7-0AF4-400B-944E-9E027B67CF02}" type="sibTrans" cxnId="{EC440874-B0C5-425D-A3E5-14623ACEC746}">
      <dgm:prSet/>
      <dgm:spPr/>
      <dgm:t>
        <a:bodyPr/>
        <a:lstStyle/>
        <a:p>
          <a:endParaRPr lang="en-US" sz="2400" b="1"/>
        </a:p>
      </dgm:t>
    </dgm:pt>
    <dgm:pt modelId="{BBD6CC7E-7C32-42BA-B334-AF68887BE545}">
      <dgm:prSet custT="1"/>
      <dgm:spPr>
        <a:solidFill>
          <a:schemeClr val="tx2"/>
        </a:solidFill>
      </dgm:spPr>
      <dgm:t>
        <a:bodyPr/>
        <a:lstStyle/>
        <a:p>
          <a:r>
            <a:rPr lang="en-US" sz="2400" b="1" dirty="0"/>
            <a:t>Trauma</a:t>
          </a:r>
        </a:p>
      </dgm:t>
    </dgm:pt>
    <dgm:pt modelId="{B63429A9-A5D6-45D7-A380-E9F53AE1EECA}" type="parTrans" cxnId="{1B65FA52-A62D-4E04-A561-3D5F76A8FF04}">
      <dgm:prSet/>
      <dgm:spPr/>
      <dgm:t>
        <a:bodyPr/>
        <a:lstStyle/>
        <a:p>
          <a:endParaRPr lang="en-US" sz="2400" b="1"/>
        </a:p>
      </dgm:t>
    </dgm:pt>
    <dgm:pt modelId="{C1F48894-56C8-4117-A97C-D7DFB95F784D}" type="sibTrans" cxnId="{1B65FA52-A62D-4E04-A561-3D5F76A8FF04}">
      <dgm:prSet/>
      <dgm:spPr/>
      <dgm:t>
        <a:bodyPr/>
        <a:lstStyle/>
        <a:p>
          <a:endParaRPr lang="en-US" sz="2400" b="1"/>
        </a:p>
      </dgm:t>
    </dgm:pt>
    <dgm:pt modelId="{62EFECE0-4FA0-4BB5-B44C-7AB7447E4F87}" type="pres">
      <dgm:prSet presAssocID="{7949B712-19C3-42FC-9E83-A6216D507D43}" presName="diagram" presStyleCnt="0">
        <dgm:presLayoutVars>
          <dgm:dir/>
          <dgm:resizeHandles val="exact"/>
        </dgm:presLayoutVars>
      </dgm:prSet>
      <dgm:spPr/>
    </dgm:pt>
    <dgm:pt modelId="{851E6769-356E-40E4-A0A3-A379FA8BB777}" type="pres">
      <dgm:prSet presAssocID="{7AD5F6A5-3A60-435D-8A4D-DA0AF0860715}" presName="node" presStyleLbl="node1" presStyleIdx="0" presStyleCnt="6">
        <dgm:presLayoutVars>
          <dgm:bulletEnabled val="1"/>
        </dgm:presLayoutVars>
      </dgm:prSet>
      <dgm:spPr/>
    </dgm:pt>
    <dgm:pt modelId="{A82B7636-FED0-48C9-8350-03463D67B47B}" type="pres">
      <dgm:prSet presAssocID="{18AC82F8-41D5-4577-BCCA-21D0B8995C01}" presName="sibTrans" presStyleCnt="0"/>
      <dgm:spPr/>
    </dgm:pt>
    <dgm:pt modelId="{7F2C9E6B-B668-4EBA-AB67-38C426C57102}" type="pres">
      <dgm:prSet presAssocID="{DFD195C0-F587-4B4E-BA77-909C67DB6DC8}" presName="node" presStyleLbl="node1" presStyleIdx="1" presStyleCnt="6">
        <dgm:presLayoutVars>
          <dgm:bulletEnabled val="1"/>
        </dgm:presLayoutVars>
      </dgm:prSet>
      <dgm:spPr/>
    </dgm:pt>
    <dgm:pt modelId="{581B3D83-C2F8-40C1-B0D7-34AAC743A9DE}" type="pres">
      <dgm:prSet presAssocID="{9052A10A-24F3-4518-BC4D-0BA147702545}" presName="sibTrans" presStyleCnt="0"/>
      <dgm:spPr/>
    </dgm:pt>
    <dgm:pt modelId="{014E67D7-1429-4FDD-B1E6-D58FAAC5F422}" type="pres">
      <dgm:prSet presAssocID="{4E24E0AA-8D57-4305-99BA-934E132A0391}" presName="node" presStyleLbl="node1" presStyleIdx="2" presStyleCnt="6">
        <dgm:presLayoutVars>
          <dgm:bulletEnabled val="1"/>
        </dgm:presLayoutVars>
      </dgm:prSet>
      <dgm:spPr/>
    </dgm:pt>
    <dgm:pt modelId="{DE7F45D5-91A8-4CB7-B00E-28619CA744DB}" type="pres">
      <dgm:prSet presAssocID="{23201E07-3B66-4550-BF2E-5A900589B0C5}" presName="sibTrans" presStyleCnt="0"/>
      <dgm:spPr/>
    </dgm:pt>
    <dgm:pt modelId="{740C54F5-9829-461B-A052-05FCDE6966F3}" type="pres">
      <dgm:prSet presAssocID="{7AE7FC82-3A46-4B76-9D26-1AB8D4A8811E}" presName="node" presStyleLbl="node1" presStyleIdx="3" presStyleCnt="6">
        <dgm:presLayoutVars>
          <dgm:bulletEnabled val="1"/>
        </dgm:presLayoutVars>
      </dgm:prSet>
      <dgm:spPr/>
    </dgm:pt>
    <dgm:pt modelId="{874B8439-B856-4C96-BBD9-1B9C9C370CB4}" type="pres">
      <dgm:prSet presAssocID="{BB1FF442-52AE-4DFC-B587-0F61C4DF05A0}" presName="sibTrans" presStyleCnt="0"/>
      <dgm:spPr/>
    </dgm:pt>
    <dgm:pt modelId="{53CF2F8D-ED53-4699-8317-0A0091B9B922}" type="pres">
      <dgm:prSet presAssocID="{8CE6D2FE-B99F-4DF3-9A8F-D7AAD6C51693}" presName="node" presStyleLbl="node1" presStyleIdx="4" presStyleCnt="6">
        <dgm:presLayoutVars>
          <dgm:bulletEnabled val="1"/>
        </dgm:presLayoutVars>
      </dgm:prSet>
      <dgm:spPr/>
    </dgm:pt>
    <dgm:pt modelId="{D695BE91-6E15-46F0-BD42-B3B637C6F09B}" type="pres">
      <dgm:prSet presAssocID="{BC9876E7-0AF4-400B-944E-9E027B67CF02}" presName="sibTrans" presStyleCnt="0"/>
      <dgm:spPr/>
    </dgm:pt>
    <dgm:pt modelId="{20D20815-DF86-465E-B1CA-D5495D9BD11D}" type="pres">
      <dgm:prSet presAssocID="{BBD6CC7E-7C32-42BA-B334-AF68887BE545}" presName="node" presStyleLbl="node1" presStyleIdx="5" presStyleCnt="6">
        <dgm:presLayoutVars>
          <dgm:bulletEnabled val="1"/>
        </dgm:presLayoutVars>
      </dgm:prSet>
      <dgm:spPr/>
    </dgm:pt>
  </dgm:ptLst>
  <dgm:cxnLst>
    <dgm:cxn modelId="{5A766B15-DB80-4E1D-B829-763B2DEC94AF}" srcId="{7949B712-19C3-42FC-9E83-A6216D507D43}" destId="{4E24E0AA-8D57-4305-99BA-934E132A0391}" srcOrd="2" destOrd="0" parTransId="{3DE7E36D-5E40-43FA-A75C-E0E27B827BF3}" sibTransId="{23201E07-3B66-4550-BF2E-5A900589B0C5}"/>
    <dgm:cxn modelId="{D6D86B1B-5093-48DA-BAB0-68B59945558D}" type="presOf" srcId="{7AD5F6A5-3A60-435D-8A4D-DA0AF0860715}" destId="{851E6769-356E-40E4-A0A3-A379FA8BB777}" srcOrd="0" destOrd="0" presId="urn:microsoft.com/office/officeart/2005/8/layout/default"/>
    <dgm:cxn modelId="{E2F4AA68-A78D-4E20-B520-4AD27BF6B6E2}" srcId="{7949B712-19C3-42FC-9E83-A6216D507D43}" destId="{DFD195C0-F587-4B4E-BA77-909C67DB6DC8}" srcOrd="1" destOrd="0" parTransId="{F0BCE274-D1BD-4198-84A7-9ED4370292D6}" sibTransId="{9052A10A-24F3-4518-BC4D-0BA147702545}"/>
    <dgm:cxn modelId="{1B65FA52-A62D-4E04-A561-3D5F76A8FF04}" srcId="{7949B712-19C3-42FC-9E83-A6216D507D43}" destId="{BBD6CC7E-7C32-42BA-B334-AF68887BE545}" srcOrd="5" destOrd="0" parTransId="{B63429A9-A5D6-45D7-A380-E9F53AE1EECA}" sibTransId="{C1F48894-56C8-4117-A97C-D7DFB95F784D}"/>
    <dgm:cxn modelId="{EC440874-B0C5-425D-A3E5-14623ACEC746}" srcId="{7949B712-19C3-42FC-9E83-A6216D507D43}" destId="{8CE6D2FE-B99F-4DF3-9A8F-D7AAD6C51693}" srcOrd="4" destOrd="0" parTransId="{7530768A-0BA4-4E47-BE0F-888ABE0E0BA5}" sibTransId="{BC9876E7-0AF4-400B-944E-9E027B67CF02}"/>
    <dgm:cxn modelId="{B3AA8458-CD08-4200-B27B-935776AA91BE}" type="presOf" srcId="{7949B712-19C3-42FC-9E83-A6216D507D43}" destId="{62EFECE0-4FA0-4BB5-B44C-7AB7447E4F87}" srcOrd="0" destOrd="0" presId="urn:microsoft.com/office/officeart/2005/8/layout/default"/>
    <dgm:cxn modelId="{D4F86380-3388-4BC1-90EF-CA7EA2064FBB}" type="presOf" srcId="{DFD195C0-F587-4B4E-BA77-909C67DB6DC8}" destId="{7F2C9E6B-B668-4EBA-AB67-38C426C57102}" srcOrd="0" destOrd="0" presId="urn:microsoft.com/office/officeart/2005/8/layout/default"/>
    <dgm:cxn modelId="{73D73A85-329C-41D5-83EF-4BF2B2016AD3}" type="presOf" srcId="{BBD6CC7E-7C32-42BA-B334-AF68887BE545}" destId="{20D20815-DF86-465E-B1CA-D5495D9BD11D}" srcOrd="0" destOrd="0" presId="urn:microsoft.com/office/officeart/2005/8/layout/default"/>
    <dgm:cxn modelId="{AF52C896-10FC-4D55-BCF7-B32518056A9F}" type="presOf" srcId="{4E24E0AA-8D57-4305-99BA-934E132A0391}" destId="{014E67D7-1429-4FDD-B1E6-D58FAAC5F422}" srcOrd="0" destOrd="0" presId="urn:microsoft.com/office/officeart/2005/8/layout/default"/>
    <dgm:cxn modelId="{B2AD2CB6-0350-4693-8E82-17F8E52958A4}" type="presOf" srcId="{7AE7FC82-3A46-4B76-9D26-1AB8D4A8811E}" destId="{740C54F5-9829-461B-A052-05FCDE6966F3}" srcOrd="0" destOrd="0" presId="urn:microsoft.com/office/officeart/2005/8/layout/default"/>
    <dgm:cxn modelId="{FC8D3DBE-1E41-4658-8388-0B6021CEDD5B}" srcId="{7949B712-19C3-42FC-9E83-A6216D507D43}" destId="{7AD5F6A5-3A60-435D-8A4D-DA0AF0860715}" srcOrd="0" destOrd="0" parTransId="{24A92A9B-B736-43AD-B4DE-6264614D7CF8}" sibTransId="{18AC82F8-41D5-4577-BCCA-21D0B8995C01}"/>
    <dgm:cxn modelId="{539C51C4-F3D8-4C59-A404-A967530C51CF}" type="presOf" srcId="{8CE6D2FE-B99F-4DF3-9A8F-D7AAD6C51693}" destId="{53CF2F8D-ED53-4699-8317-0A0091B9B922}" srcOrd="0" destOrd="0" presId="urn:microsoft.com/office/officeart/2005/8/layout/default"/>
    <dgm:cxn modelId="{71E8CBD0-3F4C-4043-87AE-0E42F1213227}" srcId="{7949B712-19C3-42FC-9E83-A6216D507D43}" destId="{7AE7FC82-3A46-4B76-9D26-1AB8D4A8811E}" srcOrd="3" destOrd="0" parTransId="{E2DE8AC8-0982-4585-B5D8-8DA98D4618B7}" sibTransId="{BB1FF442-52AE-4DFC-B587-0F61C4DF05A0}"/>
    <dgm:cxn modelId="{C348A0EA-110C-4F48-84BD-3B64CAA91C5B}" type="presParOf" srcId="{62EFECE0-4FA0-4BB5-B44C-7AB7447E4F87}" destId="{851E6769-356E-40E4-A0A3-A379FA8BB777}" srcOrd="0" destOrd="0" presId="urn:microsoft.com/office/officeart/2005/8/layout/default"/>
    <dgm:cxn modelId="{044BE48F-901C-461E-84CA-A0BF42421F4D}" type="presParOf" srcId="{62EFECE0-4FA0-4BB5-B44C-7AB7447E4F87}" destId="{A82B7636-FED0-48C9-8350-03463D67B47B}" srcOrd="1" destOrd="0" presId="urn:microsoft.com/office/officeart/2005/8/layout/default"/>
    <dgm:cxn modelId="{6F0FAEBE-D0BB-4514-808D-50CAE5D75285}" type="presParOf" srcId="{62EFECE0-4FA0-4BB5-B44C-7AB7447E4F87}" destId="{7F2C9E6B-B668-4EBA-AB67-38C426C57102}" srcOrd="2" destOrd="0" presId="urn:microsoft.com/office/officeart/2005/8/layout/default"/>
    <dgm:cxn modelId="{CE51D67E-38F5-4FF5-9916-BFE72E6ED24D}" type="presParOf" srcId="{62EFECE0-4FA0-4BB5-B44C-7AB7447E4F87}" destId="{581B3D83-C2F8-40C1-B0D7-34AAC743A9DE}" srcOrd="3" destOrd="0" presId="urn:microsoft.com/office/officeart/2005/8/layout/default"/>
    <dgm:cxn modelId="{4645E8E1-0E38-4698-93DA-FD5BED729469}" type="presParOf" srcId="{62EFECE0-4FA0-4BB5-B44C-7AB7447E4F87}" destId="{014E67D7-1429-4FDD-B1E6-D58FAAC5F422}" srcOrd="4" destOrd="0" presId="urn:microsoft.com/office/officeart/2005/8/layout/default"/>
    <dgm:cxn modelId="{51F459D4-AE1D-4F48-9291-F4A57CB8D218}" type="presParOf" srcId="{62EFECE0-4FA0-4BB5-B44C-7AB7447E4F87}" destId="{DE7F45D5-91A8-4CB7-B00E-28619CA744DB}" srcOrd="5" destOrd="0" presId="urn:microsoft.com/office/officeart/2005/8/layout/default"/>
    <dgm:cxn modelId="{4D2D5BCC-37CF-4796-881D-6A551D08E665}" type="presParOf" srcId="{62EFECE0-4FA0-4BB5-B44C-7AB7447E4F87}" destId="{740C54F5-9829-461B-A052-05FCDE6966F3}" srcOrd="6" destOrd="0" presId="urn:microsoft.com/office/officeart/2005/8/layout/default"/>
    <dgm:cxn modelId="{F360F195-C775-420C-A5B7-70118FB22C0A}" type="presParOf" srcId="{62EFECE0-4FA0-4BB5-B44C-7AB7447E4F87}" destId="{874B8439-B856-4C96-BBD9-1B9C9C370CB4}" srcOrd="7" destOrd="0" presId="urn:microsoft.com/office/officeart/2005/8/layout/default"/>
    <dgm:cxn modelId="{6CA97B59-B78D-4B74-892C-F4CC9EF90780}" type="presParOf" srcId="{62EFECE0-4FA0-4BB5-B44C-7AB7447E4F87}" destId="{53CF2F8D-ED53-4699-8317-0A0091B9B922}" srcOrd="8" destOrd="0" presId="urn:microsoft.com/office/officeart/2005/8/layout/default"/>
    <dgm:cxn modelId="{A478051D-F384-4DCE-9243-4B5CB59EBA16}" type="presParOf" srcId="{62EFECE0-4FA0-4BB5-B44C-7AB7447E4F87}" destId="{D695BE91-6E15-46F0-BD42-B3B637C6F09B}" srcOrd="9" destOrd="0" presId="urn:microsoft.com/office/officeart/2005/8/layout/default"/>
    <dgm:cxn modelId="{34C94504-0BAE-4A8C-ACD6-28653A233541}" type="presParOf" srcId="{62EFECE0-4FA0-4BB5-B44C-7AB7447E4F87}" destId="{20D20815-DF86-465E-B1CA-D5495D9BD11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6939E7-5415-4C1D-8713-22F87702A857}"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EF5FAB5E-0138-49FC-8744-1C714B70BEAD}">
      <dgm:prSet custT="1"/>
      <dgm:spPr>
        <a:solidFill>
          <a:schemeClr val="tx2"/>
        </a:solidFill>
        <a:ln>
          <a:solidFill>
            <a:schemeClr val="accent1"/>
          </a:solidFill>
        </a:ln>
      </dgm:spPr>
      <dgm:t>
        <a:bodyPr/>
        <a:lstStyle/>
        <a:p>
          <a:pPr rtl="0"/>
          <a:r>
            <a:rPr lang="en-US" sz="2800" b="1" dirty="0"/>
            <a:t>Expressing care</a:t>
          </a:r>
        </a:p>
      </dgm:t>
    </dgm:pt>
    <dgm:pt modelId="{F49EF745-AC17-481E-BEFE-17069A72FFBB}" type="parTrans" cxnId="{457FCA0A-1163-432E-B8A8-E3949E325FAE}">
      <dgm:prSet/>
      <dgm:spPr/>
      <dgm:t>
        <a:bodyPr/>
        <a:lstStyle/>
        <a:p>
          <a:endParaRPr lang="en-US" sz="2800" b="1"/>
        </a:p>
      </dgm:t>
    </dgm:pt>
    <dgm:pt modelId="{C9D198CD-0EB0-4D91-8018-0D9F5E3DA8AA}" type="sibTrans" cxnId="{457FCA0A-1163-432E-B8A8-E3949E325FAE}">
      <dgm:prSet/>
      <dgm:spPr>
        <a:solidFill>
          <a:schemeClr val="bg1">
            <a:lumMod val="85000"/>
          </a:schemeClr>
        </a:solidFill>
      </dgm:spPr>
      <dgm:t>
        <a:bodyPr/>
        <a:lstStyle/>
        <a:p>
          <a:endParaRPr lang="en-US" sz="2800" b="1"/>
        </a:p>
      </dgm:t>
    </dgm:pt>
    <dgm:pt modelId="{700B08E6-94D1-4FA4-B879-36D392D988DD}">
      <dgm:prSet custT="1"/>
      <dgm:spPr>
        <a:solidFill>
          <a:schemeClr val="tx2"/>
        </a:solidFill>
        <a:ln>
          <a:solidFill>
            <a:schemeClr val="accent1"/>
          </a:solidFill>
        </a:ln>
      </dgm:spPr>
      <dgm:t>
        <a:bodyPr/>
        <a:lstStyle/>
        <a:p>
          <a:pPr rtl="0"/>
          <a:r>
            <a:rPr lang="en-US" sz="2800" b="1" dirty="0"/>
            <a:t>Challenging growth</a:t>
          </a:r>
        </a:p>
      </dgm:t>
    </dgm:pt>
    <dgm:pt modelId="{04D2ABBD-DCD6-4EC9-8924-7867F5662319}" type="parTrans" cxnId="{69475749-0457-4948-82E1-CAB029D976D1}">
      <dgm:prSet/>
      <dgm:spPr/>
      <dgm:t>
        <a:bodyPr/>
        <a:lstStyle/>
        <a:p>
          <a:endParaRPr lang="en-US" sz="2800" b="1"/>
        </a:p>
      </dgm:t>
    </dgm:pt>
    <dgm:pt modelId="{DF4DFB64-6642-4047-9330-3F780DAA8220}" type="sibTrans" cxnId="{69475749-0457-4948-82E1-CAB029D976D1}">
      <dgm:prSet/>
      <dgm:spPr/>
      <dgm:t>
        <a:bodyPr/>
        <a:lstStyle/>
        <a:p>
          <a:endParaRPr lang="en-US" sz="2800" b="1"/>
        </a:p>
      </dgm:t>
    </dgm:pt>
    <dgm:pt modelId="{95E26FF5-F042-4B65-839A-FB8200828462}">
      <dgm:prSet custT="1"/>
      <dgm:spPr>
        <a:solidFill>
          <a:schemeClr val="tx2"/>
        </a:solidFill>
        <a:ln>
          <a:solidFill>
            <a:schemeClr val="accent1"/>
          </a:solidFill>
        </a:ln>
      </dgm:spPr>
      <dgm:t>
        <a:bodyPr/>
        <a:lstStyle/>
        <a:p>
          <a:pPr rtl="0"/>
          <a:r>
            <a:rPr lang="en-US" sz="2800" b="1" dirty="0"/>
            <a:t>Providing support</a:t>
          </a:r>
        </a:p>
      </dgm:t>
    </dgm:pt>
    <dgm:pt modelId="{6198E835-A964-4221-8BCB-EF9E5EA970F1}" type="parTrans" cxnId="{3A6CEA96-F2E4-4792-9AD5-954CEF357C0B}">
      <dgm:prSet/>
      <dgm:spPr/>
      <dgm:t>
        <a:bodyPr/>
        <a:lstStyle/>
        <a:p>
          <a:endParaRPr lang="en-US" sz="2800" b="1"/>
        </a:p>
      </dgm:t>
    </dgm:pt>
    <dgm:pt modelId="{4569BD0E-0163-42D3-9F61-77ADC5A2D711}" type="sibTrans" cxnId="{3A6CEA96-F2E4-4792-9AD5-954CEF357C0B}">
      <dgm:prSet/>
      <dgm:spPr/>
      <dgm:t>
        <a:bodyPr/>
        <a:lstStyle/>
        <a:p>
          <a:endParaRPr lang="en-US" sz="2800" b="1"/>
        </a:p>
      </dgm:t>
    </dgm:pt>
    <dgm:pt modelId="{C9D990CB-DE34-4DE7-A234-D79EEE13255D}">
      <dgm:prSet custT="1"/>
      <dgm:spPr>
        <a:solidFill>
          <a:schemeClr val="tx2"/>
        </a:solidFill>
        <a:ln>
          <a:solidFill>
            <a:schemeClr val="accent1"/>
          </a:solidFill>
        </a:ln>
      </dgm:spPr>
      <dgm:t>
        <a:bodyPr/>
        <a:lstStyle/>
        <a:p>
          <a:pPr rtl="0"/>
          <a:r>
            <a:rPr lang="en-US" sz="2800" b="1" dirty="0"/>
            <a:t>Sharing power</a:t>
          </a:r>
        </a:p>
      </dgm:t>
    </dgm:pt>
    <dgm:pt modelId="{770C1668-4D11-4F27-9191-4BE083D3259F}" type="parTrans" cxnId="{60792C2D-A456-4DA1-BA72-761A4E5C609D}">
      <dgm:prSet/>
      <dgm:spPr/>
      <dgm:t>
        <a:bodyPr/>
        <a:lstStyle/>
        <a:p>
          <a:endParaRPr lang="en-US" sz="2800" b="1"/>
        </a:p>
      </dgm:t>
    </dgm:pt>
    <dgm:pt modelId="{4F331C49-05E1-4959-857D-34B190C7E4EF}" type="sibTrans" cxnId="{60792C2D-A456-4DA1-BA72-761A4E5C609D}">
      <dgm:prSet/>
      <dgm:spPr/>
      <dgm:t>
        <a:bodyPr/>
        <a:lstStyle/>
        <a:p>
          <a:endParaRPr lang="en-US" sz="2800" b="1"/>
        </a:p>
      </dgm:t>
    </dgm:pt>
    <dgm:pt modelId="{5164E7FF-502E-4B52-9425-1B188B0C7801}">
      <dgm:prSet custT="1"/>
      <dgm:spPr>
        <a:solidFill>
          <a:schemeClr val="tx2"/>
        </a:solidFill>
        <a:ln>
          <a:solidFill>
            <a:schemeClr val="accent1"/>
          </a:solidFill>
        </a:ln>
      </dgm:spPr>
      <dgm:t>
        <a:bodyPr/>
        <a:lstStyle/>
        <a:p>
          <a:pPr rtl="0"/>
          <a:r>
            <a:rPr lang="en-US" sz="2800" b="1" dirty="0"/>
            <a:t>Expanding possibilities</a:t>
          </a:r>
        </a:p>
      </dgm:t>
    </dgm:pt>
    <dgm:pt modelId="{278877E3-6B68-457F-8518-A51005467B94}" type="parTrans" cxnId="{87FF0376-999E-4849-BFCD-CAE59C47361E}">
      <dgm:prSet/>
      <dgm:spPr/>
      <dgm:t>
        <a:bodyPr/>
        <a:lstStyle/>
        <a:p>
          <a:endParaRPr lang="en-US" sz="2800" b="1"/>
        </a:p>
      </dgm:t>
    </dgm:pt>
    <dgm:pt modelId="{C4FDCEED-AF79-4D5A-9FF3-81A99944C439}" type="sibTrans" cxnId="{87FF0376-999E-4849-BFCD-CAE59C47361E}">
      <dgm:prSet/>
      <dgm:spPr/>
      <dgm:t>
        <a:bodyPr/>
        <a:lstStyle/>
        <a:p>
          <a:endParaRPr lang="en-US" sz="2800" b="1"/>
        </a:p>
      </dgm:t>
    </dgm:pt>
    <dgm:pt modelId="{80C1D8A6-6AC0-435E-AF78-C73BB2B5D0E4}" type="pres">
      <dgm:prSet presAssocID="{9B6939E7-5415-4C1D-8713-22F87702A857}" presName="Name0" presStyleCnt="0">
        <dgm:presLayoutVars>
          <dgm:chMax val="7"/>
          <dgm:chPref val="7"/>
          <dgm:dir/>
        </dgm:presLayoutVars>
      </dgm:prSet>
      <dgm:spPr/>
    </dgm:pt>
    <dgm:pt modelId="{35B48A44-1450-4E51-9ED1-BE92D7E82FF6}" type="pres">
      <dgm:prSet presAssocID="{9B6939E7-5415-4C1D-8713-22F87702A857}" presName="Name1" presStyleCnt="0"/>
      <dgm:spPr/>
    </dgm:pt>
    <dgm:pt modelId="{D37C7F07-E0F1-48BF-9E7C-30F9C2B3E038}" type="pres">
      <dgm:prSet presAssocID="{9B6939E7-5415-4C1D-8713-22F87702A857}" presName="cycle" presStyleCnt="0"/>
      <dgm:spPr/>
    </dgm:pt>
    <dgm:pt modelId="{7BD215F3-AAAC-4474-B8F6-60767AD90D4B}" type="pres">
      <dgm:prSet presAssocID="{9B6939E7-5415-4C1D-8713-22F87702A857}" presName="srcNode" presStyleLbl="node1" presStyleIdx="0" presStyleCnt="5"/>
      <dgm:spPr/>
    </dgm:pt>
    <dgm:pt modelId="{8602F222-D7C2-4928-AE4D-DD5C8DDA4AA8}" type="pres">
      <dgm:prSet presAssocID="{9B6939E7-5415-4C1D-8713-22F87702A857}" presName="conn" presStyleLbl="parChTrans1D2" presStyleIdx="0" presStyleCnt="1"/>
      <dgm:spPr/>
    </dgm:pt>
    <dgm:pt modelId="{D0E7AABD-337E-4D73-8EA5-6522BE891F1B}" type="pres">
      <dgm:prSet presAssocID="{9B6939E7-5415-4C1D-8713-22F87702A857}" presName="extraNode" presStyleLbl="node1" presStyleIdx="0" presStyleCnt="5"/>
      <dgm:spPr/>
    </dgm:pt>
    <dgm:pt modelId="{92ED221A-A0BE-4D6A-AF69-57D4B489F420}" type="pres">
      <dgm:prSet presAssocID="{9B6939E7-5415-4C1D-8713-22F87702A857}" presName="dstNode" presStyleLbl="node1" presStyleIdx="0" presStyleCnt="5"/>
      <dgm:spPr/>
    </dgm:pt>
    <dgm:pt modelId="{013DEEBB-2276-44F1-B238-F0E6AE8C554E}" type="pres">
      <dgm:prSet presAssocID="{EF5FAB5E-0138-49FC-8744-1C714B70BEAD}" presName="text_1" presStyleLbl="node1" presStyleIdx="0" presStyleCnt="5">
        <dgm:presLayoutVars>
          <dgm:bulletEnabled val="1"/>
        </dgm:presLayoutVars>
      </dgm:prSet>
      <dgm:spPr/>
    </dgm:pt>
    <dgm:pt modelId="{83B8D831-37D6-41AA-A515-EF98BAD067A3}" type="pres">
      <dgm:prSet presAssocID="{EF5FAB5E-0138-49FC-8744-1C714B70BEAD}" presName="accent_1" presStyleCnt="0"/>
      <dgm:spPr/>
    </dgm:pt>
    <dgm:pt modelId="{FE602F6D-C829-4E67-B01D-3AF6C71CCEE4}" type="pres">
      <dgm:prSet presAssocID="{EF5FAB5E-0138-49FC-8744-1C714B70BEAD}" presName="accentRepeatNode" presStyleLbl="solidFgAcc1" presStyleIdx="0" presStyleCnt="5"/>
      <dgm:spPr>
        <a:ln>
          <a:solidFill>
            <a:schemeClr val="accent3"/>
          </a:solidFill>
        </a:ln>
      </dgm:spPr>
    </dgm:pt>
    <dgm:pt modelId="{A6F26CD7-497A-4B3D-B02A-70E37657A6E5}" type="pres">
      <dgm:prSet presAssocID="{700B08E6-94D1-4FA4-B879-36D392D988DD}" presName="text_2" presStyleLbl="node1" presStyleIdx="1" presStyleCnt="5">
        <dgm:presLayoutVars>
          <dgm:bulletEnabled val="1"/>
        </dgm:presLayoutVars>
      </dgm:prSet>
      <dgm:spPr/>
    </dgm:pt>
    <dgm:pt modelId="{A9A5A71E-E230-4D48-92D5-D60FEF862BB9}" type="pres">
      <dgm:prSet presAssocID="{700B08E6-94D1-4FA4-B879-36D392D988DD}" presName="accent_2" presStyleCnt="0"/>
      <dgm:spPr/>
    </dgm:pt>
    <dgm:pt modelId="{363EE238-758D-4BA2-B691-412172FAECF0}" type="pres">
      <dgm:prSet presAssocID="{700B08E6-94D1-4FA4-B879-36D392D988DD}" presName="accentRepeatNode" presStyleLbl="solidFgAcc1" presStyleIdx="1" presStyleCnt="5"/>
      <dgm:spPr>
        <a:ln>
          <a:solidFill>
            <a:schemeClr val="accent3"/>
          </a:solidFill>
        </a:ln>
      </dgm:spPr>
    </dgm:pt>
    <dgm:pt modelId="{DD31A9DD-9078-45D6-B55F-02C87603828D}" type="pres">
      <dgm:prSet presAssocID="{95E26FF5-F042-4B65-839A-FB8200828462}" presName="text_3" presStyleLbl="node1" presStyleIdx="2" presStyleCnt="5">
        <dgm:presLayoutVars>
          <dgm:bulletEnabled val="1"/>
        </dgm:presLayoutVars>
      </dgm:prSet>
      <dgm:spPr/>
    </dgm:pt>
    <dgm:pt modelId="{25B6EA06-A687-4110-B60C-33312BF111EA}" type="pres">
      <dgm:prSet presAssocID="{95E26FF5-F042-4B65-839A-FB8200828462}" presName="accent_3" presStyleCnt="0"/>
      <dgm:spPr/>
    </dgm:pt>
    <dgm:pt modelId="{22572169-E7B7-4EE0-8E13-57F48F66DA4F}" type="pres">
      <dgm:prSet presAssocID="{95E26FF5-F042-4B65-839A-FB8200828462}" presName="accentRepeatNode" presStyleLbl="solidFgAcc1" presStyleIdx="2" presStyleCnt="5"/>
      <dgm:spPr>
        <a:ln>
          <a:solidFill>
            <a:schemeClr val="accent3"/>
          </a:solidFill>
        </a:ln>
      </dgm:spPr>
    </dgm:pt>
    <dgm:pt modelId="{C3F1DB83-3668-4842-9E10-B21D34F78F96}" type="pres">
      <dgm:prSet presAssocID="{C9D990CB-DE34-4DE7-A234-D79EEE13255D}" presName="text_4" presStyleLbl="node1" presStyleIdx="3" presStyleCnt="5">
        <dgm:presLayoutVars>
          <dgm:bulletEnabled val="1"/>
        </dgm:presLayoutVars>
      </dgm:prSet>
      <dgm:spPr/>
    </dgm:pt>
    <dgm:pt modelId="{C0A0B682-92FF-463A-BEC9-E081CEA0E878}" type="pres">
      <dgm:prSet presAssocID="{C9D990CB-DE34-4DE7-A234-D79EEE13255D}" presName="accent_4" presStyleCnt="0"/>
      <dgm:spPr/>
    </dgm:pt>
    <dgm:pt modelId="{57E1B76F-2E9E-4791-98A0-A6C786DFE93B}" type="pres">
      <dgm:prSet presAssocID="{C9D990CB-DE34-4DE7-A234-D79EEE13255D}" presName="accentRepeatNode" presStyleLbl="solidFgAcc1" presStyleIdx="3" presStyleCnt="5"/>
      <dgm:spPr>
        <a:ln>
          <a:solidFill>
            <a:schemeClr val="accent3"/>
          </a:solidFill>
        </a:ln>
      </dgm:spPr>
    </dgm:pt>
    <dgm:pt modelId="{3445EA75-DB6C-4E7B-B1EA-1676EB82EE48}" type="pres">
      <dgm:prSet presAssocID="{5164E7FF-502E-4B52-9425-1B188B0C7801}" presName="text_5" presStyleLbl="node1" presStyleIdx="4" presStyleCnt="5">
        <dgm:presLayoutVars>
          <dgm:bulletEnabled val="1"/>
        </dgm:presLayoutVars>
      </dgm:prSet>
      <dgm:spPr/>
    </dgm:pt>
    <dgm:pt modelId="{F4F92C39-8629-45A5-B606-ED3B961E1E5D}" type="pres">
      <dgm:prSet presAssocID="{5164E7FF-502E-4B52-9425-1B188B0C7801}" presName="accent_5" presStyleCnt="0"/>
      <dgm:spPr/>
    </dgm:pt>
    <dgm:pt modelId="{19619236-F058-4758-9BAC-3FDD3D066131}" type="pres">
      <dgm:prSet presAssocID="{5164E7FF-502E-4B52-9425-1B188B0C7801}" presName="accentRepeatNode" presStyleLbl="solidFgAcc1" presStyleIdx="4" presStyleCnt="5"/>
      <dgm:spPr>
        <a:ln>
          <a:solidFill>
            <a:schemeClr val="accent3"/>
          </a:solidFill>
        </a:ln>
      </dgm:spPr>
    </dgm:pt>
  </dgm:ptLst>
  <dgm:cxnLst>
    <dgm:cxn modelId="{457FCA0A-1163-432E-B8A8-E3949E325FAE}" srcId="{9B6939E7-5415-4C1D-8713-22F87702A857}" destId="{EF5FAB5E-0138-49FC-8744-1C714B70BEAD}" srcOrd="0" destOrd="0" parTransId="{F49EF745-AC17-481E-BEFE-17069A72FFBB}" sibTransId="{C9D198CD-0EB0-4D91-8018-0D9F5E3DA8AA}"/>
    <dgm:cxn modelId="{5FCAC01B-B483-43C4-A1C5-6AC318C5B7E4}" type="presOf" srcId="{C9D990CB-DE34-4DE7-A234-D79EEE13255D}" destId="{C3F1DB83-3668-4842-9E10-B21D34F78F96}" srcOrd="0" destOrd="0" presId="urn:microsoft.com/office/officeart/2008/layout/VerticalCurvedList"/>
    <dgm:cxn modelId="{60792C2D-A456-4DA1-BA72-761A4E5C609D}" srcId="{9B6939E7-5415-4C1D-8713-22F87702A857}" destId="{C9D990CB-DE34-4DE7-A234-D79EEE13255D}" srcOrd="3" destOrd="0" parTransId="{770C1668-4D11-4F27-9191-4BE083D3259F}" sibTransId="{4F331C49-05E1-4959-857D-34B190C7E4EF}"/>
    <dgm:cxn modelId="{7838A23A-295A-4283-A79E-85FFD53D31AF}" type="presOf" srcId="{95E26FF5-F042-4B65-839A-FB8200828462}" destId="{DD31A9DD-9078-45D6-B55F-02C87603828D}" srcOrd="0" destOrd="0" presId="urn:microsoft.com/office/officeart/2008/layout/VerticalCurvedList"/>
    <dgm:cxn modelId="{69475749-0457-4948-82E1-CAB029D976D1}" srcId="{9B6939E7-5415-4C1D-8713-22F87702A857}" destId="{700B08E6-94D1-4FA4-B879-36D392D988DD}" srcOrd="1" destOrd="0" parTransId="{04D2ABBD-DCD6-4EC9-8924-7867F5662319}" sibTransId="{DF4DFB64-6642-4047-9330-3F780DAA8220}"/>
    <dgm:cxn modelId="{C078474B-2949-4935-8C6E-8FADF223AC0C}" type="presOf" srcId="{9B6939E7-5415-4C1D-8713-22F87702A857}" destId="{80C1D8A6-6AC0-435E-AF78-C73BB2B5D0E4}" srcOrd="0" destOrd="0" presId="urn:microsoft.com/office/officeart/2008/layout/VerticalCurvedList"/>
    <dgm:cxn modelId="{A17EA851-8951-49AA-8A8D-5F54E5B4C985}" type="presOf" srcId="{5164E7FF-502E-4B52-9425-1B188B0C7801}" destId="{3445EA75-DB6C-4E7B-B1EA-1676EB82EE48}" srcOrd="0" destOrd="0" presId="urn:microsoft.com/office/officeart/2008/layout/VerticalCurvedList"/>
    <dgm:cxn modelId="{8FF01172-F22F-4B29-839F-C291CF5962EE}" type="presOf" srcId="{700B08E6-94D1-4FA4-B879-36D392D988DD}" destId="{A6F26CD7-497A-4B3D-B02A-70E37657A6E5}" srcOrd="0" destOrd="0" presId="urn:microsoft.com/office/officeart/2008/layout/VerticalCurvedList"/>
    <dgm:cxn modelId="{87FF0376-999E-4849-BFCD-CAE59C47361E}" srcId="{9B6939E7-5415-4C1D-8713-22F87702A857}" destId="{5164E7FF-502E-4B52-9425-1B188B0C7801}" srcOrd="4" destOrd="0" parTransId="{278877E3-6B68-457F-8518-A51005467B94}" sibTransId="{C4FDCEED-AF79-4D5A-9FF3-81A99944C439}"/>
    <dgm:cxn modelId="{3A6CEA96-F2E4-4792-9AD5-954CEF357C0B}" srcId="{9B6939E7-5415-4C1D-8713-22F87702A857}" destId="{95E26FF5-F042-4B65-839A-FB8200828462}" srcOrd="2" destOrd="0" parTransId="{6198E835-A964-4221-8BCB-EF9E5EA970F1}" sibTransId="{4569BD0E-0163-42D3-9F61-77ADC5A2D711}"/>
    <dgm:cxn modelId="{7B8F23A1-5B3D-4C1D-85A8-28FADB608639}" type="presOf" srcId="{EF5FAB5E-0138-49FC-8744-1C714B70BEAD}" destId="{013DEEBB-2276-44F1-B238-F0E6AE8C554E}" srcOrd="0" destOrd="0" presId="urn:microsoft.com/office/officeart/2008/layout/VerticalCurvedList"/>
    <dgm:cxn modelId="{B4EBADB2-60AD-40A3-86F8-0EE9D6ECB069}" type="presOf" srcId="{C9D198CD-0EB0-4D91-8018-0D9F5E3DA8AA}" destId="{8602F222-D7C2-4928-AE4D-DD5C8DDA4AA8}" srcOrd="0" destOrd="0" presId="urn:microsoft.com/office/officeart/2008/layout/VerticalCurvedList"/>
    <dgm:cxn modelId="{E0F1076E-4954-40AD-B9FB-E43540B8949A}" type="presParOf" srcId="{80C1D8A6-6AC0-435E-AF78-C73BB2B5D0E4}" destId="{35B48A44-1450-4E51-9ED1-BE92D7E82FF6}" srcOrd="0" destOrd="0" presId="urn:microsoft.com/office/officeart/2008/layout/VerticalCurvedList"/>
    <dgm:cxn modelId="{0EEB3291-19B7-4ABB-9451-D3A03B1EDCD6}" type="presParOf" srcId="{35B48A44-1450-4E51-9ED1-BE92D7E82FF6}" destId="{D37C7F07-E0F1-48BF-9E7C-30F9C2B3E038}" srcOrd="0" destOrd="0" presId="urn:microsoft.com/office/officeart/2008/layout/VerticalCurvedList"/>
    <dgm:cxn modelId="{30121995-AE15-4B2E-93D4-CF3E6973AB4A}" type="presParOf" srcId="{D37C7F07-E0F1-48BF-9E7C-30F9C2B3E038}" destId="{7BD215F3-AAAC-4474-B8F6-60767AD90D4B}" srcOrd="0" destOrd="0" presId="urn:microsoft.com/office/officeart/2008/layout/VerticalCurvedList"/>
    <dgm:cxn modelId="{126FC057-FD88-4CCC-8981-52382917EABA}" type="presParOf" srcId="{D37C7F07-E0F1-48BF-9E7C-30F9C2B3E038}" destId="{8602F222-D7C2-4928-AE4D-DD5C8DDA4AA8}" srcOrd="1" destOrd="0" presId="urn:microsoft.com/office/officeart/2008/layout/VerticalCurvedList"/>
    <dgm:cxn modelId="{E34046DE-DA7D-4042-88D9-0B1929DAE519}" type="presParOf" srcId="{D37C7F07-E0F1-48BF-9E7C-30F9C2B3E038}" destId="{D0E7AABD-337E-4D73-8EA5-6522BE891F1B}" srcOrd="2" destOrd="0" presId="urn:microsoft.com/office/officeart/2008/layout/VerticalCurvedList"/>
    <dgm:cxn modelId="{B3ECE54F-1E30-415E-AEF7-BD5CE80ED70B}" type="presParOf" srcId="{D37C7F07-E0F1-48BF-9E7C-30F9C2B3E038}" destId="{92ED221A-A0BE-4D6A-AF69-57D4B489F420}" srcOrd="3" destOrd="0" presId="urn:microsoft.com/office/officeart/2008/layout/VerticalCurvedList"/>
    <dgm:cxn modelId="{FA93E927-757A-47B5-9EBD-2FE74F569EEF}" type="presParOf" srcId="{35B48A44-1450-4E51-9ED1-BE92D7E82FF6}" destId="{013DEEBB-2276-44F1-B238-F0E6AE8C554E}" srcOrd="1" destOrd="0" presId="urn:microsoft.com/office/officeart/2008/layout/VerticalCurvedList"/>
    <dgm:cxn modelId="{5429BB59-AB30-4EED-AA9F-0BEDA431577A}" type="presParOf" srcId="{35B48A44-1450-4E51-9ED1-BE92D7E82FF6}" destId="{83B8D831-37D6-41AA-A515-EF98BAD067A3}" srcOrd="2" destOrd="0" presId="urn:microsoft.com/office/officeart/2008/layout/VerticalCurvedList"/>
    <dgm:cxn modelId="{93D6320F-805E-4F07-9998-46E2DB949CDE}" type="presParOf" srcId="{83B8D831-37D6-41AA-A515-EF98BAD067A3}" destId="{FE602F6D-C829-4E67-B01D-3AF6C71CCEE4}" srcOrd="0" destOrd="0" presId="urn:microsoft.com/office/officeart/2008/layout/VerticalCurvedList"/>
    <dgm:cxn modelId="{DA798D84-6212-4427-ACFF-2E6B8AD1F67B}" type="presParOf" srcId="{35B48A44-1450-4E51-9ED1-BE92D7E82FF6}" destId="{A6F26CD7-497A-4B3D-B02A-70E37657A6E5}" srcOrd="3" destOrd="0" presId="urn:microsoft.com/office/officeart/2008/layout/VerticalCurvedList"/>
    <dgm:cxn modelId="{C69F768D-D99D-45F9-B48B-D1DB281C0D75}" type="presParOf" srcId="{35B48A44-1450-4E51-9ED1-BE92D7E82FF6}" destId="{A9A5A71E-E230-4D48-92D5-D60FEF862BB9}" srcOrd="4" destOrd="0" presId="urn:microsoft.com/office/officeart/2008/layout/VerticalCurvedList"/>
    <dgm:cxn modelId="{4966635F-3D62-4464-9040-AD34665CF49C}" type="presParOf" srcId="{A9A5A71E-E230-4D48-92D5-D60FEF862BB9}" destId="{363EE238-758D-4BA2-B691-412172FAECF0}" srcOrd="0" destOrd="0" presId="urn:microsoft.com/office/officeart/2008/layout/VerticalCurvedList"/>
    <dgm:cxn modelId="{01DA9976-6B0F-4AFC-B264-0B31538D5025}" type="presParOf" srcId="{35B48A44-1450-4E51-9ED1-BE92D7E82FF6}" destId="{DD31A9DD-9078-45D6-B55F-02C87603828D}" srcOrd="5" destOrd="0" presId="urn:microsoft.com/office/officeart/2008/layout/VerticalCurvedList"/>
    <dgm:cxn modelId="{654CFA58-1C66-4EF7-99F1-0F8E499C2E2A}" type="presParOf" srcId="{35B48A44-1450-4E51-9ED1-BE92D7E82FF6}" destId="{25B6EA06-A687-4110-B60C-33312BF111EA}" srcOrd="6" destOrd="0" presId="urn:microsoft.com/office/officeart/2008/layout/VerticalCurvedList"/>
    <dgm:cxn modelId="{5C76A32A-5B3F-494D-A164-70A6CB2478A8}" type="presParOf" srcId="{25B6EA06-A687-4110-B60C-33312BF111EA}" destId="{22572169-E7B7-4EE0-8E13-57F48F66DA4F}" srcOrd="0" destOrd="0" presId="urn:microsoft.com/office/officeart/2008/layout/VerticalCurvedList"/>
    <dgm:cxn modelId="{7673FC94-585B-44BD-B7D6-336E89A90522}" type="presParOf" srcId="{35B48A44-1450-4E51-9ED1-BE92D7E82FF6}" destId="{C3F1DB83-3668-4842-9E10-B21D34F78F96}" srcOrd="7" destOrd="0" presId="urn:microsoft.com/office/officeart/2008/layout/VerticalCurvedList"/>
    <dgm:cxn modelId="{DD4216E0-E77A-43B7-BAC9-5CA12F4E4C5A}" type="presParOf" srcId="{35B48A44-1450-4E51-9ED1-BE92D7E82FF6}" destId="{C0A0B682-92FF-463A-BEC9-E081CEA0E878}" srcOrd="8" destOrd="0" presId="urn:microsoft.com/office/officeart/2008/layout/VerticalCurvedList"/>
    <dgm:cxn modelId="{4D8C24B3-E4A1-447F-93BF-7EC9675F73D3}" type="presParOf" srcId="{C0A0B682-92FF-463A-BEC9-E081CEA0E878}" destId="{57E1B76F-2E9E-4791-98A0-A6C786DFE93B}" srcOrd="0" destOrd="0" presId="urn:microsoft.com/office/officeart/2008/layout/VerticalCurvedList"/>
    <dgm:cxn modelId="{0E1020B8-CBE7-4C3A-8195-6BC24B66DDB4}" type="presParOf" srcId="{35B48A44-1450-4E51-9ED1-BE92D7E82FF6}" destId="{3445EA75-DB6C-4E7B-B1EA-1676EB82EE48}" srcOrd="9" destOrd="0" presId="urn:microsoft.com/office/officeart/2008/layout/VerticalCurvedList"/>
    <dgm:cxn modelId="{2EAD1943-0CA0-4846-B00E-7DD7A56B11AD}" type="presParOf" srcId="{35B48A44-1450-4E51-9ED1-BE92D7E82FF6}" destId="{F4F92C39-8629-45A5-B606-ED3B961E1E5D}" srcOrd="10" destOrd="0" presId="urn:microsoft.com/office/officeart/2008/layout/VerticalCurvedList"/>
    <dgm:cxn modelId="{172F88C2-EF0A-4B71-99B2-2CC9736840B5}" type="presParOf" srcId="{F4F92C39-8629-45A5-B606-ED3B961E1E5D}" destId="{19619236-F058-4758-9BAC-3FDD3D06613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E6769-356E-40E4-A0A3-A379FA8BB777}">
      <dsp:nvSpPr>
        <dsp:cNvPr id="0" name=""/>
        <dsp:cNvSpPr/>
      </dsp:nvSpPr>
      <dsp:spPr>
        <a:xfrm>
          <a:off x="558343" y="1798"/>
          <a:ext cx="2341847" cy="1405108"/>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Stigma- Embarrassment &amp; Shame</a:t>
          </a:r>
        </a:p>
      </dsp:txBody>
      <dsp:txXfrm>
        <a:off x="558343" y="1798"/>
        <a:ext cx="2341847" cy="1405108"/>
      </dsp:txXfrm>
    </dsp:sp>
    <dsp:sp modelId="{7F2C9E6B-B668-4EBA-AB67-38C426C57102}">
      <dsp:nvSpPr>
        <dsp:cNvPr id="0" name=""/>
        <dsp:cNvSpPr/>
      </dsp:nvSpPr>
      <dsp:spPr>
        <a:xfrm>
          <a:off x="3134376" y="1798"/>
          <a:ext cx="2341847" cy="1405108"/>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Poverty</a:t>
          </a:r>
        </a:p>
      </dsp:txBody>
      <dsp:txXfrm>
        <a:off x="3134376" y="1798"/>
        <a:ext cx="2341847" cy="1405108"/>
      </dsp:txXfrm>
    </dsp:sp>
    <dsp:sp modelId="{014E67D7-1429-4FDD-B1E6-D58FAAC5F422}">
      <dsp:nvSpPr>
        <dsp:cNvPr id="0" name=""/>
        <dsp:cNvSpPr/>
      </dsp:nvSpPr>
      <dsp:spPr>
        <a:xfrm>
          <a:off x="5710408" y="1798"/>
          <a:ext cx="2341847" cy="1405108"/>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Sense of Loss</a:t>
          </a:r>
        </a:p>
      </dsp:txBody>
      <dsp:txXfrm>
        <a:off x="5710408" y="1798"/>
        <a:ext cx="2341847" cy="1405108"/>
      </dsp:txXfrm>
    </dsp:sp>
    <dsp:sp modelId="{740C54F5-9829-461B-A052-05FCDE6966F3}">
      <dsp:nvSpPr>
        <dsp:cNvPr id="0" name=""/>
        <dsp:cNvSpPr/>
      </dsp:nvSpPr>
      <dsp:spPr>
        <a:xfrm>
          <a:off x="558343" y="1641092"/>
          <a:ext cx="2341847" cy="1405108"/>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Guilt</a:t>
          </a:r>
        </a:p>
      </dsp:txBody>
      <dsp:txXfrm>
        <a:off x="558343" y="1641092"/>
        <a:ext cx="2341847" cy="1405108"/>
      </dsp:txXfrm>
    </dsp:sp>
    <dsp:sp modelId="{53CF2F8D-ED53-4699-8317-0A0091B9B922}">
      <dsp:nvSpPr>
        <dsp:cNvPr id="0" name=""/>
        <dsp:cNvSpPr/>
      </dsp:nvSpPr>
      <dsp:spPr>
        <a:xfrm>
          <a:off x="3134376" y="1641092"/>
          <a:ext cx="2341847" cy="1405108"/>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Depression</a:t>
          </a:r>
        </a:p>
      </dsp:txBody>
      <dsp:txXfrm>
        <a:off x="3134376" y="1641092"/>
        <a:ext cx="2341847" cy="1405108"/>
      </dsp:txXfrm>
    </dsp:sp>
    <dsp:sp modelId="{20D20815-DF86-465E-B1CA-D5495D9BD11D}">
      <dsp:nvSpPr>
        <dsp:cNvPr id="0" name=""/>
        <dsp:cNvSpPr/>
      </dsp:nvSpPr>
      <dsp:spPr>
        <a:xfrm>
          <a:off x="5710408" y="1641092"/>
          <a:ext cx="2341847" cy="1405108"/>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Trauma</a:t>
          </a:r>
        </a:p>
      </dsp:txBody>
      <dsp:txXfrm>
        <a:off x="5710408" y="1641092"/>
        <a:ext cx="2341847" cy="14051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2F222-D7C2-4928-AE4D-DD5C8DDA4AA8}">
      <dsp:nvSpPr>
        <dsp:cNvPr id="0" name=""/>
        <dsp:cNvSpPr/>
      </dsp:nvSpPr>
      <dsp:spPr>
        <a:xfrm>
          <a:off x="-4599724" y="-705227"/>
          <a:ext cx="5479217" cy="5479217"/>
        </a:xfrm>
        <a:prstGeom prst="blockArc">
          <a:avLst>
            <a:gd name="adj1" fmla="val 18900000"/>
            <a:gd name="adj2" fmla="val 2700000"/>
            <a:gd name="adj3" fmla="val 394"/>
          </a:avLst>
        </a:prstGeom>
        <a:solidFill>
          <a:schemeClr val="bg1">
            <a:lumMod val="8500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3DEEBB-2276-44F1-B238-F0E6AE8C554E}">
      <dsp:nvSpPr>
        <dsp:cNvPr id="0" name=""/>
        <dsp:cNvSpPr/>
      </dsp:nvSpPr>
      <dsp:spPr>
        <a:xfrm>
          <a:off x="384978" y="254216"/>
          <a:ext cx="7789359" cy="508758"/>
        </a:xfrm>
        <a:prstGeom prst="rect">
          <a:avLst/>
        </a:prstGeom>
        <a:solidFill>
          <a:schemeClr val="tx2"/>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827" tIns="71120" rIns="71120" bIns="71120" numCol="1" spcCol="1270" anchor="ctr" anchorCtr="0">
          <a:noAutofit/>
        </a:bodyPr>
        <a:lstStyle/>
        <a:p>
          <a:pPr marL="0" lvl="0" indent="0" algn="l" defTabSz="1244600" rtl="0">
            <a:lnSpc>
              <a:spcPct val="90000"/>
            </a:lnSpc>
            <a:spcBef>
              <a:spcPct val="0"/>
            </a:spcBef>
            <a:spcAft>
              <a:spcPct val="35000"/>
            </a:spcAft>
            <a:buNone/>
          </a:pPr>
          <a:r>
            <a:rPr lang="en-US" sz="2800" b="1" kern="1200" dirty="0"/>
            <a:t>Expressing care</a:t>
          </a:r>
        </a:p>
      </dsp:txBody>
      <dsp:txXfrm>
        <a:off x="384978" y="254216"/>
        <a:ext cx="7789359" cy="508758"/>
      </dsp:txXfrm>
    </dsp:sp>
    <dsp:sp modelId="{FE602F6D-C829-4E67-B01D-3AF6C71CCEE4}">
      <dsp:nvSpPr>
        <dsp:cNvPr id="0" name=""/>
        <dsp:cNvSpPr/>
      </dsp:nvSpPr>
      <dsp:spPr>
        <a:xfrm>
          <a:off x="67004" y="190621"/>
          <a:ext cx="635947" cy="635947"/>
        </a:xfrm>
        <a:prstGeom prst="ellipse">
          <a:avLst/>
        </a:prstGeom>
        <a:solidFill>
          <a:schemeClr val="l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A6F26CD7-497A-4B3D-B02A-70E37657A6E5}">
      <dsp:nvSpPr>
        <dsp:cNvPr id="0" name=""/>
        <dsp:cNvSpPr/>
      </dsp:nvSpPr>
      <dsp:spPr>
        <a:xfrm>
          <a:off x="749539" y="1017109"/>
          <a:ext cx="7424798" cy="508758"/>
        </a:xfrm>
        <a:prstGeom prst="rect">
          <a:avLst/>
        </a:prstGeom>
        <a:solidFill>
          <a:schemeClr val="tx2"/>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827" tIns="71120" rIns="71120" bIns="71120" numCol="1" spcCol="1270" anchor="ctr" anchorCtr="0">
          <a:noAutofit/>
        </a:bodyPr>
        <a:lstStyle/>
        <a:p>
          <a:pPr marL="0" lvl="0" indent="0" algn="l" defTabSz="1244600" rtl="0">
            <a:lnSpc>
              <a:spcPct val="90000"/>
            </a:lnSpc>
            <a:spcBef>
              <a:spcPct val="0"/>
            </a:spcBef>
            <a:spcAft>
              <a:spcPct val="35000"/>
            </a:spcAft>
            <a:buNone/>
          </a:pPr>
          <a:r>
            <a:rPr lang="en-US" sz="2800" b="1" kern="1200" dirty="0"/>
            <a:t>Challenging growth</a:t>
          </a:r>
        </a:p>
      </dsp:txBody>
      <dsp:txXfrm>
        <a:off x="749539" y="1017109"/>
        <a:ext cx="7424798" cy="508758"/>
      </dsp:txXfrm>
    </dsp:sp>
    <dsp:sp modelId="{363EE238-758D-4BA2-B691-412172FAECF0}">
      <dsp:nvSpPr>
        <dsp:cNvPr id="0" name=""/>
        <dsp:cNvSpPr/>
      </dsp:nvSpPr>
      <dsp:spPr>
        <a:xfrm>
          <a:off x="431565" y="953514"/>
          <a:ext cx="635947" cy="635947"/>
        </a:xfrm>
        <a:prstGeom prst="ellipse">
          <a:avLst/>
        </a:prstGeom>
        <a:solidFill>
          <a:schemeClr val="l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DD31A9DD-9078-45D6-B55F-02C87603828D}">
      <dsp:nvSpPr>
        <dsp:cNvPr id="0" name=""/>
        <dsp:cNvSpPr/>
      </dsp:nvSpPr>
      <dsp:spPr>
        <a:xfrm>
          <a:off x="861430" y="1780002"/>
          <a:ext cx="7312907" cy="508758"/>
        </a:xfrm>
        <a:prstGeom prst="rect">
          <a:avLst/>
        </a:prstGeom>
        <a:solidFill>
          <a:schemeClr val="tx2"/>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827" tIns="71120" rIns="71120" bIns="71120" numCol="1" spcCol="1270" anchor="ctr" anchorCtr="0">
          <a:noAutofit/>
        </a:bodyPr>
        <a:lstStyle/>
        <a:p>
          <a:pPr marL="0" lvl="0" indent="0" algn="l" defTabSz="1244600" rtl="0">
            <a:lnSpc>
              <a:spcPct val="90000"/>
            </a:lnSpc>
            <a:spcBef>
              <a:spcPct val="0"/>
            </a:spcBef>
            <a:spcAft>
              <a:spcPct val="35000"/>
            </a:spcAft>
            <a:buNone/>
          </a:pPr>
          <a:r>
            <a:rPr lang="en-US" sz="2800" b="1" kern="1200" dirty="0"/>
            <a:t>Providing support</a:t>
          </a:r>
        </a:p>
      </dsp:txBody>
      <dsp:txXfrm>
        <a:off x="861430" y="1780002"/>
        <a:ext cx="7312907" cy="508758"/>
      </dsp:txXfrm>
    </dsp:sp>
    <dsp:sp modelId="{22572169-E7B7-4EE0-8E13-57F48F66DA4F}">
      <dsp:nvSpPr>
        <dsp:cNvPr id="0" name=""/>
        <dsp:cNvSpPr/>
      </dsp:nvSpPr>
      <dsp:spPr>
        <a:xfrm>
          <a:off x="543456" y="1716407"/>
          <a:ext cx="635947" cy="635947"/>
        </a:xfrm>
        <a:prstGeom prst="ellipse">
          <a:avLst/>
        </a:prstGeom>
        <a:solidFill>
          <a:schemeClr val="l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C3F1DB83-3668-4842-9E10-B21D34F78F96}">
      <dsp:nvSpPr>
        <dsp:cNvPr id="0" name=""/>
        <dsp:cNvSpPr/>
      </dsp:nvSpPr>
      <dsp:spPr>
        <a:xfrm>
          <a:off x="749539" y="2542895"/>
          <a:ext cx="7424798" cy="508758"/>
        </a:xfrm>
        <a:prstGeom prst="rect">
          <a:avLst/>
        </a:prstGeom>
        <a:solidFill>
          <a:schemeClr val="tx2"/>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827" tIns="71120" rIns="71120" bIns="71120" numCol="1" spcCol="1270" anchor="ctr" anchorCtr="0">
          <a:noAutofit/>
        </a:bodyPr>
        <a:lstStyle/>
        <a:p>
          <a:pPr marL="0" lvl="0" indent="0" algn="l" defTabSz="1244600" rtl="0">
            <a:lnSpc>
              <a:spcPct val="90000"/>
            </a:lnSpc>
            <a:spcBef>
              <a:spcPct val="0"/>
            </a:spcBef>
            <a:spcAft>
              <a:spcPct val="35000"/>
            </a:spcAft>
            <a:buNone/>
          </a:pPr>
          <a:r>
            <a:rPr lang="en-US" sz="2800" b="1" kern="1200" dirty="0"/>
            <a:t>Sharing power</a:t>
          </a:r>
        </a:p>
      </dsp:txBody>
      <dsp:txXfrm>
        <a:off x="749539" y="2542895"/>
        <a:ext cx="7424798" cy="508758"/>
      </dsp:txXfrm>
    </dsp:sp>
    <dsp:sp modelId="{57E1B76F-2E9E-4791-98A0-A6C786DFE93B}">
      <dsp:nvSpPr>
        <dsp:cNvPr id="0" name=""/>
        <dsp:cNvSpPr/>
      </dsp:nvSpPr>
      <dsp:spPr>
        <a:xfrm>
          <a:off x="431565" y="2479300"/>
          <a:ext cx="635947" cy="635947"/>
        </a:xfrm>
        <a:prstGeom prst="ellipse">
          <a:avLst/>
        </a:prstGeom>
        <a:solidFill>
          <a:schemeClr val="l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3445EA75-DB6C-4E7B-B1EA-1676EB82EE48}">
      <dsp:nvSpPr>
        <dsp:cNvPr id="0" name=""/>
        <dsp:cNvSpPr/>
      </dsp:nvSpPr>
      <dsp:spPr>
        <a:xfrm>
          <a:off x="384978" y="3305788"/>
          <a:ext cx="7789359" cy="508758"/>
        </a:xfrm>
        <a:prstGeom prst="rect">
          <a:avLst/>
        </a:prstGeom>
        <a:solidFill>
          <a:schemeClr val="tx2"/>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827" tIns="71120" rIns="71120" bIns="71120" numCol="1" spcCol="1270" anchor="ctr" anchorCtr="0">
          <a:noAutofit/>
        </a:bodyPr>
        <a:lstStyle/>
        <a:p>
          <a:pPr marL="0" lvl="0" indent="0" algn="l" defTabSz="1244600" rtl="0">
            <a:lnSpc>
              <a:spcPct val="90000"/>
            </a:lnSpc>
            <a:spcBef>
              <a:spcPct val="0"/>
            </a:spcBef>
            <a:spcAft>
              <a:spcPct val="35000"/>
            </a:spcAft>
            <a:buNone/>
          </a:pPr>
          <a:r>
            <a:rPr lang="en-US" sz="2800" b="1" kern="1200" dirty="0"/>
            <a:t>Expanding possibilities</a:t>
          </a:r>
        </a:p>
      </dsp:txBody>
      <dsp:txXfrm>
        <a:off x="384978" y="3305788"/>
        <a:ext cx="7789359" cy="508758"/>
      </dsp:txXfrm>
    </dsp:sp>
    <dsp:sp modelId="{19619236-F058-4758-9BAC-3FDD3D066131}">
      <dsp:nvSpPr>
        <dsp:cNvPr id="0" name=""/>
        <dsp:cNvSpPr/>
      </dsp:nvSpPr>
      <dsp:spPr>
        <a:xfrm>
          <a:off x="67004" y="3242193"/>
          <a:ext cx="635947" cy="635947"/>
        </a:xfrm>
        <a:prstGeom prst="ellipse">
          <a:avLst/>
        </a:prstGeom>
        <a:solidFill>
          <a:schemeClr val="l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271CC9-8930-46D9-B320-78C3299FB2D1}"/>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4405E6A-832C-422D-8293-FE855BB3C1E3}"/>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A154C9F0-7DE6-40D3-9283-A87C2E7014ED}" type="datetimeFigureOut">
              <a:rPr lang="en-US" smtClean="0"/>
              <a:t>12/19/2019</a:t>
            </a:fld>
            <a:endParaRPr lang="en-US"/>
          </a:p>
        </p:txBody>
      </p:sp>
      <p:sp>
        <p:nvSpPr>
          <p:cNvPr id="4" name="Footer Placeholder 3">
            <a:extLst>
              <a:ext uri="{FF2B5EF4-FFF2-40B4-BE49-F238E27FC236}">
                <a16:creationId xmlns:a16="http://schemas.microsoft.com/office/drawing/2014/main" id="{B3CF57E3-2352-4AB4-9CF3-F4E85B16A2FF}"/>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r>
              <a:rPr lang="en-US"/>
              <a:t>(c)Youth Collaboratory, December 2019</a:t>
            </a:r>
          </a:p>
        </p:txBody>
      </p:sp>
      <p:sp>
        <p:nvSpPr>
          <p:cNvPr id="5" name="Slide Number Placeholder 4">
            <a:extLst>
              <a:ext uri="{FF2B5EF4-FFF2-40B4-BE49-F238E27FC236}">
                <a16:creationId xmlns:a16="http://schemas.microsoft.com/office/drawing/2014/main" id="{F912FF14-3E96-42DE-869B-F18E34DF6EB8}"/>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8979B5A7-C0C5-42C0-93AF-98D9CF19751F}" type="slidenum">
              <a:rPr lang="en-US" smtClean="0"/>
              <a:t>‹#›</a:t>
            </a:fld>
            <a:endParaRPr lang="en-US"/>
          </a:p>
        </p:txBody>
      </p:sp>
    </p:spTree>
    <p:extLst>
      <p:ext uri="{BB962C8B-B14F-4D97-AF65-F5344CB8AC3E}">
        <p14:creationId xmlns:p14="http://schemas.microsoft.com/office/powerpoint/2010/main" val="25835830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24B64DB5-B70D-4A08-A0F3-292263FB751A}" type="datetimeFigureOut">
              <a:rPr lang="en-US" smtClean="0"/>
              <a:t>12/19/2019</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r>
              <a:rPr lang="en-US"/>
              <a:t>(c)Youth Collaboratory, December 2019</a:t>
            </a:r>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32E763A-7940-4AED-A9D1-6CCF52FDAA64}" type="slidenum">
              <a:rPr lang="en-US" smtClean="0"/>
              <a:t>‹#›</a:t>
            </a:fld>
            <a:endParaRPr lang="en-US" dirty="0"/>
          </a:p>
        </p:txBody>
      </p:sp>
    </p:spTree>
    <p:extLst>
      <p:ext uri="{BB962C8B-B14F-4D97-AF65-F5344CB8AC3E}">
        <p14:creationId xmlns:p14="http://schemas.microsoft.com/office/powerpoint/2010/main" val="16915430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b="1" dirty="0"/>
              <a:t>INTENTION</a:t>
            </a:r>
          </a:p>
          <a:p>
            <a:pPr marL="181240" indent="-181240" defTabSz="966612">
              <a:buFont typeface="Arial" panose="020B0604020202020204" pitchFamily="34" charset="0"/>
              <a:buChar char="•"/>
              <a:defRPr/>
            </a:pPr>
            <a:r>
              <a:rPr lang="en-US" sz="1300" dirty="0"/>
              <a:t>Introduce the program and create a common purpose for the training experience.</a:t>
            </a:r>
          </a:p>
          <a:p>
            <a:pPr defTabSz="966612">
              <a:defRPr/>
            </a:pPr>
            <a:endParaRPr lang="en-US" sz="1300" dirty="0"/>
          </a:p>
          <a:p>
            <a:pPr defTabSz="966612">
              <a:defRPr/>
            </a:pPr>
            <a:r>
              <a:rPr lang="en-US" sz="1300" b="1" dirty="0"/>
              <a:t>TRAINER INSTRUCTIONS</a:t>
            </a:r>
          </a:p>
          <a:p>
            <a:r>
              <a:rPr lang="en-US" sz="1300" dirty="0"/>
              <a:t>Have this slide showing while mentors arrive for the training</a:t>
            </a:r>
          </a:p>
          <a:p>
            <a:r>
              <a:rPr lang="en-US" sz="1300" dirty="0"/>
              <a:t>Have handouts ready for distribution. You will need 3 handouts: 1A Developmental Relationships, 1B Case Study, and 1C Mentor Assessment</a:t>
            </a:r>
          </a:p>
          <a:p>
            <a:r>
              <a:rPr lang="en-US" sz="1300" dirty="0"/>
              <a:t>Greet people as they arrive and invite them to be seated</a:t>
            </a:r>
          </a:p>
          <a:p>
            <a:endParaRPr lang="en-US" sz="1300" dirty="0"/>
          </a:p>
          <a:p>
            <a:endParaRPr lang="en-US" sz="1300" dirty="0"/>
          </a:p>
          <a:p>
            <a:r>
              <a:rPr lang="en-US" sz="1300" b="1" dirty="0"/>
              <a:t>KEY CONTENT</a:t>
            </a:r>
          </a:p>
          <a:p>
            <a:pPr marL="181240" indent="-181240">
              <a:buFont typeface="Arial" panose="020B0604020202020204" pitchFamily="34" charset="0"/>
              <a:buChar char="•"/>
            </a:pPr>
            <a:r>
              <a:rPr lang="en-US" sz="1300" dirty="0"/>
              <a:t>Introduce yourself and your role</a:t>
            </a:r>
          </a:p>
          <a:p>
            <a:pPr marL="181240" indent="-181240">
              <a:buFont typeface="Arial" panose="020B0604020202020204" pitchFamily="34" charset="0"/>
              <a:buChar char="•"/>
            </a:pPr>
            <a:r>
              <a:rPr lang="en-US" sz="1300" dirty="0"/>
              <a:t>Designed to build on the training they’ve received thus far by looking deeper at specific aspect</a:t>
            </a:r>
          </a:p>
          <a:p>
            <a:endParaRPr lang="en-US" sz="1300" dirty="0"/>
          </a:p>
          <a:p>
            <a:r>
              <a:rPr lang="en-US" sz="1300" dirty="0"/>
              <a:t> </a:t>
            </a:r>
          </a:p>
          <a:p>
            <a:r>
              <a:rPr lang="en-US" b="1" dirty="0"/>
              <a:t>SUGGESTED SCRIPT (2 minutes)</a:t>
            </a:r>
          </a:p>
          <a:p>
            <a:r>
              <a:rPr lang="en-US" sz="1300" dirty="0"/>
              <a:t>My name is __ and I am the (position title) with (organization). I will be providing the training today and you will also see me once you’ve been matched (your primary activity where mentors might see you). Thank everyone for making the commitment to make a positive difference in the life of a child.   Note that mentors will also gain a lot from this experience. </a:t>
            </a:r>
          </a:p>
          <a:p>
            <a:endParaRPr lang="en-US" sz="1300" dirty="0"/>
          </a:p>
        </p:txBody>
      </p:sp>
      <p:sp>
        <p:nvSpPr>
          <p:cNvPr id="4" name="Slide Number Placeholder 3"/>
          <p:cNvSpPr>
            <a:spLocks noGrp="1"/>
          </p:cNvSpPr>
          <p:nvPr>
            <p:ph type="sldNum" sz="quarter" idx="5"/>
          </p:nvPr>
        </p:nvSpPr>
        <p:spPr/>
        <p:txBody>
          <a:bodyPr/>
          <a:lstStyle/>
          <a:p>
            <a:fld id="{632E763A-7940-4AED-A9D1-6CCF52FDAA64}" type="slidenum">
              <a:rPr lang="en-US" smtClean="0"/>
              <a:t>1</a:t>
            </a:fld>
            <a:endParaRPr lang="en-US" dirty="0"/>
          </a:p>
        </p:txBody>
      </p:sp>
    </p:spTree>
    <p:extLst>
      <p:ext uri="{BB962C8B-B14F-4D97-AF65-F5344CB8AC3E}">
        <p14:creationId xmlns:p14="http://schemas.microsoft.com/office/powerpoint/2010/main" val="3398814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INTENTION</a:t>
            </a:r>
            <a:endParaRPr lang="en-US" sz="1300" dirty="0"/>
          </a:p>
          <a:p>
            <a:pPr marL="181240" indent="-181240">
              <a:buFont typeface="Arial" panose="020B0604020202020204" pitchFamily="34" charset="0"/>
              <a:buChar char="•"/>
            </a:pPr>
            <a:r>
              <a:rPr lang="en-US" sz="1300" dirty="0"/>
              <a:t>Introduce the idea of a “developmental relationship” and discuss ways to foster a developmental relationship with mentee.</a:t>
            </a:r>
          </a:p>
          <a:p>
            <a:endParaRPr lang="en-US" sz="1300" b="1" dirty="0"/>
          </a:p>
          <a:p>
            <a:r>
              <a:rPr lang="en-US" sz="1300" b="1" dirty="0"/>
              <a:t>TRAINER INSTRUCTIONS</a:t>
            </a:r>
            <a:endParaRPr lang="en-US" sz="1300" dirty="0"/>
          </a:p>
          <a:p>
            <a:pPr marL="181240" indent="-181240">
              <a:buFont typeface="Arial" pitchFamily="34" charset="0"/>
              <a:buChar char="•"/>
            </a:pPr>
            <a:r>
              <a:rPr lang="en-US" sz="1300" dirty="0"/>
              <a:t>Pass out Handout 1C Developmental Relationships as you begin to discuss the content of this slide. </a:t>
            </a:r>
          </a:p>
          <a:p>
            <a:pPr marL="181240" indent="-181240">
              <a:buFont typeface="Arial" pitchFamily="34" charset="0"/>
              <a:buChar char="•"/>
            </a:pPr>
            <a:r>
              <a:rPr lang="en-US" sz="1300" dirty="0"/>
              <a:t>Briefly introduce each quality of a developmental relationship and follow prompts on some of them for insights from the group to help them better integrate the content.</a:t>
            </a:r>
          </a:p>
          <a:p>
            <a:pPr marL="181240" indent="-181240">
              <a:buFont typeface="Arial" pitchFamily="34" charset="0"/>
              <a:buChar char="•"/>
            </a:pPr>
            <a:r>
              <a:rPr lang="en-US" sz="1300" dirty="0"/>
              <a:t>Pass out/reference Handout 1D after you cover the five qualities. You will then ask mentors to apply the information to a Case Study about “Donald”. Ask mentors to read Donald’s case study thinking about the five qualities. Ask them to share examples of how a mentor might be demonstrate the quality of “sharing power” as an example for what they will do next.</a:t>
            </a:r>
          </a:p>
          <a:p>
            <a:pPr marL="181240" indent="-181240">
              <a:buFont typeface="Arial" pitchFamily="34" charset="0"/>
              <a:buChar char="•"/>
            </a:pPr>
            <a:r>
              <a:rPr lang="en-US" sz="1300" dirty="0"/>
              <a:t>Ask mentors to get into pairs (or if at small tables, at their table) and discuss some examples of things you could say or do – if you were his mentor - that might convey these qualities to Donald.  Give them 3-5 minutes to have this conversation. </a:t>
            </a:r>
          </a:p>
          <a:p>
            <a:pPr marL="181240" indent="-181240">
              <a:buFont typeface="Arial" pitchFamily="34" charset="0"/>
              <a:buChar char="•"/>
            </a:pPr>
            <a:r>
              <a:rPr lang="en-US" sz="1300" dirty="0"/>
              <a:t>Bring group back together and ask them to share the ideas they came up with.   </a:t>
            </a:r>
          </a:p>
          <a:p>
            <a:endParaRPr lang="en-US" sz="1300" b="1" dirty="0"/>
          </a:p>
          <a:p>
            <a:r>
              <a:rPr lang="en-US" sz="1300" b="1" dirty="0"/>
              <a:t>KEY CONTENT</a:t>
            </a:r>
            <a:endParaRPr lang="en-US" sz="1300" dirty="0"/>
          </a:p>
          <a:p>
            <a:pPr marL="181240" indent="-181240">
              <a:buFont typeface="Arial" panose="020B0604020202020204" pitchFamily="34" charset="0"/>
              <a:buChar char="•"/>
            </a:pPr>
            <a:r>
              <a:rPr lang="en-US" sz="1300" dirty="0"/>
              <a:t>Mentors can encourage a strong, youth-centered relationship with mentees. </a:t>
            </a:r>
          </a:p>
          <a:p>
            <a:pPr marL="181240" indent="-181240">
              <a:buFont typeface="Arial" panose="020B0604020202020204" pitchFamily="34" charset="0"/>
              <a:buChar char="•"/>
            </a:pPr>
            <a:r>
              <a:rPr lang="en-US" sz="1300" dirty="0"/>
              <a:t>Developmental relationship is defined as a relationship with a close connection that shapes the young person’s identity.</a:t>
            </a:r>
          </a:p>
          <a:p>
            <a:pPr marL="181240" indent="-181240">
              <a:buFont typeface="Arial" panose="020B0604020202020204" pitchFamily="34" charset="0"/>
              <a:buChar char="•"/>
            </a:pPr>
            <a:r>
              <a:rPr lang="en-US" sz="1300" dirty="0"/>
              <a:t>There are 5 elements to developmental relationships: express care, challenge growth, provide support, share power, expand possibilities (see detailed explanation for each in the suggested script).</a:t>
            </a:r>
          </a:p>
          <a:p>
            <a:pPr marL="181240" indent="-181240">
              <a:buFont typeface="Arial" panose="020B0604020202020204" pitchFamily="34" charset="0"/>
              <a:buChar char="•"/>
            </a:pPr>
            <a:r>
              <a:rPr lang="en-US" sz="1300" dirty="0"/>
              <a:t>Group will generate examples of how a mentor could demonstrate each of these qualities.</a:t>
            </a:r>
          </a:p>
          <a:p>
            <a:pPr marL="181240" indent="-181240">
              <a:buFont typeface="Arial" panose="020B0604020202020204" pitchFamily="34" charset="0"/>
              <a:buChar char="•"/>
            </a:pPr>
            <a:r>
              <a:rPr lang="en-US" sz="1300" dirty="0"/>
              <a:t>Apply these concepts to the case study about Donald. </a:t>
            </a:r>
          </a:p>
          <a:p>
            <a:endParaRPr lang="en-US" sz="1300" b="1" dirty="0"/>
          </a:p>
          <a:p>
            <a:r>
              <a:rPr lang="en-US" sz="1300" b="1" dirty="0"/>
              <a:t>SUGGESTED SCRIPT (10-15 minutes)</a:t>
            </a:r>
          </a:p>
          <a:p>
            <a:endParaRPr lang="en-US" sz="1300" dirty="0"/>
          </a:p>
          <a:p>
            <a:r>
              <a:rPr lang="en-US" sz="1300" i="1" dirty="0"/>
              <a:t>Pass out Handout 1A Developmental Relationships as you begin talking. </a:t>
            </a:r>
          </a:p>
          <a:p>
            <a:r>
              <a:rPr lang="en-US" sz="1300" dirty="0"/>
              <a:t>One way that mentors can encourage a strong, youth-centered relationship with mentees is by forming and encouraging developmental relationships. This concept is really pretty basic. You no doubt have relationships with people in your life now that reflect these qualities. </a:t>
            </a:r>
          </a:p>
          <a:p>
            <a:endParaRPr lang="en-US" sz="1100" dirty="0"/>
          </a:p>
          <a:p>
            <a:r>
              <a:rPr lang="en-US" sz="1300" dirty="0"/>
              <a:t>A </a:t>
            </a:r>
            <a:r>
              <a:rPr lang="en-US" sz="1300" b="1" dirty="0"/>
              <a:t>Developmental relationship </a:t>
            </a:r>
            <a:r>
              <a:rPr lang="en-US" sz="1300" dirty="0"/>
              <a:t>is a term used to describe a close connection between a youth and adult (or peer) that “powerfully and positively shapes the young person’s identity and helps the young person develop a thriving mindset…not just to survive, but thrive”.   </a:t>
            </a:r>
          </a:p>
          <a:p>
            <a:endParaRPr lang="en-US" sz="1100" dirty="0"/>
          </a:p>
          <a:p>
            <a:pPr defTabSz="966612">
              <a:defRPr/>
            </a:pPr>
            <a:r>
              <a:rPr lang="en-US" sz="1300" dirty="0"/>
              <a:t>Developmental relationships provide a variety of opportunities for youth to grow and expand their opportunities in life, family, school and their future endeavors. There are five qualities defined for a developmental relationship. This handout provides some information about each of these. </a:t>
            </a:r>
            <a:r>
              <a:rPr lang="en-US" sz="1300" i="1" dirty="0"/>
              <a:t>Briefly review each of the qualities below. Note that this content is on the handout.</a:t>
            </a:r>
            <a:endParaRPr lang="en-US" sz="1100" dirty="0"/>
          </a:p>
          <a:p>
            <a:endParaRPr lang="en-US" sz="1300" dirty="0"/>
          </a:p>
          <a:p>
            <a:pPr marL="181240" indent="-181240">
              <a:buFont typeface="Arial" panose="020B0604020202020204" pitchFamily="34" charset="0"/>
              <a:buChar char="•"/>
            </a:pPr>
            <a:r>
              <a:rPr lang="en-US" sz="1300" b="1" dirty="0"/>
              <a:t>Express care</a:t>
            </a:r>
            <a:r>
              <a:rPr lang="en-US" sz="1300" dirty="0"/>
              <a:t>  by being present and paying attention to youth when you are with them; being warm and expressing positive feelings toward youth; investing time and energy to do things for and with the youth; showing interest in what is important to the youth and what they care about; and by being dependable—someone the youth can trust and count on. </a:t>
            </a:r>
          </a:p>
          <a:p>
            <a:r>
              <a:rPr lang="en-US" sz="1300" dirty="0"/>
              <a:t>	</a:t>
            </a:r>
            <a:r>
              <a:rPr lang="en-US" sz="1300" b="1" dirty="0"/>
              <a:t>Ask:</a:t>
            </a:r>
            <a:r>
              <a:rPr lang="en-US" sz="1300" dirty="0"/>
              <a:t>  Can you think of an example of how you’ve seen care expressed? </a:t>
            </a:r>
          </a:p>
          <a:p>
            <a:pPr marL="181240" indent="-181240">
              <a:buFont typeface="Arial" panose="020B0604020202020204" pitchFamily="34" charset="0"/>
              <a:buChar char="•"/>
            </a:pPr>
            <a:endParaRPr lang="en-US" sz="1100" dirty="0"/>
          </a:p>
          <a:p>
            <a:pPr marL="181240" indent="-181240">
              <a:buFont typeface="Arial" panose="020B0604020202020204" pitchFamily="34" charset="0"/>
              <a:buChar char="•"/>
            </a:pPr>
            <a:r>
              <a:rPr lang="en-US" sz="1300" b="1" dirty="0"/>
              <a:t>Challenge growth</a:t>
            </a:r>
            <a:r>
              <a:rPr lang="en-US" sz="1300" dirty="0"/>
              <a:t> by inspiring youth to see future possibilities; having expectations that the youth live up to their full potential; recognizing thoughts and abilities while pushing the youth to strengthen them; and by holding the youth accountable for appropriate boundaries and rules. </a:t>
            </a:r>
          </a:p>
          <a:p>
            <a:r>
              <a:rPr lang="en-US" sz="1300" dirty="0"/>
              <a:t>	</a:t>
            </a:r>
            <a:r>
              <a:rPr lang="en-US" sz="1300" b="1" dirty="0"/>
              <a:t>Ask:</a:t>
            </a:r>
            <a:r>
              <a:rPr lang="en-US" sz="1300" dirty="0"/>
              <a:t> How have you challenged growth in a young person you cared about?</a:t>
            </a:r>
          </a:p>
          <a:p>
            <a:pPr marL="181240" indent="-181240">
              <a:buFont typeface="Arial" panose="020B0604020202020204" pitchFamily="34" charset="0"/>
              <a:buChar char="•"/>
            </a:pPr>
            <a:endParaRPr lang="en-US" sz="1100" dirty="0"/>
          </a:p>
          <a:p>
            <a:pPr marL="181240" indent="-181240">
              <a:buFont typeface="Arial" panose="020B0604020202020204" pitchFamily="34" charset="0"/>
              <a:buChar char="•"/>
            </a:pPr>
            <a:r>
              <a:rPr lang="en-US" sz="1300" b="1" dirty="0"/>
              <a:t>Provide support</a:t>
            </a:r>
            <a:r>
              <a:rPr lang="en-US" sz="1300" dirty="0"/>
              <a:t> by encouraging efforts and achievements; guiding youth through practical assistance and feedback; modeling appropriate behaviors, reactions, and responses to situations and emotions.</a:t>
            </a:r>
          </a:p>
          <a:p>
            <a:pPr marL="181240" indent="-181240">
              <a:buFont typeface="Arial" panose="020B0604020202020204" pitchFamily="34" charset="0"/>
              <a:buChar char="•"/>
            </a:pPr>
            <a:endParaRPr lang="en-US" sz="1100" dirty="0"/>
          </a:p>
          <a:p>
            <a:pPr marL="181240" indent="-181240">
              <a:buFont typeface="Arial" panose="020B0604020202020204" pitchFamily="34" charset="0"/>
              <a:buChar char="•"/>
            </a:pPr>
            <a:r>
              <a:rPr lang="en-US" sz="1300" b="1" dirty="0"/>
              <a:t>Share power </a:t>
            </a:r>
            <a:r>
              <a:rPr lang="en-US" sz="1300" dirty="0"/>
              <a:t>by giving youth the opportunity to identify their feelings and let them know that many feelings such as fear, anger, sadness, and anxiety are normal; respecting youth’s opinions and considering them when making decisions; understanding and responding to a youth’s needs, interests and abilities; and collaborating with youth to accomplish goals and solve problems. 	</a:t>
            </a:r>
          </a:p>
          <a:p>
            <a:r>
              <a:rPr lang="en-US" sz="1300" b="1" dirty="0"/>
              <a:t>	Ask:</a:t>
            </a:r>
            <a:r>
              <a:rPr lang="en-US" sz="1300" dirty="0"/>
              <a:t> What are some simple ways a mentor could “share power”?</a:t>
            </a:r>
          </a:p>
          <a:p>
            <a:pPr marL="181240" indent="-181240">
              <a:buFont typeface="Arial" panose="020B0604020202020204" pitchFamily="34" charset="0"/>
              <a:buChar char="•"/>
            </a:pPr>
            <a:endParaRPr lang="en-US" sz="1100" dirty="0"/>
          </a:p>
          <a:p>
            <a:pPr marL="181240" indent="-181240">
              <a:buFont typeface="Arial" panose="020B0604020202020204" pitchFamily="34" charset="0"/>
              <a:buChar char="•"/>
            </a:pPr>
            <a:r>
              <a:rPr lang="en-US" sz="1300" b="1" dirty="0"/>
              <a:t>Expand possibilities</a:t>
            </a:r>
            <a:r>
              <a:rPr lang="en-US" sz="1300" dirty="0"/>
              <a:t> by providing the opportunities youth need to explore their environment, learn, and grow while feeling safe, supported, and nurtured; exposing youth to new ideas, experiences and places; helping youth work through barriers and introducing growth opportunities.</a:t>
            </a:r>
            <a:r>
              <a:rPr lang="en-US" sz="1000" dirty="0"/>
              <a:t> </a:t>
            </a:r>
            <a:endParaRPr lang="en-US" sz="1100" dirty="0"/>
          </a:p>
          <a:p>
            <a:endParaRPr lang="en-US" sz="1100" dirty="0"/>
          </a:p>
          <a:p>
            <a:r>
              <a:rPr lang="en-US" sz="1100" dirty="0"/>
              <a:t>Let’s spend some time with this idea. </a:t>
            </a:r>
            <a:r>
              <a:rPr lang="en-US" sz="1100" i="1" dirty="0"/>
              <a:t>Trainer note:</a:t>
            </a:r>
            <a:r>
              <a:rPr lang="en-US" sz="1100" dirty="0"/>
              <a:t> </a:t>
            </a:r>
            <a:r>
              <a:rPr lang="en-US" sz="1100" i="1" dirty="0"/>
              <a:t>It’s not important for mentors to be exactly correct but rather to consider this content. If they do not say the answer provided, suggest that it would also be an example of the quality noted at the end of each example below.</a:t>
            </a:r>
            <a:endParaRPr lang="en-US" sz="1100" dirty="0"/>
          </a:p>
          <a:p>
            <a:r>
              <a:rPr lang="en-US" sz="1300" dirty="0"/>
              <a:t>I’m going to toss out a statement and you tell me which of these developmental qualities are reflected</a:t>
            </a:r>
          </a:p>
          <a:p>
            <a:pPr marL="181240" indent="-181240">
              <a:buFont typeface="Arial" panose="020B0604020202020204" pitchFamily="34" charset="0"/>
              <a:buChar char="•"/>
            </a:pPr>
            <a:r>
              <a:rPr lang="en-US" sz="1300" dirty="0"/>
              <a:t>Hey, would you like to check out that Boys and Girls Club over in your new neighborhood? Maybe play some ball? </a:t>
            </a:r>
            <a:r>
              <a:rPr lang="en-US" sz="1300" i="1" dirty="0"/>
              <a:t>Sharing power</a:t>
            </a:r>
          </a:p>
          <a:p>
            <a:pPr marL="181240" indent="-181240">
              <a:buFont typeface="Arial" panose="020B0604020202020204" pitchFamily="34" charset="0"/>
              <a:buChar char="•"/>
            </a:pPr>
            <a:r>
              <a:rPr lang="en-US" sz="1300" dirty="0"/>
              <a:t>Are you getting used to the new place? Did you know anyone that lives there before you moved? </a:t>
            </a:r>
            <a:r>
              <a:rPr lang="en-US" sz="1300" i="1" dirty="0"/>
              <a:t>Expressing care, providing support</a:t>
            </a:r>
          </a:p>
          <a:p>
            <a:pPr marL="181240" indent="-181240">
              <a:buFont typeface="Arial" panose="020B0604020202020204" pitchFamily="34" charset="0"/>
              <a:buChar char="•"/>
            </a:pPr>
            <a:r>
              <a:rPr lang="en-US" sz="1300" dirty="0"/>
              <a:t>What would you like to do next week? I have a few ideas but what are you thinking? </a:t>
            </a:r>
            <a:r>
              <a:rPr lang="en-US" sz="1300" i="1" dirty="0"/>
              <a:t>Sharing power</a:t>
            </a:r>
          </a:p>
          <a:p>
            <a:pPr marL="181240" indent="-181240">
              <a:buFont typeface="Arial" panose="020B0604020202020204" pitchFamily="34" charset="0"/>
              <a:buChar char="•"/>
            </a:pPr>
            <a:r>
              <a:rPr lang="en-US" sz="1300" dirty="0"/>
              <a:t>Have you ever considered checking out that community center down the street?  They might have some cool stuff going on? </a:t>
            </a:r>
            <a:r>
              <a:rPr lang="en-US" sz="1300" i="1" dirty="0"/>
              <a:t>Challenging growth</a:t>
            </a:r>
          </a:p>
          <a:p>
            <a:pPr marL="181240" indent="-181240">
              <a:buFont typeface="Arial" panose="020B0604020202020204" pitchFamily="34" charset="0"/>
              <a:buChar char="•"/>
            </a:pPr>
            <a:r>
              <a:rPr lang="en-US" sz="1300" dirty="0"/>
              <a:t>Would you like to write a letter to your Dad? I could help you with it, and help get it mailed if you want. </a:t>
            </a:r>
            <a:r>
              <a:rPr lang="en-US" sz="1300" i="1" dirty="0"/>
              <a:t>Providing support</a:t>
            </a:r>
          </a:p>
          <a:p>
            <a:pPr marL="181240" indent="-181240">
              <a:buFont typeface="Arial" panose="020B0604020202020204" pitchFamily="34" charset="0"/>
              <a:buChar char="•"/>
            </a:pPr>
            <a:r>
              <a:rPr lang="en-US" sz="1300" dirty="0"/>
              <a:t>You must really miss your mom – sounds like nice lady.  What do you two like doing together? </a:t>
            </a:r>
            <a:r>
              <a:rPr lang="en-US" sz="1300" i="1" dirty="0"/>
              <a:t>Expressing care</a:t>
            </a:r>
          </a:p>
          <a:p>
            <a:endParaRPr lang="en-US" sz="1300" dirty="0"/>
          </a:p>
          <a:p>
            <a:r>
              <a:rPr lang="en-US" sz="1300" dirty="0"/>
              <a:t>Let’s take it one step further and look at a case study. I’d like to do an activity with you that considers the story of a young man named “Donald”. His Case Study is on this handout. </a:t>
            </a:r>
            <a:r>
              <a:rPr lang="en-US" sz="1300" i="1" dirty="0"/>
              <a:t>This story is on Handout 1B which may be a separate sheet or printed on the other side of Handout 1A. Direct accordingly to the story of Donald. </a:t>
            </a:r>
            <a:endParaRPr lang="en-US" sz="1300" dirty="0"/>
          </a:p>
          <a:p>
            <a:endParaRPr lang="en-US" sz="1300" dirty="0"/>
          </a:p>
          <a:p>
            <a:r>
              <a:rPr lang="en-US" sz="1300" dirty="0"/>
              <a:t>Please get into pairs (</a:t>
            </a:r>
            <a:r>
              <a:rPr lang="en-US" sz="1300" i="1" dirty="0"/>
              <a:t>if group is large could be 3-4</a:t>
            </a:r>
            <a:r>
              <a:rPr lang="en-US" sz="1300" dirty="0"/>
              <a:t>) and read the case study. Afterwards, discuss some examples of what a mentor could say or do that would convey one of the qualities of a developmental relationship. Afterwards we will share briefly. Let’s take about 5 minutes.  </a:t>
            </a:r>
          </a:p>
          <a:p>
            <a:endParaRPr lang="en-US" sz="1300" dirty="0"/>
          </a:p>
          <a:p>
            <a:r>
              <a:rPr lang="en-US" sz="1300" dirty="0"/>
              <a:t>Ok, let’s hear about some of what you came up with.  (Make sure all five get addressed in some way – if they don’t label the quality, you could recognize it as what it is. Example:  Yes, telling them that it sounds frustrating is a way of “expressing care” or taking Donald to a basketball game is a way of “expanding possibilities”. )</a:t>
            </a:r>
          </a:p>
          <a:p>
            <a:endParaRPr lang="en-US" sz="1300" dirty="0"/>
          </a:p>
          <a:p>
            <a:r>
              <a:rPr lang="en-US" sz="1300" b="1" dirty="0"/>
              <a:t>Ask</a:t>
            </a:r>
            <a:r>
              <a:rPr lang="en-US" sz="1300" dirty="0"/>
              <a:t>: How could this be helpful for Donald? </a:t>
            </a:r>
          </a:p>
          <a:p>
            <a:endParaRPr lang="en-US" sz="1300" dirty="0"/>
          </a:p>
          <a:p>
            <a:r>
              <a:rPr lang="en-US" sz="1300" dirty="0"/>
              <a:t>You folks did great with this!</a:t>
            </a:r>
          </a:p>
        </p:txBody>
      </p:sp>
      <p:sp>
        <p:nvSpPr>
          <p:cNvPr id="4" name="Slide Number Placeholder 3"/>
          <p:cNvSpPr>
            <a:spLocks noGrp="1"/>
          </p:cNvSpPr>
          <p:nvPr>
            <p:ph type="sldNum" sz="quarter" idx="10"/>
          </p:nvPr>
        </p:nvSpPr>
        <p:spPr/>
        <p:txBody>
          <a:bodyPr/>
          <a:lstStyle/>
          <a:p>
            <a:fld id="{5CE6C6C6-8737-4FD5-B3F9-98CAE7E1E104}" type="slidenum">
              <a:rPr lang="en-US" smtClean="0"/>
              <a:t>10</a:t>
            </a:fld>
            <a:endParaRPr lang="en-US" dirty="0"/>
          </a:p>
        </p:txBody>
      </p:sp>
    </p:spTree>
    <p:extLst>
      <p:ext uri="{BB962C8B-B14F-4D97-AF65-F5344CB8AC3E}">
        <p14:creationId xmlns:p14="http://schemas.microsoft.com/office/powerpoint/2010/main" val="1323737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INTENTION</a:t>
            </a:r>
            <a:endParaRPr lang="en-US" sz="1300" dirty="0"/>
          </a:p>
          <a:p>
            <a:pPr marL="181240" indent="-181240">
              <a:buFont typeface="Arial" panose="020B0604020202020204" pitchFamily="34" charset="0"/>
              <a:buChar char="•"/>
            </a:pPr>
            <a:r>
              <a:rPr lang="en-US" sz="1300" dirty="0"/>
              <a:t>Conclude the training and prepare for next training</a:t>
            </a:r>
          </a:p>
          <a:p>
            <a:endParaRPr lang="en-US" sz="1300" b="1" dirty="0"/>
          </a:p>
          <a:p>
            <a:r>
              <a:rPr lang="en-US" sz="1300" b="1" dirty="0"/>
              <a:t>TRAINER INSTRUCTIONS</a:t>
            </a:r>
            <a:endParaRPr lang="en-US" sz="1300" dirty="0"/>
          </a:p>
          <a:p>
            <a:pPr marL="181240" indent="-181240">
              <a:buFont typeface="Arial" panose="020B0604020202020204" pitchFamily="34" charset="0"/>
              <a:buChar char="•"/>
            </a:pPr>
            <a:r>
              <a:rPr lang="en-US" sz="1300" dirty="0"/>
              <a:t>Thank the mentors for their participation while you pass out the brief assessment. </a:t>
            </a:r>
          </a:p>
          <a:p>
            <a:pPr marL="181240" indent="-181240">
              <a:buFont typeface="Arial" panose="020B0604020202020204" pitchFamily="34" charset="0"/>
              <a:buChar char="•"/>
            </a:pPr>
            <a:r>
              <a:rPr lang="en-US" sz="1300" dirty="0"/>
              <a:t>Mentors will complete the brief assessment (Handout 1C). </a:t>
            </a:r>
          </a:p>
          <a:p>
            <a:pPr marL="181240" indent="-181240">
              <a:buFont typeface="Arial" panose="020B0604020202020204" pitchFamily="34" charset="0"/>
              <a:buChar char="•"/>
            </a:pPr>
            <a:r>
              <a:rPr lang="en-US" sz="1300" dirty="0"/>
              <a:t>If the session will continue with Module 2: Invite mentors to take 5-10 minute break and ask them to return for part 2 at a specific time.</a:t>
            </a:r>
          </a:p>
          <a:p>
            <a:pPr marL="181240" indent="-181240">
              <a:buFont typeface="Arial" panose="020B0604020202020204" pitchFamily="34" charset="0"/>
              <a:buChar char="•"/>
            </a:pPr>
            <a:r>
              <a:rPr lang="en-US" sz="1300" dirty="0"/>
              <a:t>If the session will be over for the day,  thank mentors and make sure they are aware of when Module 2 training will be offered.  </a:t>
            </a:r>
          </a:p>
          <a:p>
            <a:endParaRPr lang="en-US" sz="1300" b="1" dirty="0"/>
          </a:p>
          <a:p>
            <a:r>
              <a:rPr lang="en-US" sz="1300" b="1" dirty="0"/>
              <a:t>KEY CONTENT</a:t>
            </a:r>
            <a:endParaRPr lang="en-US" sz="1300" dirty="0"/>
          </a:p>
          <a:p>
            <a:pPr marL="181240" indent="-181240">
              <a:buFont typeface="Arial" panose="020B0604020202020204" pitchFamily="34" charset="0"/>
              <a:buChar char="•"/>
            </a:pPr>
            <a:r>
              <a:rPr lang="en-US" sz="1300" dirty="0"/>
              <a:t>Hand out mentor assessment</a:t>
            </a:r>
          </a:p>
          <a:p>
            <a:pPr marL="181240" indent="-181240">
              <a:buFont typeface="Arial" panose="020B0604020202020204" pitchFamily="34" charset="0"/>
              <a:buChar char="•"/>
            </a:pPr>
            <a:r>
              <a:rPr lang="en-US" sz="1300" dirty="0"/>
              <a:t>Invite mentors to next training on Module 2</a:t>
            </a:r>
          </a:p>
          <a:p>
            <a:br>
              <a:rPr lang="en-US" sz="1300" b="1" dirty="0"/>
            </a:br>
            <a:r>
              <a:rPr lang="en-US" sz="1300" b="1" dirty="0"/>
              <a:t>SUGGESTED </a:t>
            </a:r>
            <a:r>
              <a:rPr lang="en-US" b="1" dirty="0"/>
              <a:t>SCRIPT (2 minutes)</a:t>
            </a:r>
          </a:p>
          <a:p>
            <a:endParaRPr lang="en-US" dirty="0"/>
          </a:p>
          <a:p>
            <a:r>
              <a:rPr lang="en-US" sz="1300" dirty="0"/>
              <a:t>So let’s take a few minutes to share some insights you gained today.  </a:t>
            </a:r>
            <a:r>
              <a:rPr lang="en-US" sz="1300" b="1" dirty="0"/>
              <a:t>Ask:  </a:t>
            </a:r>
            <a:r>
              <a:rPr lang="en-US" sz="1300" dirty="0"/>
              <a:t>What is one thing you learned that will be helpful to you as a mentor?</a:t>
            </a:r>
          </a:p>
          <a:p>
            <a:endParaRPr lang="en-US" sz="1300" dirty="0"/>
          </a:p>
          <a:p>
            <a:r>
              <a:rPr lang="en-US" sz="1300" dirty="0"/>
              <a:t>Thank you for your time. We’ll take a short stretch break, but first, please take a minute to complete this brief assessment to let us know if the training was effective.</a:t>
            </a:r>
          </a:p>
        </p:txBody>
      </p:sp>
      <p:sp>
        <p:nvSpPr>
          <p:cNvPr id="4" name="Slide Number Placeholder 3"/>
          <p:cNvSpPr>
            <a:spLocks noGrp="1"/>
          </p:cNvSpPr>
          <p:nvPr>
            <p:ph type="sldNum" sz="quarter" idx="10"/>
          </p:nvPr>
        </p:nvSpPr>
        <p:spPr/>
        <p:txBody>
          <a:bodyPr/>
          <a:lstStyle/>
          <a:p>
            <a:fld id="{5CE6C6C6-8737-4FD5-B3F9-98CAE7E1E104}" type="slidenum">
              <a:rPr lang="en-US" smtClean="0"/>
              <a:t>11</a:t>
            </a:fld>
            <a:endParaRPr lang="en-US" dirty="0"/>
          </a:p>
        </p:txBody>
      </p:sp>
    </p:spTree>
    <p:extLst>
      <p:ext uri="{BB962C8B-B14F-4D97-AF65-F5344CB8AC3E}">
        <p14:creationId xmlns:p14="http://schemas.microsoft.com/office/powerpoint/2010/main" val="614351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b="1" dirty="0"/>
              <a:t>INTENTION</a:t>
            </a:r>
          </a:p>
          <a:p>
            <a:pPr marL="181240" indent="-181240" defTabSz="966612">
              <a:buFont typeface="Arial" panose="020B0604020202020204" pitchFamily="34" charset="0"/>
              <a:buChar char="•"/>
              <a:defRPr/>
            </a:pPr>
            <a:r>
              <a:rPr lang="en-US" sz="1300" dirty="0"/>
              <a:t>Introduce the training content and intention</a:t>
            </a:r>
          </a:p>
          <a:p>
            <a:pPr marL="181240" indent="-181240" defTabSz="966612">
              <a:buFont typeface="Arial" panose="020B0604020202020204" pitchFamily="34" charset="0"/>
              <a:buChar char="•"/>
              <a:defRPr/>
            </a:pPr>
            <a:r>
              <a:rPr lang="en-US" sz="1300" dirty="0"/>
              <a:t>Introduce themselves and open the concept of being a mentor</a:t>
            </a:r>
          </a:p>
          <a:p>
            <a:pPr marL="181240" indent="-181240" defTabSz="966612">
              <a:buFont typeface="Arial" panose="020B0604020202020204" pitchFamily="34" charset="0"/>
              <a:buChar char="•"/>
              <a:defRPr/>
            </a:pPr>
            <a:r>
              <a:rPr lang="en-US" sz="1300" dirty="0"/>
              <a:t>Create a comfortable space and common purpose for the training experience.</a:t>
            </a:r>
          </a:p>
          <a:p>
            <a:pPr defTabSz="966612">
              <a:defRPr/>
            </a:pPr>
            <a:endParaRPr lang="en-US" sz="1300" dirty="0"/>
          </a:p>
          <a:p>
            <a:pPr defTabSz="966612">
              <a:defRPr/>
            </a:pPr>
            <a:r>
              <a:rPr lang="en-US" sz="1300" b="1" dirty="0"/>
              <a:t>TRAINER INSTRUCTIONS</a:t>
            </a:r>
          </a:p>
          <a:p>
            <a:r>
              <a:rPr lang="en-US" sz="1300" dirty="0"/>
              <a:t>You might want to have name tents for mentors to write their names at their places. (optional)</a:t>
            </a:r>
          </a:p>
          <a:p>
            <a:r>
              <a:rPr lang="en-US" sz="1300" dirty="0"/>
              <a:t>In this slide you will have mentors introduce themselves and share briefly who mentored them. It is important to emphasize the concept of brief. </a:t>
            </a:r>
          </a:p>
          <a:p>
            <a:r>
              <a:rPr lang="en-US" sz="1300" dirty="0"/>
              <a:t>Be sure to participate in this by sharing who mentored you. </a:t>
            </a:r>
          </a:p>
          <a:p>
            <a:endParaRPr lang="en-US" sz="1300" dirty="0"/>
          </a:p>
          <a:p>
            <a:endParaRPr lang="en-US" sz="1300" dirty="0"/>
          </a:p>
          <a:p>
            <a:r>
              <a:rPr lang="en-US" sz="1300" b="1" dirty="0"/>
              <a:t>KEY CONTENT</a:t>
            </a:r>
          </a:p>
          <a:p>
            <a:pPr marL="181240" indent="-181240">
              <a:buFont typeface="Arial" panose="020B0604020202020204" pitchFamily="34" charset="0"/>
              <a:buChar char="•"/>
            </a:pPr>
            <a:r>
              <a:rPr lang="en-US" sz="1300" dirty="0"/>
              <a:t>Training is considered “pre-match” because they have not been matched or have just been matched</a:t>
            </a:r>
          </a:p>
          <a:p>
            <a:pPr marL="181240" indent="-181240">
              <a:buFont typeface="Arial" panose="020B0604020202020204" pitchFamily="34" charset="0"/>
              <a:buChar char="•"/>
            </a:pPr>
            <a:r>
              <a:rPr lang="en-US" sz="1300" dirty="0"/>
              <a:t>Designed to build on the training they’ve received thus far by looking deeper at specific aspect</a:t>
            </a:r>
          </a:p>
          <a:p>
            <a:pPr marL="181240" indent="-181240">
              <a:buFont typeface="Arial" panose="020B0604020202020204" pitchFamily="34" charset="0"/>
              <a:buChar char="•"/>
            </a:pPr>
            <a:r>
              <a:rPr lang="en-US" sz="1300" dirty="0"/>
              <a:t>Prepare for mentoring by increasing understanding of some of the possible circumstances the child and their families might be facing</a:t>
            </a:r>
          </a:p>
          <a:p>
            <a:pPr marL="181240" indent="-181240">
              <a:buFont typeface="Arial" panose="020B0604020202020204" pitchFamily="34" charset="0"/>
              <a:buChar char="•"/>
            </a:pPr>
            <a:r>
              <a:rPr lang="en-US" sz="1300" dirty="0"/>
              <a:t>Provide information and suggestions to foster a great mentoring experience</a:t>
            </a:r>
          </a:p>
          <a:p>
            <a:pPr marL="181240" indent="-181240">
              <a:buFont typeface="Arial" panose="020B0604020202020204" pitchFamily="34" charset="0"/>
              <a:buChar char="•"/>
            </a:pPr>
            <a:r>
              <a:rPr lang="en-US" sz="1300" dirty="0"/>
              <a:t>As mentors embark on this new relationship, the primary task will be getting to know their mentee </a:t>
            </a:r>
          </a:p>
          <a:p>
            <a:pPr marL="181240" indent="-181240">
              <a:buFont typeface="Arial" panose="020B0604020202020204" pitchFamily="34" charset="0"/>
              <a:buChar char="•"/>
            </a:pPr>
            <a:r>
              <a:rPr lang="en-US" sz="1300" dirty="0"/>
              <a:t>Once mentors have been matched and had a chance to get to know their mentee, additional training opportunities will be provided </a:t>
            </a:r>
          </a:p>
          <a:p>
            <a:r>
              <a:rPr lang="en-US" sz="1300" dirty="0"/>
              <a:t> </a:t>
            </a:r>
          </a:p>
          <a:p>
            <a:r>
              <a:rPr lang="en-US" b="1" dirty="0"/>
              <a:t>SUGGESTED</a:t>
            </a:r>
            <a:r>
              <a:rPr lang="en-US" b="1" baseline="0" dirty="0"/>
              <a:t> S</a:t>
            </a:r>
            <a:r>
              <a:rPr lang="en-US" b="1" dirty="0"/>
              <a:t>CRIPT (5 minutes)</a:t>
            </a:r>
          </a:p>
          <a:p>
            <a:r>
              <a:rPr lang="en-US" sz="1300" dirty="0"/>
              <a:t>We’re going to begin the training by learning about the types of challenges that face many of the families we meet in our programs.  We will work together to prepare you for mentoring by sharing information about some of the possible circumstances the child you will be mentoring - and their families - might be facing and some ways that you – simply by being their mentor – can help. This training is considered “pre-match” because most of you have not yet met your mentee. When you do meet your mentee and begin this new relationship, your primary focus will be getting to know each other. Once you’ve had a chance to get to know your mentee, additional opportunities for training will be provided. </a:t>
            </a:r>
          </a:p>
          <a:p>
            <a:endParaRPr lang="en-US" sz="1300" dirty="0"/>
          </a:p>
          <a:p>
            <a:r>
              <a:rPr lang="en-US" sz="1300" dirty="0"/>
              <a:t>It’s our experience that </a:t>
            </a:r>
            <a:r>
              <a:rPr lang="en-US" sz="1300" u="sng" dirty="0"/>
              <a:t>the more you know</a:t>
            </a:r>
            <a:r>
              <a:rPr lang="en-US" sz="1300" dirty="0"/>
              <a:t>, the better prepared you’ll be. So, through training and match support, we’ll provide information and suggestions to foster a great mentoring experience for you and your mentee. </a:t>
            </a:r>
          </a:p>
          <a:p>
            <a:pPr defTabSz="966612">
              <a:defRPr/>
            </a:pPr>
            <a:endParaRPr lang="en-US" sz="1300" dirty="0"/>
          </a:p>
          <a:p>
            <a:pPr defTabSz="966612">
              <a:defRPr/>
            </a:pPr>
            <a:r>
              <a:rPr lang="en-US" sz="1300" dirty="0"/>
              <a:t>To begin, let’s find out who’d in the room. Please take a minute to introduce yourself and tell us who mentored you – if you like you can share what they did that you appreciated.  </a:t>
            </a:r>
          </a:p>
          <a:p>
            <a:pPr defTabSz="966612">
              <a:defRPr/>
            </a:pPr>
            <a:endParaRPr lang="en-US" sz="1300" dirty="0"/>
          </a:p>
          <a:p>
            <a:pPr defTabSz="966612">
              <a:defRPr/>
            </a:pPr>
            <a:r>
              <a:rPr lang="en-US" sz="1300" i="1" dirty="0"/>
              <a:t>Thank each person as they share and invite the next person until all have shared.</a:t>
            </a:r>
            <a:r>
              <a:rPr lang="en-US" i="1" dirty="0"/>
              <a:t>  Summarize a few examples that emerged such as “pushed</a:t>
            </a:r>
            <a:r>
              <a:rPr lang="en-US" i="1" baseline="0" dirty="0"/>
              <a:t> me to try things”, “encouraged me”, or  “listened to me”. </a:t>
            </a:r>
            <a:endParaRPr lang="en-US" i="1" dirty="0"/>
          </a:p>
          <a:p>
            <a:pPr defTabSz="966612">
              <a:defRPr/>
            </a:pPr>
            <a:endParaRPr lang="en-US" i="1" dirty="0"/>
          </a:p>
        </p:txBody>
      </p:sp>
      <p:sp>
        <p:nvSpPr>
          <p:cNvPr id="4" name="Slide Number Placeholder 3"/>
          <p:cNvSpPr>
            <a:spLocks noGrp="1"/>
          </p:cNvSpPr>
          <p:nvPr>
            <p:ph type="sldNum" sz="quarter" idx="10"/>
          </p:nvPr>
        </p:nvSpPr>
        <p:spPr/>
        <p:txBody>
          <a:bodyPr/>
          <a:lstStyle/>
          <a:p>
            <a:fld id="{5CE6C6C6-8737-4FD5-B3F9-98CAE7E1E104}" type="slidenum">
              <a:rPr lang="en-US" smtClean="0"/>
              <a:t>2</a:t>
            </a:fld>
            <a:endParaRPr lang="en-US" dirty="0"/>
          </a:p>
        </p:txBody>
      </p:sp>
    </p:spTree>
    <p:extLst>
      <p:ext uri="{BB962C8B-B14F-4D97-AF65-F5344CB8AC3E}">
        <p14:creationId xmlns:p14="http://schemas.microsoft.com/office/powerpoint/2010/main" val="993517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INTENTION</a:t>
            </a:r>
          </a:p>
          <a:p>
            <a:pPr marL="181240" indent="-181240">
              <a:buFont typeface="Arial" panose="020B0604020202020204" pitchFamily="34" charset="0"/>
              <a:buChar char="•"/>
            </a:pPr>
            <a:r>
              <a:rPr lang="en-US" b="0" dirty="0"/>
              <a:t>Introduce</a:t>
            </a:r>
            <a:r>
              <a:rPr lang="en-US" b="0" baseline="0" dirty="0"/>
              <a:t> the PYD framework for the project</a:t>
            </a:r>
            <a:endParaRPr lang="en-US" b="0" dirty="0"/>
          </a:p>
          <a:p>
            <a:pPr marL="181240" indent="-181240">
              <a:buFont typeface="Arial" panose="020B0604020202020204" pitchFamily="34" charset="0"/>
              <a:buChar char="•"/>
            </a:pPr>
            <a:r>
              <a:rPr lang="en-US" b="0" dirty="0"/>
              <a:t>Introduce</a:t>
            </a:r>
            <a:r>
              <a:rPr lang="en-US" b="0" baseline="0" dirty="0"/>
              <a:t> the topic and content for each of the modules </a:t>
            </a:r>
          </a:p>
          <a:p>
            <a:endParaRPr lang="en-US" b="0" baseline="0" dirty="0"/>
          </a:p>
          <a:p>
            <a:r>
              <a:rPr lang="en-US" b="1" baseline="0" dirty="0"/>
              <a:t>TRAINER INSTRUCTIONS</a:t>
            </a:r>
          </a:p>
          <a:p>
            <a:r>
              <a:rPr lang="en-US" b="0" baseline="0" dirty="0"/>
              <a:t>This is designed to provide a context for the overall training. You should not dwell on each of the topics – if questions arise, suggest that this will be addressed in the module when you get to it. </a:t>
            </a:r>
          </a:p>
          <a:p>
            <a:endParaRPr lang="en-US" b="0" baseline="0" dirty="0"/>
          </a:p>
          <a:p>
            <a:r>
              <a:rPr lang="en-US" b="1" baseline="0" dirty="0"/>
              <a:t>KEY CONTENT</a:t>
            </a:r>
          </a:p>
          <a:p>
            <a:pPr marL="181240" indent="-181240">
              <a:buFont typeface="Arial" panose="020B0604020202020204" pitchFamily="34" charset="0"/>
              <a:buChar char="•"/>
            </a:pPr>
            <a:r>
              <a:rPr lang="en-US" sz="1300" dirty="0"/>
              <a:t>Our mentoring approach is based on an idea known as “Positive Youth Development”</a:t>
            </a:r>
          </a:p>
          <a:p>
            <a:pPr marL="181240" indent="-181240">
              <a:buFont typeface="Arial" panose="020B0604020202020204" pitchFamily="34" charset="0"/>
              <a:buChar char="•"/>
            </a:pPr>
            <a:r>
              <a:rPr lang="en-US" sz="1300" dirty="0"/>
              <a:t>Will focus on growth and development</a:t>
            </a:r>
            <a:endParaRPr lang="en-US" b="0" dirty="0"/>
          </a:p>
          <a:p>
            <a:pPr marL="181240" indent="-181240">
              <a:buFont typeface="Arial" panose="020B0604020202020204" pitchFamily="34" charset="0"/>
              <a:buChar char="•"/>
            </a:pPr>
            <a:r>
              <a:rPr lang="en-US" sz="1300" dirty="0"/>
              <a:t>Pre-match training for mentors intended to foster a positive experience</a:t>
            </a:r>
          </a:p>
          <a:p>
            <a:pPr marL="181240" indent="-181240">
              <a:buFont typeface="Arial" panose="020B0604020202020204" pitchFamily="34" charset="0"/>
              <a:buChar char="•"/>
            </a:pPr>
            <a:r>
              <a:rPr lang="en-US" sz="1300" dirty="0"/>
              <a:t>Four sessions - approximately 30 minutes</a:t>
            </a:r>
            <a:endParaRPr lang="en-US" sz="1300" b="1" dirty="0"/>
          </a:p>
          <a:p>
            <a:pPr marL="181240" indent="-181240">
              <a:buFont typeface="Arial" panose="020B0604020202020204" pitchFamily="34" charset="0"/>
              <a:buChar char="•"/>
            </a:pPr>
            <a:r>
              <a:rPr lang="en-US" sz="1300" dirty="0"/>
              <a:t>Module 1 - what a youth with incarcerated parent/caregiver might face</a:t>
            </a:r>
          </a:p>
          <a:p>
            <a:pPr marL="181240" indent="-181240">
              <a:buFont typeface="Arial" panose="020B0604020202020204" pitchFamily="34" charset="0"/>
              <a:buChar char="•"/>
            </a:pPr>
            <a:r>
              <a:rPr lang="en-US" sz="1300" dirty="0"/>
              <a:t>Module 2 - how child development is affected by the stress and trauma </a:t>
            </a:r>
          </a:p>
          <a:p>
            <a:pPr marL="181240" indent="-181240">
              <a:buFont typeface="Arial" panose="020B0604020202020204" pitchFamily="34" charset="0"/>
              <a:buChar char="•"/>
            </a:pPr>
            <a:r>
              <a:rPr lang="en-US" sz="1300" dirty="0"/>
              <a:t>Module 3 - introduce a concept called Positive Youth Development or PYD</a:t>
            </a:r>
          </a:p>
          <a:p>
            <a:pPr marL="181240" indent="-181240">
              <a:buFont typeface="Arial" panose="020B0604020202020204" pitchFamily="34" charset="0"/>
              <a:buChar char="•"/>
            </a:pPr>
            <a:r>
              <a:rPr lang="en-US" sz="1300" dirty="0"/>
              <a:t>Module 4 - builds on Module 3 - mentors to connect their mentees to people and experiences that expand their view of the world and what’s possible</a:t>
            </a:r>
          </a:p>
          <a:p>
            <a:pPr marL="181240" indent="-181240">
              <a:buFont typeface="Arial" panose="020B0604020202020204" pitchFamily="34" charset="0"/>
              <a:buChar char="•"/>
            </a:pPr>
            <a:r>
              <a:rPr lang="en-US" sz="1300" dirty="0"/>
              <a:t>Mentor assessment at end of each module is for the program to know if they trained well, not a reflection of their performance or a screening tool</a:t>
            </a:r>
          </a:p>
          <a:p>
            <a:pPr marL="181240" indent="-181240">
              <a:buFont typeface="Arial" panose="020B0604020202020204" pitchFamily="34" charset="0"/>
              <a:buChar char="•"/>
            </a:pPr>
            <a:r>
              <a:rPr lang="en-US" sz="1300" dirty="0"/>
              <a:t>Start now with Module 1</a:t>
            </a:r>
            <a:endParaRPr lang="en-US" b="0" dirty="0"/>
          </a:p>
          <a:p>
            <a:pPr marL="181240" indent="-181240">
              <a:buFont typeface="Arial" panose="020B0604020202020204" pitchFamily="34" charset="0"/>
              <a:buChar char="•"/>
            </a:pPr>
            <a:endParaRPr lang="en-US" b="1" dirty="0"/>
          </a:p>
          <a:p>
            <a:r>
              <a:rPr lang="en-US" b="1" dirty="0"/>
              <a:t>SUGGESTED SCRIPT (5 minutes)</a:t>
            </a:r>
          </a:p>
          <a:p>
            <a:endParaRPr lang="en-US" sz="1300" b="1" dirty="0"/>
          </a:p>
          <a:p>
            <a:r>
              <a:rPr lang="en-US" sz="1300" dirty="0"/>
              <a:t>The mentoring model is based on an idea known as “Positive Youth Development” – or PYD – which means that we will focus on growth and development – the  strengths of the child. This training for mentors is intended to support you, your mentee, and their family in having a positive experience by providing you with information and suggestions.  There are four sessions for the pre-match training, each session designed to be approximately 30 minutes. </a:t>
            </a:r>
          </a:p>
          <a:p>
            <a:endParaRPr lang="en-US" sz="1300" dirty="0"/>
          </a:p>
          <a:p>
            <a:r>
              <a:rPr lang="en-US" sz="1300" dirty="0"/>
              <a:t>Modules1 and 2 will provide information that will help you understand what a child might be facing, how and why they act in certain ways. And what you as a mentor could do. </a:t>
            </a:r>
          </a:p>
          <a:p>
            <a:endParaRPr lang="en-US" sz="1300" dirty="0"/>
          </a:p>
          <a:p>
            <a:r>
              <a:rPr lang="en-US" sz="1300" dirty="0"/>
              <a:t>Module 1 focuses on what a youth with incarcerated parent/caregiver may be feeling and facing as a result of this experience – there can be some pretty harsh realities that lead to high levels of stress and sometimes trauma. </a:t>
            </a:r>
          </a:p>
          <a:p>
            <a:endParaRPr lang="en-US" sz="1300" dirty="0"/>
          </a:p>
          <a:p>
            <a:r>
              <a:rPr lang="en-US" sz="1300" dirty="0"/>
              <a:t>So, in Module 2 you will learn about how child development is affected by the stress and trauma of parental incarceration and how you, as a mentor, might help. </a:t>
            </a:r>
          </a:p>
          <a:p>
            <a:endParaRPr lang="en-US" sz="1300" dirty="0"/>
          </a:p>
          <a:p>
            <a:r>
              <a:rPr lang="en-US" sz="1300" dirty="0"/>
              <a:t>Modules 3 and 4 address the idea of fostering a relationship based on growth and development.</a:t>
            </a:r>
          </a:p>
          <a:p>
            <a:endParaRPr lang="en-US" sz="1300" dirty="0"/>
          </a:p>
          <a:p>
            <a:r>
              <a:rPr lang="en-US" sz="1300" dirty="0"/>
              <a:t>Module 3 will introduce a concept called Positive Youth Development or PYD. This is an approach for working with youth that is based on strengthening their personal assets. PYD has proved to be an effective strategy and has indications that it may be particularly effective for youth who have or have had an incarcerated parent because of the experiences they often face. </a:t>
            </a:r>
          </a:p>
          <a:p>
            <a:endParaRPr lang="en-US" sz="1300" dirty="0"/>
          </a:p>
          <a:p>
            <a:r>
              <a:rPr lang="en-US" sz="1300" dirty="0"/>
              <a:t>The 4</a:t>
            </a:r>
            <a:r>
              <a:rPr lang="en-US" sz="1300" baseline="30000" dirty="0"/>
              <a:t>th</a:t>
            </a:r>
            <a:r>
              <a:rPr lang="en-US" sz="1300" dirty="0"/>
              <a:t> Module will build on what you learn in Module 3 by focusing on an integral component of mentoring using the PYD approach - the ability for mentors to connect their mentees to people and experiences that expand their circle of support, and view of the world and what’s possible for them. </a:t>
            </a:r>
          </a:p>
          <a:p>
            <a:endParaRPr lang="en-US" sz="1300" dirty="0"/>
          </a:p>
          <a:p>
            <a:r>
              <a:rPr lang="en-US" sz="1300" dirty="0"/>
              <a:t>At the end of each module, we will check how well we did in sharing the information by asking you to complete a brief assessment – 6 questions. Your performance on this is to see how we did, not how you did,  so please don’t feel concerned that this will in some way influence whether or not you’ll be matched. We appreciate your help with this.</a:t>
            </a:r>
          </a:p>
          <a:p>
            <a:endParaRPr lang="en-US" sz="1300" dirty="0"/>
          </a:p>
          <a:p>
            <a:r>
              <a:rPr lang="en-US" sz="1300" dirty="0"/>
              <a:t>We’re really excited about this project and are glad you’ll be participating! Let’s get started.</a:t>
            </a:r>
            <a:endParaRPr lang="en-US" dirty="0"/>
          </a:p>
        </p:txBody>
      </p:sp>
      <p:sp>
        <p:nvSpPr>
          <p:cNvPr id="4" name="Slide Number Placeholder 3"/>
          <p:cNvSpPr>
            <a:spLocks noGrp="1"/>
          </p:cNvSpPr>
          <p:nvPr>
            <p:ph type="sldNum" sz="quarter" idx="10"/>
          </p:nvPr>
        </p:nvSpPr>
        <p:spPr/>
        <p:txBody>
          <a:bodyPr/>
          <a:lstStyle/>
          <a:p>
            <a:fld id="{5CE6C6C6-8737-4FD5-B3F9-98CAE7E1E104}" type="slidenum">
              <a:rPr lang="en-US" smtClean="0"/>
              <a:t>3</a:t>
            </a:fld>
            <a:endParaRPr lang="en-US" dirty="0"/>
          </a:p>
        </p:txBody>
      </p:sp>
    </p:spTree>
    <p:extLst>
      <p:ext uri="{BB962C8B-B14F-4D97-AF65-F5344CB8AC3E}">
        <p14:creationId xmlns:p14="http://schemas.microsoft.com/office/powerpoint/2010/main" val="316300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INTENTION</a:t>
            </a:r>
          </a:p>
          <a:p>
            <a:pPr marL="181240" indent="-181240">
              <a:buFont typeface="Arial" panose="020B0604020202020204" pitchFamily="34" charset="0"/>
              <a:buChar char="•"/>
            </a:pPr>
            <a:r>
              <a:rPr lang="en-US" sz="1300" dirty="0"/>
              <a:t>Introduce topic for Module 1 and why it’s being shared</a:t>
            </a:r>
          </a:p>
          <a:p>
            <a:pPr marL="181240" indent="-181240">
              <a:buFont typeface="Arial" panose="020B0604020202020204" pitchFamily="34" charset="0"/>
              <a:buChar char="•"/>
            </a:pPr>
            <a:endParaRPr lang="en-US" sz="1300" dirty="0"/>
          </a:p>
          <a:p>
            <a:r>
              <a:rPr lang="en-US" sz="1300" b="1" dirty="0"/>
              <a:t>TRAINER INSTRUCTIONS</a:t>
            </a:r>
          </a:p>
          <a:p>
            <a:r>
              <a:rPr lang="en-US" sz="1300" dirty="0"/>
              <a:t>You will explain why information about the impact of incarceration is important. </a:t>
            </a:r>
          </a:p>
          <a:p>
            <a:endParaRPr lang="en-US" sz="1300" dirty="0"/>
          </a:p>
          <a:p>
            <a:r>
              <a:rPr lang="en-US" sz="1300" b="1" dirty="0"/>
              <a:t>KEY CONTENT</a:t>
            </a:r>
          </a:p>
          <a:p>
            <a:pPr marL="181240" indent="-181240">
              <a:buFont typeface="Arial" panose="020B0604020202020204" pitchFamily="34" charset="0"/>
              <a:buChar char="•"/>
            </a:pPr>
            <a:r>
              <a:rPr lang="en-US" sz="1300" dirty="0"/>
              <a:t>Children with a parent/caregiver that is incarcerated often face a number of difficult realities</a:t>
            </a:r>
          </a:p>
          <a:p>
            <a:pPr marL="181240" indent="-181240">
              <a:buFont typeface="Arial" panose="020B0604020202020204" pitchFamily="34" charset="0"/>
              <a:buChar char="•"/>
            </a:pPr>
            <a:r>
              <a:rPr lang="en-US" sz="1300" dirty="0"/>
              <a:t>Most people are not aware of these circumstances</a:t>
            </a:r>
          </a:p>
          <a:p>
            <a:pPr marL="181240" indent="-181240">
              <a:buFont typeface="Arial" panose="020B0604020202020204" pitchFamily="34" charset="0"/>
              <a:buChar char="•"/>
            </a:pPr>
            <a:r>
              <a:rPr lang="en-US" sz="1300" dirty="0"/>
              <a:t>It’s important to understand these situations and to understand your role as a mentor</a:t>
            </a:r>
          </a:p>
          <a:p>
            <a:pPr marL="181240" indent="-181240">
              <a:buFont typeface="Arial" panose="020B0604020202020204" pitchFamily="34" charset="0"/>
              <a:buChar char="•"/>
            </a:pPr>
            <a:r>
              <a:rPr lang="en-US" sz="1300" dirty="0"/>
              <a:t>Each person has a unique story. Not all children face all of these situations.</a:t>
            </a:r>
          </a:p>
          <a:p>
            <a:pPr marL="181240" indent="-181240">
              <a:buFont typeface="Arial" panose="020B0604020202020204" pitchFamily="34" charset="0"/>
              <a:buChar char="•"/>
            </a:pPr>
            <a:r>
              <a:rPr lang="en-US" sz="1300" dirty="0"/>
              <a:t>The child you are matched with may not know about the incarceration – even though it is impacting them. Your match support will talk with you about this when you learn about your match. </a:t>
            </a:r>
          </a:p>
          <a:p>
            <a:pPr marL="181240" indent="-181240">
              <a:buFont typeface="Arial" panose="020B0604020202020204" pitchFamily="34" charset="0"/>
              <a:buChar char="•"/>
            </a:pPr>
            <a:endParaRPr lang="en-US" sz="1300" dirty="0"/>
          </a:p>
          <a:p>
            <a:endParaRPr lang="en-US" sz="1300" dirty="0"/>
          </a:p>
          <a:p>
            <a:r>
              <a:rPr lang="en-US" sz="1300" b="1" dirty="0"/>
              <a:t>SUGGESTED SCRIPT (3 minutes): </a:t>
            </a:r>
            <a:endParaRPr lang="en-US" sz="1300" dirty="0"/>
          </a:p>
          <a:p>
            <a:r>
              <a:rPr lang="en-US" sz="1300" dirty="0"/>
              <a:t>As you know, this program is focused specifically on children that have, or have had, a parent or primary caregiver incarcerated. So, in this first session, we’re going to spend some time learning about what it’s like for a child when their parent or primary caregiver has been incarcerated. Many would refer to these children and their families as the “invisible victims of crime” or “unintended victims” because, though they are deeply impacted, many people do not think about the fact that the incarceration might affect others in that person’s family or how it might affect them. Typically, most people are not aware of the realities that we’re going to discuss. </a:t>
            </a:r>
          </a:p>
          <a:p>
            <a:endParaRPr lang="en-US" sz="1300" dirty="0"/>
          </a:p>
          <a:p>
            <a:r>
              <a:rPr lang="en-US" sz="1300" dirty="0"/>
              <a:t>We believe that as mentors, it would be helpful for you to understand some of the realities that could be facing these families – the feelings that your mentee might have and the situations they have to deal with in their day to day lives. At the same time, it’s important to understand that not every child will be having the same experience. Each of us has a unique story and your mentee is no different than anyone else. </a:t>
            </a:r>
          </a:p>
          <a:p>
            <a:endParaRPr lang="en-US" sz="1300" dirty="0"/>
          </a:p>
          <a:p>
            <a:pPr defTabSz="966612">
              <a:defRPr/>
            </a:pPr>
            <a:r>
              <a:rPr lang="en-US" sz="1300" dirty="0"/>
              <a:t>It’s important to point out that the child you are matched with may not know about the incarceration – even though it is impacting them. Your match support will talk with you about this when you learn about your match. </a:t>
            </a:r>
          </a:p>
        </p:txBody>
      </p:sp>
      <p:sp>
        <p:nvSpPr>
          <p:cNvPr id="4" name="Slide Number Placeholder 3"/>
          <p:cNvSpPr>
            <a:spLocks noGrp="1"/>
          </p:cNvSpPr>
          <p:nvPr>
            <p:ph type="sldNum" sz="quarter" idx="5"/>
          </p:nvPr>
        </p:nvSpPr>
        <p:spPr/>
        <p:txBody>
          <a:bodyPr/>
          <a:lstStyle/>
          <a:p>
            <a:fld id="{632E763A-7940-4AED-A9D1-6CCF52FDAA64}" type="slidenum">
              <a:rPr lang="en-US" smtClean="0"/>
              <a:t>4</a:t>
            </a:fld>
            <a:endParaRPr lang="en-US" dirty="0"/>
          </a:p>
        </p:txBody>
      </p:sp>
    </p:spTree>
    <p:extLst>
      <p:ext uri="{BB962C8B-B14F-4D97-AF65-F5344CB8AC3E}">
        <p14:creationId xmlns:p14="http://schemas.microsoft.com/office/powerpoint/2010/main" val="563882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INTENTION</a:t>
            </a:r>
          </a:p>
          <a:p>
            <a:pPr marL="181240" indent="-181240">
              <a:buFont typeface="Arial" panose="020B0604020202020204" pitchFamily="34" charset="0"/>
              <a:buChar char="•"/>
            </a:pPr>
            <a:r>
              <a:rPr lang="en-US" sz="1300" dirty="0"/>
              <a:t>Review the goals of Module 1</a:t>
            </a:r>
          </a:p>
          <a:p>
            <a:endParaRPr lang="en-US" sz="1300" dirty="0"/>
          </a:p>
          <a:p>
            <a:r>
              <a:rPr lang="en-US" sz="1300" b="1" dirty="0"/>
              <a:t>TRAINER INSTRUCTIONS</a:t>
            </a:r>
          </a:p>
          <a:p>
            <a:r>
              <a:rPr lang="en-US" sz="1300" dirty="0"/>
              <a:t>First you will explain the content that will be covered. Next you will engage the group in a true/false “quiz” to begin to debunk some common myths and get them thinking about information that they may not be aware of regarding these children and their families.  When doing the quiz, pose the question and allow for answers from the group before providing the answer. It’s important to keep the answers brief and remind them that you’ll cover the content. Avoid in-depth explanation at this time. </a:t>
            </a:r>
          </a:p>
          <a:p>
            <a:endParaRPr lang="en-US" sz="1300" b="1" dirty="0"/>
          </a:p>
          <a:p>
            <a:r>
              <a:rPr lang="en-US" sz="1300" b="1" dirty="0"/>
              <a:t>KEY CONTENT</a:t>
            </a:r>
          </a:p>
          <a:p>
            <a:pPr marL="181240" indent="-181240">
              <a:buFont typeface="Arial" panose="020B0604020202020204" pitchFamily="34" charset="0"/>
              <a:buChar char="•"/>
            </a:pPr>
            <a:r>
              <a:rPr lang="en-US" dirty="0"/>
              <a:t>Realities of parental incarceration </a:t>
            </a:r>
          </a:p>
          <a:p>
            <a:pPr marL="181240" indent="-181240">
              <a:buFont typeface="Arial" panose="020B0604020202020204" pitchFamily="34" charset="0"/>
              <a:buChar char="•"/>
            </a:pPr>
            <a:r>
              <a:rPr lang="en-US" dirty="0"/>
              <a:t>Feelings associated with parental incarceration</a:t>
            </a:r>
          </a:p>
          <a:p>
            <a:pPr marL="181240" indent="-181240">
              <a:buFont typeface="Arial" panose="020B0604020202020204" pitchFamily="34" charset="0"/>
              <a:buChar char="•"/>
            </a:pPr>
            <a:r>
              <a:rPr lang="en-US" dirty="0"/>
              <a:t>Impact on children’s relational skills</a:t>
            </a:r>
          </a:p>
          <a:p>
            <a:pPr marL="181240" indent="-181240">
              <a:buFont typeface="Arial" panose="020B0604020202020204" pitchFamily="34" charset="0"/>
              <a:buChar char="•"/>
            </a:pPr>
            <a:r>
              <a:rPr lang="en-US" dirty="0"/>
              <a:t>Role as a mentor in supporting a child </a:t>
            </a:r>
          </a:p>
          <a:p>
            <a:endParaRPr lang="en-US" sz="1300" dirty="0"/>
          </a:p>
          <a:p>
            <a:r>
              <a:rPr lang="en-US" b="1" dirty="0"/>
              <a:t>SUGGESTED SCRIPT</a:t>
            </a:r>
            <a:r>
              <a:rPr lang="en-US" b="1" baseline="0" dirty="0"/>
              <a:t> (3 minutes)</a:t>
            </a:r>
            <a:endParaRPr lang="en-US" b="1" dirty="0"/>
          </a:p>
          <a:p>
            <a:r>
              <a:rPr lang="en-US" sz="1300" dirty="0"/>
              <a:t>There are several things that we hope you will understand at the end of this session. </a:t>
            </a:r>
          </a:p>
          <a:p>
            <a:endParaRPr lang="en-US" sz="1300" dirty="0"/>
          </a:p>
          <a:p>
            <a:r>
              <a:rPr lang="en-US" sz="1300" dirty="0"/>
              <a:t>We’d hope you’ll gain a deeper understanding of some of the realities that families might face – although we do ask you to keep in mind that each family’s experience is unique. </a:t>
            </a:r>
          </a:p>
          <a:p>
            <a:endParaRPr lang="en-US" sz="1300" dirty="0"/>
          </a:p>
          <a:p>
            <a:r>
              <a:rPr lang="en-US" sz="1300" dirty="0"/>
              <a:t>By better understanding some of the feelings your mentee might have and how they might demonstrate this when they are with you, you will be better able to get to know your mentee. </a:t>
            </a:r>
          </a:p>
          <a:p>
            <a:endParaRPr lang="en-US" sz="1300" dirty="0"/>
          </a:p>
          <a:p>
            <a:r>
              <a:rPr lang="en-US" sz="1300" dirty="0"/>
              <a:t>And, finally, we’ll discuss your role as a mentor to support the child and help them cope – and to communicate with your match support about concerns that you might have.</a:t>
            </a:r>
          </a:p>
          <a:p>
            <a:endParaRPr lang="en-US" sz="1300" dirty="0"/>
          </a:p>
          <a:p>
            <a:r>
              <a:rPr lang="en-US" sz="1300" dirty="0"/>
              <a:t>We’ll start with a little quiz on some basic facts – let do a quick True or False just for fun – you can answer out loud, or jot it down:</a:t>
            </a:r>
          </a:p>
          <a:p>
            <a:r>
              <a:rPr lang="en-US" sz="1300" dirty="0"/>
              <a:t>True or False:  When a parent is incarcerated, every effort is made to make sure they are housed in a facility close to home so their family can visit them. (</a:t>
            </a:r>
            <a:r>
              <a:rPr lang="en-US" sz="1300" i="1" dirty="0"/>
              <a:t>false</a:t>
            </a:r>
            <a:r>
              <a:rPr lang="en-US" sz="1300" dirty="0"/>
              <a:t>)</a:t>
            </a:r>
          </a:p>
          <a:p>
            <a:r>
              <a:rPr lang="en-US" sz="1300" dirty="0"/>
              <a:t>True or False:  When a parent is incarcerated, the children are usually put into foster care and become involved in the child welfare system. (</a:t>
            </a:r>
            <a:r>
              <a:rPr lang="en-US" sz="1300" i="1" dirty="0"/>
              <a:t>false)</a:t>
            </a:r>
          </a:p>
          <a:p>
            <a:r>
              <a:rPr lang="en-US" sz="1300" dirty="0"/>
              <a:t>True or False:  There are over 5 million children impacted by parental incarceration in our country today.  (</a:t>
            </a:r>
            <a:r>
              <a:rPr lang="en-US" sz="1300" i="1" dirty="0"/>
              <a:t>true</a:t>
            </a:r>
            <a:r>
              <a:rPr lang="en-US" sz="1300" dirty="0"/>
              <a:t>)</a:t>
            </a:r>
          </a:p>
          <a:p>
            <a:r>
              <a:rPr lang="en-US" sz="1300" dirty="0"/>
              <a:t>True or False:  Most police have protocols in place to ensure that a child never witnesses the arrest of their parent. (</a:t>
            </a:r>
            <a:r>
              <a:rPr lang="en-US" sz="1300" i="1" dirty="0"/>
              <a:t>false</a:t>
            </a:r>
            <a:r>
              <a:rPr lang="en-US" sz="1300" dirty="0"/>
              <a:t>)</a:t>
            </a:r>
          </a:p>
          <a:p>
            <a:endParaRPr lang="en-US" sz="1300" dirty="0"/>
          </a:p>
          <a:p>
            <a:endParaRPr lang="en-US" dirty="0"/>
          </a:p>
        </p:txBody>
      </p:sp>
      <p:sp>
        <p:nvSpPr>
          <p:cNvPr id="4" name="Slide Number Placeholder 3"/>
          <p:cNvSpPr>
            <a:spLocks noGrp="1"/>
          </p:cNvSpPr>
          <p:nvPr>
            <p:ph type="sldNum" sz="quarter" idx="10"/>
          </p:nvPr>
        </p:nvSpPr>
        <p:spPr/>
        <p:txBody>
          <a:bodyPr/>
          <a:lstStyle/>
          <a:p>
            <a:fld id="{5CE6C6C6-8737-4FD5-B3F9-98CAE7E1E104}" type="slidenum">
              <a:rPr lang="en-US" smtClean="0"/>
              <a:t>5</a:t>
            </a:fld>
            <a:endParaRPr lang="en-US" dirty="0"/>
          </a:p>
        </p:txBody>
      </p:sp>
    </p:spTree>
    <p:extLst>
      <p:ext uri="{BB962C8B-B14F-4D97-AF65-F5344CB8AC3E}">
        <p14:creationId xmlns:p14="http://schemas.microsoft.com/office/powerpoint/2010/main" val="4237438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300" b="1" dirty="0"/>
              <a:t>INTENTION</a:t>
            </a:r>
          </a:p>
          <a:p>
            <a:pPr marL="181240" indent="-181240">
              <a:buFont typeface="Arial" panose="020B0604020202020204" pitchFamily="34" charset="0"/>
              <a:buChar char="•"/>
            </a:pPr>
            <a:r>
              <a:rPr lang="en-US" sz="1300" dirty="0"/>
              <a:t>Provide an overview of the information regarding how incarceration affects families and allow the group to respond at the end. These facts typically surprise people because they haven’t been aware through direct experience. </a:t>
            </a:r>
          </a:p>
          <a:p>
            <a:pPr lvl="0"/>
            <a:endParaRPr lang="en-US" sz="1300" dirty="0"/>
          </a:p>
          <a:p>
            <a:pPr lvl="0"/>
            <a:r>
              <a:rPr lang="en-US" sz="1300" b="1" dirty="0"/>
              <a:t>TRAINER INSTRUCTIONS</a:t>
            </a:r>
          </a:p>
          <a:p>
            <a:pPr lvl="0"/>
            <a:r>
              <a:rPr lang="en-US" sz="1300" dirty="0"/>
              <a:t>This slide shares a lot of information specific to the incidence of parental incarceration. </a:t>
            </a:r>
          </a:p>
          <a:p>
            <a:pPr lvl="0"/>
            <a:endParaRPr lang="en-US" sz="1300" dirty="0"/>
          </a:p>
          <a:p>
            <a:pPr lvl="0"/>
            <a:r>
              <a:rPr lang="en-US" sz="1300" b="1" dirty="0"/>
              <a:t>KEY CONTENT</a:t>
            </a:r>
          </a:p>
          <a:p>
            <a:pPr lvl="0"/>
            <a:r>
              <a:rPr lang="en-US" sz="1300" dirty="0"/>
              <a:t>Research examining the circumstances facing the families of incarcerated and some very alarming information </a:t>
            </a:r>
          </a:p>
          <a:p>
            <a:pPr marL="181240" indent="-181240">
              <a:buFont typeface="Arial" panose="020B0604020202020204" pitchFamily="34" charset="0"/>
              <a:buChar char="•"/>
            </a:pPr>
            <a:r>
              <a:rPr lang="en-US" sz="1300" dirty="0"/>
              <a:t>5 million children have been impacted by parental incarceration-1 in 14 children</a:t>
            </a:r>
          </a:p>
          <a:p>
            <a:pPr marL="181240" indent="-181240">
              <a:buFont typeface="Arial" panose="020B0604020202020204" pitchFamily="34" charset="0"/>
              <a:buChar char="•"/>
            </a:pPr>
            <a:r>
              <a:rPr lang="en-US" sz="1300" dirty="0"/>
              <a:t>Incarcerated parents are being held in facilities far from home</a:t>
            </a:r>
          </a:p>
          <a:p>
            <a:pPr marL="181240" indent="-181240">
              <a:buFont typeface="Arial" panose="020B0604020202020204" pitchFamily="34" charset="0"/>
              <a:buChar char="•"/>
            </a:pPr>
            <a:r>
              <a:rPr lang="en-US" sz="1300" dirty="0"/>
              <a:t>Parent/caretaker may decide not to tell the child about the circumstances of their other parent’s absence</a:t>
            </a:r>
          </a:p>
          <a:p>
            <a:pPr marL="181240" indent="-181240">
              <a:buFont typeface="Arial" panose="020B0604020202020204" pitchFamily="34" charset="0"/>
              <a:buChar char="•"/>
            </a:pPr>
            <a:r>
              <a:rPr lang="en-US" sz="1300" dirty="0"/>
              <a:t>Match support will share that information with you prior to the match</a:t>
            </a:r>
          </a:p>
          <a:p>
            <a:pPr lvl="0"/>
            <a:endParaRPr lang="en-US" sz="1300" dirty="0"/>
          </a:p>
          <a:p>
            <a:pPr lvl="0"/>
            <a:r>
              <a:rPr lang="en-US" sz="1300" b="1" dirty="0"/>
              <a:t>SUGGESTED SCRIPT (5 minutes)</a:t>
            </a:r>
          </a:p>
          <a:p>
            <a:pPr lvl="0"/>
            <a:endParaRPr lang="en-US" sz="1300" dirty="0"/>
          </a:p>
          <a:p>
            <a:pPr defTabSz="966612">
              <a:defRPr/>
            </a:pPr>
            <a:r>
              <a:rPr lang="en-US" sz="1300" dirty="0"/>
              <a:t>There has been a great deal of research examining the circumstances facing the families of the incarcerated and some very alarming information has been documented. In order for you to understand the extent of the situation and therefore, the need for supports for these children, we want to share a few facts that might surprise you.</a:t>
            </a:r>
          </a:p>
          <a:p>
            <a:pPr defTabSz="966612">
              <a:defRPr/>
            </a:pPr>
            <a:endParaRPr lang="en-US" sz="1300" dirty="0"/>
          </a:p>
          <a:p>
            <a:pPr defTabSz="966612">
              <a:defRPr/>
            </a:pPr>
            <a:r>
              <a:rPr lang="en-US" sz="1300" dirty="0"/>
              <a:t>A recently released study estimates that over 5 million children have been impacted by parental incarceration. Broken down, this would be 1 in 14 children. So, think about what that means for just the people in this room – (</a:t>
            </a:r>
            <a:r>
              <a:rPr lang="en-US" sz="1300" i="1" dirty="0"/>
              <a:t>insert example – such as, “there are 14 of us in this room, so one of us has been affected”</a:t>
            </a:r>
            <a:r>
              <a:rPr lang="en-US" sz="1300" dirty="0"/>
              <a:t>.)</a:t>
            </a:r>
          </a:p>
          <a:p>
            <a:pPr defTabSz="966612">
              <a:defRPr/>
            </a:pPr>
            <a:r>
              <a:rPr lang="en-US" sz="1300" dirty="0"/>
              <a:t> </a:t>
            </a:r>
          </a:p>
          <a:p>
            <a:r>
              <a:rPr lang="en-US" sz="1300" dirty="0"/>
              <a:t>Over half of children of incarcerated parents are under the age of 10. And more than a third of these children will reach the age of 18 while their parent remains incarcerated – essentially growing up without them.</a:t>
            </a:r>
          </a:p>
          <a:p>
            <a:endParaRPr lang="en-US" sz="1300" dirty="0"/>
          </a:p>
          <a:p>
            <a:r>
              <a:rPr lang="en-US" sz="1300" dirty="0"/>
              <a:t>Increasingly, incarcerated parents are being held in facilities far from home.  The majority of children of incarcerated parents (over 60%) live between 101-500 miles away from their parent which makes visiting their parent difficult for many reasons. Transportation, cost, schedules. Many children are not able to maintain a close parent/child relationship through regular visitation. Some communities have programs where transportation is provided but there are many challenges – time, being able to enter once you arrive, balancing with school and work. </a:t>
            </a:r>
          </a:p>
          <a:p>
            <a:endParaRPr lang="en-US" sz="1300" dirty="0"/>
          </a:p>
          <a:p>
            <a:r>
              <a:rPr lang="en-US" sz="1300" dirty="0"/>
              <a:t>In an effort to protect the child from the experience, it is not unusual for the parent/caretaker of the child to decide not to tell the child about the circumstances of their other parent’s absence. Your match support will share that information with you prior to the match and discuss what you’ll need to do in order to respect the wishes of the family in this decision. </a:t>
            </a:r>
          </a:p>
          <a:p>
            <a:endParaRPr lang="en-US" sz="1300" dirty="0"/>
          </a:p>
          <a:p>
            <a:r>
              <a:rPr lang="en-US" sz="1300" b="1" dirty="0"/>
              <a:t>Ask: </a:t>
            </a:r>
            <a:r>
              <a:rPr lang="en-US" sz="1300" dirty="0"/>
              <a:t>Are any of these facts surprising to you? </a:t>
            </a:r>
          </a:p>
          <a:p>
            <a:r>
              <a:rPr lang="en-US" sz="1300" dirty="0"/>
              <a:t> </a:t>
            </a:r>
          </a:p>
        </p:txBody>
      </p:sp>
      <p:sp>
        <p:nvSpPr>
          <p:cNvPr id="4" name="Slide Number Placeholder 3"/>
          <p:cNvSpPr>
            <a:spLocks noGrp="1"/>
          </p:cNvSpPr>
          <p:nvPr>
            <p:ph type="sldNum" sz="quarter" idx="10"/>
          </p:nvPr>
        </p:nvSpPr>
        <p:spPr/>
        <p:txBody>
          <a:bodyPr/>
          <a:lstStyle/>
          <a:p>
            <a:fld id="{5CE6C6C6-8737-4FD5-B3F9-98CAE7E1E104}" type="slidenum">
              <a:rPr lang="en-US" smtClean="0"/>
              <a:t>6</a:t>
            </a:fld>
            <a:endParaRPr lang="en-US" dirty="0"/>
          </a:p>
        </p:txBody>
      </p:sp>
    </p:spTree>
    <p:extLst>
      <p:ext uri="{BB962C8B-B14F-4D97-AF65-F5344CB8AC3E}">
        <p14:creationId xmlns:p14="http://schemas.microsoft.com/office/powerpoint/2010/main" val="3198519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300" b="1" dirty="0"/>
              <a:t>INTENTION</a:t>
            </a:r>
          </a:p>
          <a:p>
            <a:pPr marL="181240" indent="-181240">
              <a:buFont typeface="Arial" panose="020B0604020202020204" pitchFamily="34" charset="0"/>
              <a:buChar char="•"/>
            </a:pPr>
            <a:r>
              <a:rPr lang="en-US" sz="1300" dirty="0"/>
              <a:t>Provide an overview of the situations that may arise for relatives and caregivers who support families experiencing incarceration.</a:t>
            </a:r>
          </a:p>
          <a:p>
            <a:pPr lvl="0"/>
            <a:endParaRPr lang="en-US" sz="1300" dirty="0"/>
          </a:p>
          <a:p>
            <a:pPr lvl="0"/>
            <a:r>
              <a:rPr lang="en-US" sz="1300" b="1" dirty="0"/>
              <a:t>TRAINER INSTRUCTIONS</a:t>
            </a:r>
          </a:p>
          <a:p>
            <a:pPr lvl="0"/>
            <a:r>
              <a:rPr lang="en-US" sz="1300" dirty="0"/>
              <a:t>This slide share a lot of information specific to the incidence of parental incarceration. </a:t>
            </a:r>
          </a:p>
          <a:p>
            <a:pPr lvl="0"/>
            <a:endParaRPr lang="en-US" sz="1300" dirty="0"/>
          </a:p>
          <a:p>
            <a:pPr lvl="0"/>
            <a:r>
              <a:rPr lang="en-US" sz="1300" b="1" dirty="0"/>
              <a:t>KEY CONTENT</a:t>
            </a:r>
          </a:p>
          <a:p>
            <a:pPr marL="181240" indent="-181240">
              <a:buFont typeface="Arial" panose="020B0604020202020204" pitchFamily="34" charset="0"/>
              <a:buChar char="•"/>
            </a:pPr>
            <a:r>
              <a:rPr lang="en-US" sz="1300" dirty="0"/>
              <a:t>Mentors might see some living situations that are untraditional and seem stressful</a:t>
            </a:r>
          </a:p>
          <a:p>
            <a:pPr marL="181240" indent="-181240">
              <a:buFont typeface="Arial" panose="020B0604020202020204" pitchFamily="34" charset="0"/>
              <a:buChar char="•"/>
            </a:pPr>
            <a:r>
              <a:rPr lang="en-US" sz="1300" dirty="0"/>
              <a:t>Families are dealing with other issues while also coping with the loss of a caregiver </a:t>
            </a:r>
            <a:endParaRPr lang="en-US" sz="1300" b="1" dirty="0"/>
          </a:p>
          <a:p>
            <a:pPr marL="181240" indent="-181240">
              <a:buFont typeface="Arial" panose="020B0604020202020204" pitchFamily="34" charset="0"/>
              <a:buChar char="•"/>
            </a:pPr>
            <a:r>
              <a:rPr lang="en-US" sz="1300" dirty="0"/>
              <a:t>Child may be deprived of important socialization, parental supervision, role models, and emotional support needed for healthy development</a:t>
            </a:r>
          </a:p>
          <a:p>
            <a:pPr marL="181240" indent="-181240">
              <a:buFont typeface="Arial" panose="020B0604020202020204" pitchFamily="34" charset="0"/>
              <a:buChar char="•"/>
            </a:pPr>
            <a:r>
              <a:rPr lang="en-US" sz="1300" dirty="0"/>
              <a:t>Need to depend on others such as move in with other family members or friends</a:t>
            </a:r>
          </a:p>
          <a:p>
            <a:pPr marL="181240" indent="-181240">
              <a:buFont typeface="Arial" panose="020B0604020202020204" pitchFamily="34" charset="0"/>
              <a:buChar char="•"/>
            </a:pPr>
            <a:r>
              <a:rPr lang="en-US" sz="1300" dirty="0"/>
              <a:t>Caregiver is often a grandparent</a:t>
            </a:r>
          </a:p>
          <a:p>
            <a:pPr marL="181240" indent="-181240">
              <a:buFont typeface="Arial" panose="020B0604020202020204" pitchFamily="34" charset="0"/>
              <a:buChar char="•"/>
            </a:pPr>
            <a:r>
              <a:rPr lang="en-US" sz="1300" dirty="0"/>
              <a:t>Mentor’s primary focus is the child – try to have an open mind to situations you may not understand</a:t>
            </a:r>
          </a:p>
          <a:p>
            <a:endParaRPr lang="en-US" sz="1300" b="1" dirty="0"/>
          </a:p>
          <a:p>
            <a:r>
              <a:rPr lang="en-US" sz="1300" b="1" dirty="0"/>
              <a:t>SUGGESTED SCRIPT (5 minutes)</a:t>
            </a:r>
          </a:p>
          <a:p>
            <a:pPr marL="181240" indent="-181240">
              <a:buFont typeface="Arial" panose="020B0604020202020204" pitchFamily="34" charset="0"/>
              <a:buChar char="•"/>
            </a:pPr>
            <a:endParaRPr lang="en-US" sz="1300" dirty="0"/>
          </a:p>
          <a:p>
            <a:r>
              <a:rPr lang="en-US" sz="1300" dirty="0"/>
              <a:t>Many of these families are dealing with other issues while also coping with the loss of a caregiver and supporter for the family – poverty is high among these families with unstable employment and housing being related challenges. There may also be medical and mental health issues.</a:t>
            </a:r>
          </a:p>
          <a:p>
            <a:endParaRPr lang="en-US" sz="1300" dirty="0"/>
          </a:p>
          <a:p>
            <a:r>
              <a:rPr lang="en-US" sz="1300" dirty="0"/>
              <a:t>If the incarcerated parent was positively involved in the family prior to incarceration, the child may lose important socialization, parental supervision, role models, and emotional support with that person – important for healthy development. </a:t>
            </a:r>
          </a:p>
          <a:p>
            <a:endParaRPr lang="en-US" sz="1300" dirty="0"/>
          </a:p>
          <a:p>
            <a:r>
              <a:rPr lang="en-US" sz="1300" dirty="0"/>
              <a:t>The incarceration of a primary provider can result in the need to move in with other family members or friends because housing couldn’t be maintained. Often this also means a new community and a new school. Several moves as families share the burden of caring for the children are also not uncommon.</a:t>
            </a:r>
          </a:p>
          <a:p>
            <a:endParaRPr lang="en-US" sz="1300" dirty="0"/>
          </a:p>
          <a:p>
            <a:r>
              <a:rPr lang="en-US" sz="1300" b="1" dirty="0"/>
              <a:t>Ask:  </a:t>
            </a:r>
            <a:r>
              <a:rPr lang="en-US" sz="1300" dirty="0"/>
              <a:t>Do any of you know someone that is older that cares for a young child? What issues do you think could emerge for someone who is caring for their grandchild(ren) or nieces/nephews?</a:t>
            </a:r>
          </a:p>
          <a:p>
            <a:endParaRPr lang="en-US" sz="1300" dirty="0"/>
          </a:p>
          <a:p>
            <a:r>
              <a:rPr lang="en-US" sz="1300" dirty="0"/>
              <a:t>One thing that is important to remember is that although incarcerated, these parents love their children and care about them very much. </a:t>
            </a:r>
          </a:p>
          <a:p>
            <a:r>
              <a:rPr lang="en-US" sz="1300" dirty="0"/>
              <a:t>As a mentor, your focus is on the child and learning about them. Try to have an open mind to situations that you may not understand. </a:t>
            </a:r>
          </a:p>
          <a:p>
            <a:endParaRPr lang="en-US" sz="1300" dirty="0"/>
          </a:p>
          <a:p>
            <a:endParaRPr lang="en-US" sz="1300" dirty="0"/>
          </a:p>
          <a:p>
            <a:endParaRPr lang="en-US" baseline="0" dirty="0"/>
          </a:p>
          <a:p>
            <a:endParaRPr lang="en-US" dirty="0"/>
          </a:p>
          <a:p>
            <a:pPr marL="181240" indent="-181240">
              <a:buFont typeface="Arial" panose="020B0604020202020204" pitchFamily="34" charset="0"/>
              <a:buChar char="•"/>
            </a:pPr>
            <a:endParaRPr lang="en-US" sz="1300" dirty="0"/>
          </a:p>
        </p:txBody>
      </p:sp>
      <p:sp>
        <p:nvSpPr>
          <p:cNvPr id="4" name="Slide Number Placeholder 3"/>
          <p:cNvSpPr>
            <a:spLocks noGrp="1"/>
          </p:cNvSpPr>
          <p:nvPr>
            <p:ph type="sldNum" sz="quarter" idx="10"/>
          </p:nvPr>
        </p:nvSpPr>
        <p:spPr/>
        <p:txBody>
          <a:bodyPr/>
          <a:lstStyle/>
          <a:p>
            <a:fld id="{5CE6C6C6-8737-4FD5-B3F9-98CAE7E1E104}" type="slidenum">
              <a:rPr lang="en-US" smtClean="0"/>
              <a:t>7</a:t>
            </a:fld>
            <a:endParaRPr lang="en-US" dirty="0"/>
          </a:p>
        </p:txBody>
      </p:sp>
    </p:spTree>
    <p:extLst>
      <p:ext uri="{BB962C8B-B14F-4D97-AF65-F5344CB8AC3E}">
        <p14:creationId xmlns:p14="http://schemas.microsoft.com/office/powerpoint/2010/main" val="2159582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INTENTION</a:t>
            </a:r>
            <a:endParaRPr lang="en-US" sz="1300" dirty="0"/>
          </a:p>
          <a:p>
            <a:pPr marL="181240" indent="-181240">
              <a:buFont typeface="Arial" panose="020B0604020202020204" pitchFamily="34" charset="0"/>
              <a:buChar char="•"/>
            </a:pPr>
            <a:r>
              <a:rPr lang="en-US" sz="1300" dirty="0"/>
              <a:t>Provide an overview of how incarceration can impact a child and the resulting feelings that can impact how they interact with others. </a:t>
            </a:r>
          </a:p>
          <a:p>
            <a:endParaRPr lang="en-US" sz="1300" b="1" dirty="0"/>
          </a:p>
          <a:p>
            <a:r>
              <a:rPr lang="en-US" sz="1300" b="1" dirty="0"/>
              <a:t>TRAINER INSTRUCTIONS</a:t>
            </a:r>
          </a:p>
          <a:p>
            <a:r>
              <a:rPr lang="en-US" sz="1300" dirty="0"/>
              <a:t>This slide provides information about what the child could be experiencing and the feelings that can affect how they relate to others. The slide provides a visual reference for the content you will discuss in the suggested script. </a:t>
            </a:r>
          </a:p>
          <a:p>
            <a:endParaRPr lang="en-US" sz="1300" b="1" dirty="0"/>
          </a:p>
          <a:p>
            <a:r>
              <a:rPr lang="en-US" sz="1300" b="1" dirty="0"/>
              <a:t>KEY CONTENT</a:t>
            </a:r>
            <a:endParaRPr lang="en-US" sz="1300" dirty="0"/>
          </a:p>
          <a:p>
            <a:pPr marL="181240" indent="-181240">
              <a:buFont typeface="Arial" panose="020B0604020202020204" pitchFamily="34" charset="0"/>
              <a:buChar char="•"/>
            </a:pPr>
            <a:r>
              <a:rPr lang="en-US" sz="1300" dirty="0"/>
              <a:t>Incarceration can create many negative feelings/behaviors within youth</a:t>
            </a:r>
          </a:p>
          <a:p>
            <a:pPr marL="181240" indent="-181240">
              <a:buFont typeface="Arial" panose="020B0604020202020204" pitchFamily="34" charset="0"/>
              <a:buChar char="•"/>
            </a:pPr>
            <a:r>
              <a:rPr lang="en-US" sz="1300" dirty="0"/>
              <a:t>The impacts can vary by child</a:t>
            </a:r>
          </a:p>
          <a:p>
            <a:pPr marL="181240" indent="-181240">
              <a:buFont typeface="Arial" panose="020B0604020202020204" pitchFamily="34" charset="0"/>
              <a:buChar char="•"/>
            </a:pPr>
            <a:r>
              <a:rPr lang="en-US" sz="1300" dirty="0"/>
              <a:t>Typical areas of impact include: stigma, poverty, sense of loss, guilt, depression, and/or trauma.</a:t>
            </a:r>
          </a:p>
          <a:p>
            <a:pPr marL="181240" indent="-181240">
              <a:buFont typeface="Arial" panose="020B0604020202020204" pitchFamily="34" charset="0"/>
              <a:buChar char="•"/>
            </a:pPr>
            <a:r>
              <a:rPr lang="en-US" sz="1300" dirty="0"/>
              <a:t>These feelings can affect the way a child interacts with others. </a:t>
            </a:r>
          </a:p>
          <a:p>
            <a:endParaRPr lang="en-US" sz="1300" b="1" dirty="0"/>
          </a:p>
          <a:p>
            <a:r>
              <a:rPr lang="en-US" sz="1300" b="1" dirty="0"/>
              <a:t>SUGGESTED SCRIPT 5 minutes</a:t>
            </a:r>
          </a:p>
          <a:p>
            <a:pPr defTabSz="966612">
              <a:defRPr/>
            </a:pPr>
            <a:r>
              <a:rPr lang="en-US" sz="1300" dirty="0"/>
              <a:t>Separation from a parent due to incarceration is as painful as other forms of parental loss. The experience can lead to many negative feelings for a child. Consider your own experience – how do you interact with others on a really great day? What about when you are coping with a lot of heavy challenges? Some children live in daily struggles and it can affect how they interact with the people around them – family, teachers, friends. </a:t>
            </a:r>
          </a:p>
          <a:p>
            <a:endParaRPr lang="en-US" sz="1300" dirty="0"/>
          </a:p>
          <a:p>
            <a:r>
              <a:rPr lang="en-US" sz="1300" dirty="0"/>
              <a:t>Children of incarcerated parents have reported that they face social stigma in schools, communities, and from peers that may lead to bullying or feelings of isolation – a sense of “otherness”. Some people in their lives might even suggest that the child will inevitably follow in the incarcerated parent’s footsteps and will also be incarcerated. These messages of expectations of failure can impact a child’s view of their future.  </a:t>
            </a:r>
            <a:endParaRPr lang="en-US" sz="1100" dirty="0"/>
          </a:p>
          <a:p>
            <a:endParaRPr lang="en-US" sz="1300" dirty="0"/>
          </a:p>
          <a:p>
            <a:r>
              <a:rPr lang="en-US" sz="1300" dirty="0"/>
              <a:t>There is research that tells us that more than half of the children of incarcerated parents have had school problems such as poor grades, antisocial and delinquent behavior, and an increased likelihood of developing mental health problems.  It is not really difficult to understand how this would be true if you are feeling some or all of these feelings on this slide, is it?</a:t>
            </a:r>
          </a:p>
          <a:p>
            <a:endParaRPr lang="en-US" sz="1300" dirty="0"/>
          </a:p>
          <a:p>
            <a:pPr defTabSz="966612">
              <a:defRPr/>
            </a:pPr>
            <a:r>
              <a:rPr lang="en-US" sz="1300" dirty="0"/>
              <a:t>We’ve learned a great deal about the impact of parental incarceration through research, family experiences, and the children themselves. It is clear that parental incarceration can have a significant impact on children financially, emotionally, developmentally, and behaviorally.  So what can we – here in this room - do?</a:t>
            </a:r>
          </a:p>
          <a:p>
            <a:pPr defTabSz="966612">
              <a:defRPr/>
            </a:pPr>
            <a:r>
              <a:rPr lang="en-US" sz="1300" dirty="0"/>
              <a:t>We can be a mentor. </a:t>
            </a:r>
          </a:p>
          <a:p>
            <a:pPr defTabSz="966612">
              <a:defRPr/>
            </a:pPr>
            <a:endParaRPr lang="en-US" sz="1300" dirty="0"/>
          </a:p>
          <a:p>
            <a:pPr defTabSz="966612">
              <a:defRPr/>
            </a:pPr>
            <a:endParaRPr lang="en-US" sz="1300" dirty="0"/>
          </a:p>
          <a:p>
            <a:pPr marL="181240" indent="-181240">
              <a:buFont typeface="Arial" panose="020B0604020202020204" pitchFamily="34" charset="0"/>
              <a:buChar char="•"/>
            </a:pPr>
            <a:endParaRPr lang="en-US" sz="1100" dirty="0"/>
          </a:p>
          <a:p>
            <a:endParaRPr lang="en-US" dirty="0"/>
          </a:p>
        </p:txBody>
      </p:sp>
      <p:sp>
        <p:nvSpPr>
          <p:cNvPr id="4" name="Slide Number Placeholder 3"/>
          <p:cNvSpPr>
            <a:spLocks noGrp="1"/>
          </p:cNvSpPr>
          <p:nvPr>
            <p:ph type="sldNum" sz="quarter" idx="10"/>
          </p:nvPr>
        </p:nvSpPr>
        <p:spPr/>
        <p:txBody>
          <a:bodyPr/>
          <a:lstStyle/>
          <a:p>
            <a:fld id="{5CE6C6C6-8737-4FD5-B3F9-98CAE7E1E104}" type="slidenum">
              <a:rPr lang="en-US" smtClean="0"/>
              <a:t>8</a:t>
            </a:fld>
            <a:endParaRPr lang="en-US" dirty="0"/>
          </a:p>
        </p:txBody>
      </p:sp>
    </p:spTree>
    <p:extLst>
      <p:ext uri="{BB962C8B-B14F-4D97-AF65-F5344CB8AC3E}">
        <p14:creationId xmlns:p14="http://schemas.microsoft.com/office/powerpoint/2010/main" val="4195201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INTENTION</a:t>
            </a:r>
            <a:endParaRPr lang="en-US" sz="1300" dirty="0"/>
          </a:p>
          <a:p>
            <a:pPr marL="181240" indent="-181240">
              <a:buFont typeface="Arial" panose="020B0604020202020204" pitchFamily="34" charset="0"/>
              <a:buChar char="•"/>
            </a:pPr>
            <a:r>
              <a:rPr lang="en-US" sz="1300" dirty="0"/>
              <a:t>This slide will flip the conversation to a more positive tone by introducing the idea of mentoring and its role in positive youth outcomes. The focus is to emphasize the importance of mentoring and it sets up the next slide on developmental relationships.</a:t>
            </a:r>
          </a:p>
          <a:p>
            <a:pPr marL="181240" indent="-181240">
              <a:buFont typeface="Arial" panose="020B0604020202020204" pitchFamily="34" charset="0"/>
              <a:buChar char="•"/>
            </a:pPr>
            <a:endParaRPr lang="en-US" sz="1300" b="1" dirty="0"/>
          </a:p>
          <a:p>
            <a:r>
              <a:rPr lang="en-US" sz="1300" b="1" dirty="0"/>
              <a:t>TRAINER INSTRUCTIONS </a:t>
            </a:r>
          </a:p>
          <a:p>
            <a:r>
              <a:rPr lang="en-US" sz="1300" dirty="0"/>
              <a:t>To engage the group in thinking about positive outcomes for youth, begin by asking the question what do any of us want for our children? Allow a few responses to get them thinking about positive aspects of youth development. </a:t>
            </a:r>
          </a:p>
          <a:p>
            <a:r>
              <a:rPr lang="en-US" sz="1300" b="1" dirty="0"/>
              <a:t> </a:t>
            </a:r>
            <a:endParaRPr lang="en-US" sz="1300" dirty="0"/>
          </a:p>
          <a:p>
            <a:r>
              <a:rPr lang="en-US" sz="1300" b="1" dirty="0"/>
              <a:t>KEY CONTENT</a:t>
            </a:r>
            <a:endParaRPr lang="en-US" sz="1300" dirty="0"/>
          </a:p>
          <a:p>
            <a:pPr marL="181240" indent="-181240">
              <a:buFont typeface="Arial" panose="020B0604020202020204" pitchFamily="34" charset="0"/>
              <a:buChar char="•"/>
            </a:pPr>
            <a:r>
              <a:rPr lang="en-US" sz="1300" dirty="0"/>
              <a:t>Mentoring is linked to many positive outcomes for youth</a:t>
            </a:r>
          </a:p>
          <a:p>
            <a:pPr marL="181240" indent="-181240">
              <a:buFont typeface="Arial" panose="020B0604020202020204" pitchFamily="34" charset="0"/>
              <a:buChar char="•"/>
            </a:pPr>
            <a:r>
              <a:rPr lang="en-US" sz="1300" dirty="0"/>
              <a:t>High quality mentoring relationships are caring, supportive, meaningful, reciprocal</a:t>
            </a:r>
          </a:p>
          <a:p>
            <a:pPr marL="181240" indent="-181240">
              <a:buFont typeface="Arial" panose="020B0604020202020204" pitchFamily="34" charset="0"/>
              <a:buChar char="•"/>
            </a:pPr>
            <a:r>
              <a:rPr lang="en-US" sz="1300" dirty="0"/>
              <a:t>Mentoring relationship result in the youth’s sense of agency and belonging</a:t>
            </a:r>
          </a:p>
          <a:p>
            <a:endParaRPr lang="en-US" sz="1300" b="1" dirty="0"/>
          </a:p>
          <a:p>
            <a:r>
              <a:rPr lang="en-US" sz="1300" b="1" dirty="0"/>
              <a:t>SUGGESTED SCRIPT (5 minutes)</a:t>
            </a:r>
          </a:p>
          <a:p>
            <a:endParaRPr lang="en-US" sz="1300" dirty="0"/>
          </a:p>
          <a:p>
            <a:r>
              <a:rPr lang="en-US" sz="1300" dirty="0"/>
              <a:t>What do any of us want for our children, or children we love and care about? </a:t>
            </a:r>
            <a:r>
              <a:rPr lang="en-US" sz="1300" i="1" dirty="0"/>
              <a:t>Allow a few responses from group</a:t>
            </a:r>
            <a:r>
              <a:rPr lang="en-US" sz="1300" dirty="0"/>
              <a:t> . We want them to be happy, to learn and grow, and to eventually find their way to a career and independence as an adult. None of us wish for negative circumstances but the reality is that most will face at least a few. Some will face much more than a few. </a:t>
            </a:r>
          </a:p>
          <a:p>
            <a:endParaRPr lang="en-US" sz="1300" dirty="0"/>
          </a:p>
          <a:p>
            <a:r>
              <a:rPr lang="en-US" sz="1300" dirty="0"/>
              <a:t>In order to help children and youth overcome loss and trauma, caregivers and other adults must make every effort to ensure that they feel secure, protected, and loved. Mentoring is well documented to have a positive impact on children’s lives – they do better in school and have high goals for the future. </a:t>
            </a:r>
          </a:p>
          <a:p>
            <a:endParaRPr lang="en-US" sz="1300" dirty="0"/>
          </a:p>
          <a:p>
            <a:r>
              <a:rPr lang="en-US" sz="1300" dirty="0"/>
              <a:t>Children need trusted caregivers and other engaged adults in their lives that are emotionally available and physically present.  These “caring adults” serve as “protective factors” for youth. While it is not possible to change environmental factors that youth encounter, it is possible to help them develop and increase coping skills to deal with what they are experiencing. </a:t>
            </a:r>
          </a:p>
          <a:p>
            <a:endParaRPr lang="en-US" sz="1300" dirty="0"/>
          </a:p>
          <a:p>
            <a:r>
              <a:rPr lang="en-US" sz="1300" dirty="0"/>
              <a:t>As a mentor, your role is simple - to develop a caring and supportive relationship with your mentee. A relationship that is meaningful for both of you. If there are concerns that emerge, you have a match support person that knows the family well and can follow-up with them so that you can stay focused on developing a positive relationship with the child.</a:t>
            </a:r>
          </a:p>
          <a:p>
            <a:endParaRPr lang="en-US" sz="1300" dirty="0"/>
          </a:p>
          <a:p>
            <a:r>
              <a:rPr lang="en-US" sz="1300" dirty="0"/>
              <a:t>Studies of mentor relationships and youth development have found that youth who had a mentoring relationship during adolescence had better outcomes in the areas of education, employment, mental health, behavior/risk, and health.  It’s important to note that these benefits of mentoring are based on the extent that the mentor and youth forge a strong connection characterized by mutuality, trust, and empathy. </a:t>
            </a:r>
          </a:p>
          <a:p>
            <a:endParaRPr lang="en-US" sz="1300" dirty="0"/>
          </a:p>
          <a:p>
            <a:r>
              <a:rPr lang="en-US" sz="1300" dirty="0"/>
              <a:t>In order to forge this type of close connection, it is important that mentors spend time with a mentee consistently and over a significant period of time (at least one year) and focus their efforts on the mentee’s interests and goals. To provide opportunities to explore and expand their view of themselves and the possibilities for the future. </a:t>
            </a:r>
          </a:p>
          <a:p>
            <a:endParaRPr lang="en-US" sz="1300" dirty="0"/>
          </a:p>
          <a:p>
            <a:r>
              <a:rPr lang="en-US" sz="1300" dirty="0"/>
              <a:t>As a mentor, you can make a huge difference just by caring and being there.   </a:t>
            </a:r>
          </a:p>
          <a:p>
            <a:endParaRPr lang="en-US" sz="1300" dirty="0"/>
          </a:p>
          <a:p>
            <a:endParaRPr lang="en-US" sz="1300" dirty="0"/>
          </a:p>
        </p:txBody>
      </p:sp>
      <p:sp>
        <p:nvSpPr>
          <p:cNvPr id="4" name="Slide Number Placeholder 3"/>
          <p:cNvSpPr>
            <a:spLocks noGrp="1"/>
          </p:cNvSpPr>
          <p:nvPr>
            <p:ph type="sldNum" sz="quarter" idx="10"/>
          </p:nvPr>
        </p:nvSpPr>
        <p:spPr/>
        <p:txBody>
          <a:bodyPr/>
          <a:lstStyle/>
          <a:p>
            <a:fld id="{5CE6C6C6-8737-4FD5-B3F9-98CAE7E1E104}" type="slidenum">
              <a:rPr lang="en-US" smtClean="0"/>
              <a:t>9</a:t>
            </a:fld>
            <a:endParaRPr lang="en-US" dirty="0"/>
          </a:p>
        </p:txBody>
      </p:sp>
    </p:spTree>
    <p:extLst>
      <p:ext uri="{BB962C8B-B14F-4D97-AF65-F5344CB8AC3E}">
        <p14:creationId xmlns:p14="http://schemas.microsoft.com/office/powerpoint/2010/main" val="14296336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wmf"/><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jpg"/><Relationship Id="rId4" Type="http://schemas.openxmlformats.org/officeDocument/2006/relationships/image" Target="../media/image9.jpe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youthcollaboratory.org/events" TargetMode="External"/><Relationship Id="rId7"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hyperlink" Target="https://youthcollaboratory.org/mentoring" TargetMode="External"/><Relationship Id="rId4" Type="http://schemas.openxmlformats.org/officeDocument/2006/relationships/hyperlink" Target="https://youthcollaboratory.org/services" TargetMode="External"/><Relationship Id="rId9"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hyperlink" Target="https://www.youtube.com/c/youthcollaboratory" TargetMode="External"/><Relationship Id="rId3" Type="http://schemas.openxmlformats.org/officeDocument/2006/relationships/image" Target="../media/image15.png"/><Relationship Id="rId7" Type="http://schemas.openxmlformats.org/officeDocument/2006/relationships/hyperlink" Target="https://www.linkedin.com/company/ycollaboratory/" TargetMode="Externa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s://twitter.com/ycollaboratory" TargetMode="External"/><Relationship Id="rId5" Type="http://schemas.openxmlformats.org/officeDocument/2006/relationships/hyperlink" Target="https://www.facebook.com/youthcollaboratory" TargetMode="External"/><Relationship Id="rId4" Type="http://schemas.openxmlformats.org/officeDocument/2006/relationships/image" Target="../media/image1.jpe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6.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come to the Webina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0406" y="242758"/>
            <a:ext cx="1488312" cy="592490"/>
          </a:xfrm>
          <a:prstGeom prst="rect">
            <a:avLst/>
          </a:prstGeom>
        </p:spPr>
      </p:pic>
      <p:sp>
        <p:nvSpPr>
          <p:cNvPr id="4" name="Rectangle 3"/>
          <p:cNvSpPr/>
          <p:nvPr userDrawn="1"/>
        </p:nvSpPr>
        <p:spPr>
          <a:xfrm>
            <a:off x="838200" y="1910529"/>
            <a:ext cx="10515600" cy="4524315"/>
          </a:xfrm>
          <a:prstGeom prst="rect">
            <a:avLst/>
          </a:prstGeom>
        </p:spPr>
        <p:txBody>
          <a:bodyPr wrap="square">
            <a:spAutoFit/>
          </a:bodyPr>
          <a:lstStyle/>
          <a:p>
            <a:pPr marL="285750" indent="-285750">
              <a:buFont typeface="Arial" panose="020B0604020202020204" pitchFamily="34" charset="0"/>
              <a:buChar char="•"/>
            </a:pPr>
            <a:r>
              <a:rPr lang="en-US" b="1" dirty="0"/>
              <a:t>If using audio via computer, you should be hearing music. </a:t>
            </a:r>
            <a:r>
              <a:rPr lang="en-US" dirty="0"/>
              <a:t>If you cannot hear it, run Adobe's Audio Setup Wizard, located under the Meeting Tab at the top left of the screen. If you have a headset you can enable your microphone by clicking on the microphone icon, connecting audio, and selecting join using computer. Be sure to mute your microphone unless you have a question to ask.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If using audio via phone, call 1-866-242-8681 and enter conference code: 3802541867. </a:t>
            </a:r>
            <a:r>
              <a:rPr lang="en-US" dirty="0"/>
              <a:t>If using the phone, merge your phone number by clicking the blue "i" located in the top right corner of the screen and follow the instructions. Be sure to press # before and after entering the 5 digit number to identify yourself. Be sure to press *6 to mute your line unless you have a question to ask.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Please note the chat box in the bottom of your screen. </a:t>
            </a:r>
            <a:r>
              <a:rPr lang="en-US" dirty="0"/>
              <a:t>This is a way for you to communicate with the group and for us to communicate with you. There is also a private chat feature. If you see a name flashing next to the "Everyone" tab then you have received a private chat - this is especially important for people who joined us as "Guest".</a:t>
            </a:r>
          </a:p>
        </p:txBody>
      </p:sp>
      <p:sp>
        <p:nvSpPr>
          <p:cNvPr id="6" name="TextBox 5"/>
          <p:cNvSpPr txBox="1"/>
          <p:nvPr userDrawn="1"/>
        </p:nvSpPr>
        <p:spPr>
          <a:xfrm>
            <a:off x="838200" y="603447"/>
            <a:ext cx="10515600" cy="769441"/>
          </a:xfrm>
          <a:prstGeom prst="rect">
            <a:avLst/>
          </a:prstGeom>
          <a:noFill/>
        </p:spPr>
        <p:txBody>
          <a:bodyPr wrap="square" rtlCol="0">
            <a:spAutoFit/>
          </a:bodyPr>
          <a:lstStyle/>
          <a:p>
            <a:r>
              <a:rPr kumimoji="0" lang="en-US" sz="4400" b="0" i="0" u="none" strike="noStrike" kern="1200" cap="none" spc="0" normalizeH="0" baseline="0" noProof="0" dirty="0">
                <a:ln>
                  <a:noFill/>
                </a:ln>
                <a:solidFill>
                  <a:srgbClr val="00B398"/>
                </a:solidFill>
                <a:effectLst/>
                <a:uLnTx/>
                <a:uFillTx/>
                <a:latin typeface="+mn-lt"/>
                <a:ea typeface="+mj-ea"/>
                <a:cs typeface="+mj-cs"/>
              </a:rPr>
              <a:t>Welcome to the Webinar</a:t>
            </a:r>
            <a:endParaRPr lang="en-US" dirty="0">
              <a:solidFill>
                <a:srgbClr val="00B398"/>
              </a:solidFill>
            </a:endParaRPr>
          </a:p>
        </p:txBody>
      </p:sp>
    </p:spTree>
    <p:extLst>
      <p:ext uri="{BB962C8B-B14F-4D97-AF65-F5344CB8AC3E}">
        <p14:creationId xmlns:p14="http://schemas.microsoft.com/office/powerpoint/2010/main" val="7096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sp>
        <p:nvSpPr>
          <p:cNvPr id="26" name="Picture Placeholder 25"/>
          <p:cNvSpPr>
            <a:spLocks noGrp="1"/>
          </p:cNvSpPr>
          <p:nvPr>
            <p:ph type="pic" sz="quarter" idx="12"/>
          </p:nvPr>
        </p:nvSpPr>
        <p:spPr>
          <a:xfrm>
            <a:off x="6016625" y="0"/>
            <a:ext cx="6175375" cy="6858000"/>
          </a:xfrm>
        </p:spPr>
        <p:txBody>
          <a:bodyPr/>
          <a:lstStyle/>
          <a:p>
            <a:endParaRPr lang="en-US" dirty="0"/>
          </a:p>
        </p:txBody>
      </p:sp>
      <p:sp>
        <p:nvSpPr>
          <p:cNvPr id="8" name="Freeform 7"/>
          <p:cNvSpPr/>
          <p:nvPr userDrawn="1"/>
        </p:nvSpPr>
        <p:spPr>
          <a:xfrm>
            <a:off x="0" y="8709"/>
            <a:ext cx="6604000" cy="6858000"/>
          </a:xfrm>
          <a:custGeom>
            <a:avLst/>
            <a:gdLst>
              <a:gd name="connsiteX0" fmla="*/ 0 w 6477000"/>
              <a:gd name="connsiteY0" fmla="*/ 0 h 6858000"/>
              <a:gd name="connsiteX1" fmla="*/ 6096000 w 6477000"/>
              <a:gd name="connsiteY1" fmla="*/ 0 h 6858000"/>
              <a:gd name="connsiteX2" fmla="*/ 6096000 w 6477000"/>
              <a:gd name="connsiteY2" fmla="*/ 3191282 h 6858000"/>
              <a:gd name="connsiteX3" fmla="*/ 6477000 w 6477000"/>
              <a:gd name="connsiteY3" fmla="*/ 3429000 h 6858000"/>
              <a:gd name="connsiteX4" fmla="*/ 6096000 w 6477000"/>
              <a:gd name="connsiteY4" fmla="*/ 3666718 h 6858000"/>
              <a:gd name="connsiteX5" fmla="*/ 6096000 w 6477000"/>
              <a:gd name="connsiteY5" fmla="*/ 6858000 h 6858000"/>
              <a:gd name="connsiteX6" fmla="*/ 0 w 6477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7000" h="6858000">
                <a:moveTo>
                  <a:pt x="0" y="0"/>
                </a:moveTo>
                <a:lnTo>
                  <a:pt x="6096000" y="0"/>
                </a:lnTo>
                <a:lnTo>
                  <a:pt x="6096000" y="3191282"/>
                </a:lnTo>
                <a:lnTo>
                  <a:pt x="6477000" y="3429000"/>
                </a:lnTo>
                <a:lnTo>
                  <a:pt x="6096000" y="3666718"/>
                </a:lnTo>
                <a:lnTo>
                  <a:pt x="6096000" y="6858000"/>
                </a:lnTo>
                <a:lnTo>
                  <a:pt x="0" y="6858000"/>
                </a:lnTo>
                <a:close/>
              </a:path>
            </a:pathLst>
          </a:custGeom>
          <a:gradFill>
            <a:gsLst>
              <a:gs pos="0">
                <a:srgbClr val="00A59F"/>
              </a:gs>
              <a:gs pos="100000">
                <a:schemeClr val="accent1">
                  <a:lumMod val="71000"/>
                </a:schemeClr>
              </a:gs>
              <a:gs pos="100000">
                <a:schemeClr val="accent1">
                  <a:lumMod val="45000"/>
                  <a:lumOff val="55000"/>
                </a:schemeClr>
              </a:gs>
              <a:gs pos="100000">
                <a:schemeClr val="accent1">
                  <a:lumMod val="30000"/>
                  <a:lumOff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n w="0"/>
              <a:solidFill>
                <a:schemeClr val="tx1"/>
              </a:solidFill>
              <a:effectLst>
                <a:outerShdw dist="25400" dir="3900000" sx="1000" sy="1000" algn="tl" rotWithShape="0">
                  <a:schemeClr val="dk1"/>
                </a:outerShdw>
              </a:effectLst>
              <a:latin typeface="Source Sans Pro" panose="020B0503030403020204"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853" y="193066"/>
            <a:ext cx="1318357" cy="524047"/>
          </a:xfrm>
          <a:prstGeom prst="rect">
            <a:avLst/>
          </a:prstGeom>
        </p:spPr>
      </p:pic>
      <p:sp>
        <p:nvSpPr>
          <p:cNvPr id="5" name="Text Placeholder 4"/>
          <p:cNvSpPr>
            <a:spLocks noGrp="1"/>
          </p:cNvSpPr>
          <p:nvPr>
            <p:ph type="body" sz="quarter" idx="13" hasCustomPrompt="1"/>
          </p:nvPr>
        </p:nvSpPr>
        <p:spPr>
          <a:xfrm>
            <a:off x="1512285" y="3048000"/>
            <a:ext cx="4352925" cy="762000"/>
          </a:xfrm>
        </p:spPr>
        <p:txBody>
          <a:bodyPr>
            <a:noAutofit/>
          </a:bodyPr>
          <a:lstStyle>
            <a:lvl1pPr marL="0" indent="0" algn="r">
              <a:buNone/>
              <a:defRPr sz="5000">
                <a:solidFill>
                  <a:schemeClr val="bg1"/>
                </a:solidFill>
                <a:latin typeface="+mj-lt"/>
              </a:defRPr>
            </a:lvl1pPr>
          </a:lstStyle>
          <a:p>
            <a:pPr lvl="0"/>
            <a:r>
              <a:rPr lang="en-US" dirty="0"/>
              <a:t>Subheading</a:t>
            </a:r>
          </a:p>
        </p:txBody>
      </p:sp>
    </p:spTree>
    <p:extLst>
      <p:ext uri="{BB962C8B-B14F-4D97-AF65-F5344CB8AC3E}">
        <p14:creationId xmlns:p14="http://schemas.microsoft.com/office/powerpoint/2010/main" val="346975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ic Blank Slide (One Photo)">
    <p:spTree>
      <p:nvGrpSpPr>
        <p:cNvPr id="1" name=""/>
        <p:cNvGrpSpPr/>
        <p:nvPr/>
      </p:nvGrpSpPr>
      <p:grpSpPr>
        <a:xfrm>
          <a:off x="0" y="0"/>
          <a:ext cx="0" cy="0"/>
          <a:chOff x="0" y="0"/>
          <a:chExt cx="0" cy="0"/>
        </a:xfrm>
      </p:grpSpPr>
      <p:sp>
        <p:nvSpPr>
          <p:cNvPr id="13" name="Picture Placeholder 25"/>
          <p:cNvSpPr>
            <a:spLocks noGrp="1"/>
          </p:cNvSpPr>
          <p:nvPr>
            <p:ph type="pic" sz="quarter" idx="12"/>
          </p:nvPr>
        </p:nvSpPr>
        <p:spPr>
          <a:xfrm>
            <a:off x="6016625" y="0"/>
            <a:ext cx="6175375" cy="6858000"/>
          </a:xfrm>
        </p:spPr>
        <p:txBody>
          <a:bodyPr/>
          <a:lstStyle/>
          <a:p>
            <a:endParaRPr lang="en-US" dirty="0"/>
          </a:p>
        </p:txBody>
      </p:sp>
      <p:sp>
        <p:nvSpPr>
          <p:cNvPr id="8" name="Freeform 7"/>
          <p:cNvSpPr/>
          <p:nvPr userDrawn="1"/>
        </p:nvSpPr>
        <p:spPr>
          <a:xfrm>
            <a:off x="0" y="0"/>
            <a:ext cx="6604000" cy="6858000"/>
          </a:xfrm>
          <a:custGeom>
            <a:avLst/>
            <a:gdLst>
              <a:gd name="connsiteX0" fmla="*/ 0 w 6477000"/>
              <a:gd name="connsiteY0" fmla="*/ 0 h 6858000"/>
              <a:gd name="connsiteX1" fmla="*/ 6096000 w 6477000"/>
              <a:gd name="connsiteY1" fmla="*/ 0 h 6858000"/>
              <a:gd name="connsiteX2" fmla="*/ 6096000 w 6477000"/>
              <a:gd name="connsiteY2" fmla="*/ 3191282 h 6858000"/>
              <a:gd name="connsiteX3" fmla="*/ 6477000 w 6477000"/>
              <a:gd name="connsiteY3" fmla="*/ 3429000 h 6858000"/>
              <a:gd name="connsiteX4" fmla="*/ 6096000 w 6477000"/>
              <a:gd name="connsiteY4" fmla="*/ 3666718 h 6858000"/>
              <a:gd name="connsiteX5" fmla="*/ 6096000 w 6477000"/>
              <a:gd name="connsiteY5" fmla="*/ 6858000 h 6858000"/>
              <a:gd name="connsiteX6" fmla="*/ 0 w 6477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7000" h="6858000">
                <a:moveTo>
                  <a:pt x="0" y="0"/>
                </a:moveTo>
                <a:lnTo>
                  <a:pt x="6096000" y="0"/>
                </a:lnTo>
                <a:lnTo>
                  <a:pt x="6096000" y="3191282"/>
                </a:lnTo>
                <a:lnTo>
                  <a:pt x="6477000" y="3429000"/>
                </a:lnTo>
                <a:lnTo>
                  <a:pt x="6096000" y="3666718"/>
                </a:lnTo>
                <a:lnTo>
                  <a:pt x="6096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n w="0"/>
              <a:solidFill>
                <a:srgbClr val="00B398"/>
              </a:solidFill>
              <a:effectLst>
                <a:outerShdw dist="25400" dir="3900000" sx="1000" sy="1000" algn="tl" rotWithShape="0">
                  <a:schemeClr val="dk1"/>
                </a:outerShdw>
              </a:effectLst>
              <a:latin typeface="Source Sans Pro" panose="020B0503030403020204" pitchFamily="34"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1141" y="243850"/>
            <a:ext cx="1488312" cy="592490"/>
          </a:xfrm>
          <a:prstGeom prst="rect">
            <a:avLst/>
          </a:prstGeom>
        </p:spPr>
      </p:pic>
      <p:sp>
        <p:nvSpPr>
          <p:cNvPr id="17" name="Text Placeholder 16"/>
          <p:cNvSpPr>
            <a:spLocks noGrp="1"/>
          </p:cNvSpPr>
          <p:nvPr>
            <p:ph type="body" sz="quarter" idx="14"/>
          </p:nvPr>
        </p:nvSpPr>
        <p:spPr>
          <a:xfrm>
            <a:off x="136525" y="2141538"/>
            <a:ext cx="5670550" cy="4432300"/>
          </a:xfr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a:latin typeface="+mj-l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a:t>
            </a:r>
          </a:p>
        </p:txBody>
      </p:sp>
      <p:sp>
        <p:nvSpPr>
          <p:cNvPr id="7" name="Text Placeholder 2"/>
          <p:cNvSpPr>
            <a:spLocks noGrp="1"/>
          </p:cNvSpPr>
          <p:nvPr>
            <p:ph type="body" idx="1"/>
          </p:nvPr>
        </p:nvSpPr>
        <p:spPr>
          <a:xfrm>
            <a:off x="136525" y="1317626"/>
            <a:ext cx="5670550"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3412713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cxnSp>
        <p:nvCxnSpPr>
          <p:cNvPr id="43" name="Straight Connector 42"/>
          <p:cNvCxnSpPr/>
          <p:nvPr userDrawn="1"/>
        </p:nvCxnSpPr>
        <p:spPr>
          <a:xfrm>
            <a:off x="2503619" y="5141462"/>
            <a:ext cx="9329152" cy="0"/>
          </a:xfrm>
          <a:prstGeom prst="line">
            <a:avLst/>
          </a:prstGeom>
          <a:ln w="41275">
            <a:solidFill>
              <a:srgbClr val="00A59F"/>
            </a:solidFill>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382" y="3875818"/>
            <a:ext cx="11941216" cy="2531289"/>
          </a:xfrm>
          <a:prstGeom prst="rect">
            <a:avLst/>
          </a:prstGeom>
        </p:spPr>
      </p:pic>
      <p:sp>
        <p:nvSpPr>
          <p:cNvPr id="32" name="TextBox 31"/>
          <p:cNvSpPr txBox="1"/>
          <p:nvPr userDrawn="1"/>
        </p:nvSpPr>
        <p:spPr>
          <a:xfrm>
            <a:off x="196582" y="4956796"/>
            <a:ext cx="2307037" cy="369332"/>
          </a:xfrm>
          <a:prstGeom prst="rect">
            <a:avLst/>
          </a:prstGeom>
          <a:noFill/>
        </p:spPr>
        <p:txBody>
          <a:bodyPr wrap="square" rtlCol="0">
            <a:spAutoFit/>
          </a:bodyPr>
          <a:lstStyle/>
          <a:p>
            <a:pPr algn="ctr"/>
            <a:r>
              <a:rPr lang="en-US" sz="1800" b="1" dirty="0">
                <a:solidFill>
                  <a:schemeClr val="bg1"/>
                </a:solidFill>
                <a:latin typeface="+mj-lt"/>
                <a:ea typeface="Source Sans Pro" panose="020B0503030403020204" pitchFamily="34" charset="0"/>
              </a:rPr>
              <a:t>We work with</a:t>
            </a:r>
          </a:p>
        </p:txBody>
      </p:sp>
      <p:sp>
        <p:nvSpPr>
          <p:cNvPr id="33" name="TextBox 32"/>
          <p:cNvSpPr txBox="1"/>
          <p:nvPr userDrawn="1"/>
        </p:nvSpPr>
        <p:spPr>
          <a:xfrm>
            <a:off x="3376601" y="4956796"/>
            <a:ext cx="2250997" cy="369332"/>
          </a:xfrm>
          <a:prstGeom prst="rect">
            <a:avLst/>
          </a:prstGeom>
          <a:noFill/>
        </p:spPr>
        <p:txBody>
          <a:bodyPr wrap="square" rtlCol="0">
            <a:spAutoFit/>
          </a:bodyPr>
          <a:lstStyle/>
          <a:p>
            <a:pPr algn="ctr"/>
            <a:r>
              <a:rPr lang="en-US" b="1" dirty="0">
                <a:solidFill>
                  <a:schemeClr val="bg1"/>
                </a:solidFill>
                <a:latin typeface="+mj-lt"/>
                <a:ea typeface="Source Sans Pro" panose="020B0503030403020204" pitchFamily="34" charset="0"/>
              </a:rPr>
              <a:t>to innovate,</a:t>
            </a:r>
          </a:p>
        </p:txBody>
      </p:sp>
      <p:sp>
        <p:nvSpPr>
          <p:cNvPr id="34" name="TextBox 33"/>
          <p:cNvSpPr txBox="1"/>
          <p:nvPr userDrawn="1"/>
        </p:nvSpPr>
        <p:spPr>
          <a:xfrm>
            <a:off x="6500580" y="4956796"/>
            <a:ext cx="2331691" cy="369332"/>
          </a:xfrm>
          <a:prstGeom prst="rect">
            <a:avLst/>
          </a:prstGeom>
          <a:noFill/>
        </p:spPr>
        <p:txBody>
          <a:bodyPr wrap="square" rtlCol="0">
            <a:spAutoFit/>
          </a:bodyPr>
          <a:lstStyle/>
          <a:p>
            <a:pPr algn="ctr"/>
            <a:r>
              <a:rPr lang="en-US" b="1" dirty="0">
                <a:solidFill>
                  <a:schemeClr val="bg1"/>
                </a:solidFill>
                <a:latin typeface="+mj-lt"/>
                <a:ea typeface="Source Sans Pro" panose="020B0503030403020204" pitchFamily="34" charset="0"/>
              </a:rPr>
              <a:t>that assure the</a:t>
            </a:r>
          </a:p>
        </p:txBody>
      </p:sp>
      <p:sp>
        <p:nvSpPr>
          <p:cNvPr id="36" name="TextBox 35"/>
          <p:cNvSpPr txBox="1"/>
          <p:nvPr userDrawn="1"/>
        </p:nvSpPr>
        <p:spPr>
          <a:xfrm>
            <a:off x="196582" y="5278745"/>
            <a:ext cx="2307037" cy="584775"/>
          </a:xfrm>
          <a:prstGeom prst="rect">
            <a:avLst/>
          </a:prstGeom>
          <a:noFill/>
        </p:spPr>
        <p:txBody>
          <a:bodyPr wrap="square" rtlCol="0">
            <a:spAutoFit/>
          </a:bodyPr>
          <a:lstStyle/>
          <a:p>
            <a:pPr algn="ctr"/>
            <a:r>
              <a:rPr lang="en-US" sz="1550" dirty="0">
                <a:solidFill>
                  <a:schemeClr val="bg1"/>
                </a:solidFill>
                <a:latin typeface="+mj-lt"/>
                <a:ea typeface="Source Sans Pro" panose="020B0503030403020204" pitchFamily="34" charset="0"/>
              </a:rPr>
              <a:t>the youth services</a:t>
            </a:r>
            <a:br>
              <a:rPr lang="en-US" sz="1550" dirty="0">
                <a:solidFill>
                  <a:schemeClr val="bg1"/>
                </a:solidFill>
                <a:latin typeface="+mj-lt"/>
                <a:ea typeface="Source Sans Pro" panose="020B0503030403020204" pitchFamily="34" charset="0"/>
              </a:rPr>
            </a:br>
            <a:r>
              <a:rPr lang="en-US" sz="1550" dirty="0">
                <a:solidFill>
                  <a:schemeClr val="bg1"/>
                </a:solidFill>
                <a:latin typeface="+mj-lt"/>
                <a:ea typeface="Source Sans Pro" panose="020B0503030403020204" pitchFamily="34" charset="0"/>
              </a:rPr>
              <a:t>community</a:t>
            </a:r>
          </a:p>
        </p:txBody>
      </p:sp>
      <p:sp>
        <p:nvSpPr>
          <p:cNvPr id="41" name="TextBox 40"/>
          <p:cNvSpPr txBox="1"/>
          <p:nvPr userDrawn="1"/>
        </p:nvSpPr>
        <p:spPr>
          <a:xfrm>
            <a:off x="196582" y="2436605"/>
            <a:ext cx="4005304" cy="769441"/>
          </a:xfrm>
          <a:prstGeom prst="rect">
            <a:avLst/>
          </a:prstGeom>
          <a:noFill/>
        </p:spPr>
        <p:txBody>
          <a:bodyPr wrap="square" rtlCol="0">
            <a:spAutoFit/>
          </a:bodyPr>
          <a:lstStyle/>
          <a:p>
            <a:r>
              <a:rPr lang="en-US" sz="4400" dirty="0">
                <a:solidFill>
                  <a:schemeClr val="bg1"/>
                </a:solidFill>
                <a:latin typeface="+mj-lt"/>
              </a:rPr>
              <a:t>ABOUT US</a:t>
            </a:r>
          </a:p>
        </p:txBody>
      </p:sp>
      <p:sp>
        <p:nvSpPr>
          <p:cNvPr id="44" name="TextBox 43"/>
          <p:cNvSpPr txBox="1"/>
          <p:nvPr userDrawn="1"/>
        </p:nvSpPr>
        <p:spPr>
          <a:xfrm>
            <a:off x="3376601" y="5278720"/>
            <a:ext cx="2250997" cy="584775"/>
          </a:xfrm>
          <a:prstGeom prst="rect">
            <a:avLst/>
          </a:prstGeom>
          <a:noFill/>
        </p:spPr>
        <p:txBody>
          <a:bodyPr wrap="square" rtlCol="0">
            <a:spAutoFit/>
          </a:bodyPr>
          <a:lstStyle/>
          <a:p>
            <a:pPr algn="ctr"/>
            <a:r>
              <a:rPr lang="en-US" sz="1550" dirty="0">
                <a:solidFill>
                  <a:schemeClr val="bg1"/>
                </a:solidFill>
                <a:latin typeface="+mj-lt"/>
                <a:ea typeface="Source Sans Pro" panose="020B0503030403020204" pitchFamily="34" charset="0"/>
              </a:rPr>
              <a:t>evaluate,</a:t>
            </a:r>
            <a:r>
              <a:rPr lang="en-US" sz="1550" baseline="0" dirty="0">
                <a:solidFill>
                  <a:schemeClr val="bg1"/>
                </a:solidFill>
                <a:latin typeface="+mj-lt"/>
                <a:ea typeface="Source Sans Pro" panose="020B0503030403020204" pitchFamily="34" charset="0"/>
              </a:rPr>
              <a:t> + drive effective strategies</a:t>
            </a:r>
            <a:endParaRPr lang="en-US" sz="1550" dirty="0">
              <a:solidFill>
                <a:schemeClr val="bg1"/>
              </a:solidFill>
              <a:latin typeface="+mj-lt"/>
              <a:ea typeface="Source Sans Pro" panose="020B0503030403020204" pitchFamily="34" charset="0"/>
            </a:endParaRPr>
          </a:p>
        </p:txBody>
      </p:sp>
      <p:sp>
        <p:nvSpPr>
          <p:cNvPr id="45" name="TextBox 44"/>
          <p:cNvSpPr txBox="1"/>
          <p:nvPr userDrawn="1"/>
        </p:nvSpPr>
        <p:spPr>
          <a:xfrm>
            <a:off x="6553253" y="5277006"/>
            <a:ext cx="2250997" cy="584775"/>
          </a:xfrm>
          <a:prstGeom prst="rect">
            <a:avLst/>
          </a:prstGeom>
          <a:noFill/>
        </p:spPr>
        <p:txBody>
          <a:bodyPr wrap="square" rtlCol="0">
            <a:spAutoFit/>
          </a:bodyPr>
          <a:lstStyle/>
          <a:p>
            <a:pPr algn="ctr"/>
            <a:r>
              <a:rPr lang="en-US" sz="1550" baseline="0" dirty="0">
                <a:solidFill>
                  <a:schemeClr val="bg1"/>
                </a:solidFill>
                <a:latin typeface="+mj-lt"/>
                <a:ea typeface="Source Sans Pro" panose="020B0503030403020204" pitchFamily="34" charset="0"/>
              </a:rPr>
              <a:t>safety + well-being of youth + young adults,</a:t>
            </a:r>
            <a:endParaRPr lang="en-US" sz="1550" dirty="0">
              <a:solidFill>
                <a:schemeClr val="bg1"/>
              </a:solidFill>
              <a:latin typeface="+mj-lt"/>
              <a:ea typeface="Source Sans Pro" panose="020B0503030403020204" pitchFamily="34" charset="0"/>
            </a:endParaRPr>
          </a:p>
        </p:txBody>
      </p:sp>
      <p:sp>
        <p:nvSpPr>
          <p:cNvPr id="46" name="TextBox 45"/>
          <p:cNvSpPr txBox="1"/>
          <p:nvPr userDrawn="1"/>
        </p:nvSpPr>
        <p:spPr>
          <a:xfrm>
            <a:off x="9705252" y="4956796"/>
            <a:ext cx="2241931" cy="369332"/>
          </a:xfrm>
          <a:prstGeom prst="rect">
            <a:avLst/>
          </a:prstGeom>
          <a:noFill/>
        </p:spPr>
        <p:txBody>
          <a:bodyPr wrap="square" rtlCol="0">
            <a:spAutoFit/>
          </a:bodyPr>
          <a:lstStyle/>
          <a:p>
            <a:pPr algn="ctr"/>
            <a:r>
              <a:rPr lang="en-US" b="1" dirty="0">
                <a:solidFill>
                  <a:schemeClr val="bg1"/>
                </a:solidFill>
                <a:latin typeface="+mj-lt"/>
                <a:ea typeface="Source Sans Pro" panose="020B0503030403020204" pitchFamily="34" charset="0"/>
              </a:rPr>
              <a:t>unlocking</a:t>
            </a:r>
          </a:p>
        </p:txBody>
      </p:sp>
      <p:sp>
        <p:nvSpPr>
          <p:cNvPr id="47" name="TextBox 46"/>
          <p:cNvSpPr txBox="1"/>
          <p:nvPr userDrawn="1"/>
        </p:nvSpPr>
        <p:spPr>
          <a:xfrm>
            <a:off x="9668166" y="5277006"/>
            <a:ext cx="2279018" cy="569387"/>
          </a:xfrm>
          <a:prstGeom prst="rect">
            <a:avLst/>
          </a:prstGeom>
          <a:noFill/>
        </p:spPr>
        <p:txBody>
          <a:bodyPr wrap="square" rtlCol="0">
            <a:spAutoFit/>
          </a:bodyPr>
          <a:lstStyle/>
          <a:p>
            <a:pPr algn="ctr"/>
            <a:r>
              <a:rPr lang="en-US" sz="1550" baseline="0" dirty="0">
                <a:solidFill>
                  <a:schemeClr val="bg1"/>
                </a:solidFill>
                <a:latin typeface="+mj-lt"/>
                <a:ea typeface="Source Sans Pro" panose="020B0503030403020204" pitchFamily="34" charset="0"/>
              </a:rPr>
              <a:t>their limitless</a:t>
            </a:r>
          </a:p>
          <a:p>
            <a:pPr algn="ctr"/>
            <a:r>
              <a:rPr lang="en-US" sz="1550" baseline="0" dirty="0">
                <a:solidFill>
                  <a:schemeClr val="bg1"/>
                </a:solidFill>
                <a:latin typeface="+mj-lt"/>
                <a:ea typeface="Source Sans Pro" panose="020B0503030403020204" pitchFamily="34" charset="0"/>
              </a:rPr>
              <a:t>potential.</a:t>
            </a:r>
            <a:endParaRPr lang="en-US" sz="1550" dirty="0">
              <a:solidFill>
                <a:schemeClr val="bg1"/>
              </a:solidFill>
              <a:latin typeface="+mj-lt"/>
              <a:ea typeface="Source Sans Pro" panose="020B0503030403020204" pitchFamily="34" charset="0"/>
            </a:endParaRPr>
          </a:p>
        </p:txBody>
      </p:sp>
      <p:pic>
        <p:nvPicPr>
          <p:cNvPr id="48" name="Picture Placeholder 14"/>
          <p:cNvPicPr>
            <a:picLocks noChangeAspect="1"/>
          </p:cNvPicPr>
          <p:nvPr userDrawn="1"/>
        </p:nvPicPr>
        <p:blipFill>
          <a:blip r:embed="rId3">
            <a:extLst>
              <a:ext uri="{28A0092B-C50C-407E-A947-70E740481C1C}">
                <a14:useLocalDpi xmlns:a14="http://schemas.microsoft.com/office/drawing/2010/main" val="0"/>
              </a:ext>
            </a:extLst>
          </a:blip>
          <a:srcRect t="25463" b="25463"/>
          <a:stretch>
            <a:fillRect/>
          </a:stretch>
        </p:blipFill>
        <p:spPr>
          <a:xfrm>
            <a:off x="0" y="-14810"/>
            <a:ext cx="12192000" cy="3365500"/>
          </a:xfrm>
          <a:prstGeom prst="rect">
            <a:avLst/>
          </a:prstGeom>
        </p:spPr>
      </p:pic>
      <p:sp>
        <p:nvSpPr>
          <p:cNvPr id="40" name="Rectangle 39"/>
          <p:cNvSpPr/>
          <p:nvPr userDrawn="1"/>
        </p:nvSpPr>
        <p:spPr>
          <a:xfrm>
            <a:off x="-5010" y="-8182"/>
            <a:ext cx="12192000" cy="3365422"/>
          </a:xfrm>
          <a:prstGeom prst="rect">
            <a:avLst/>
          </a:prstGeom>
          <a:blipFill dpi="0" rotWithShape="1">
            <a:blip r:embed="rId4">
              <a:alphaModFix amt="76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Source Sans Pro" panose="020B0503030403020204" pitchFamily="34" charset="0"/>
            </a:endParaRPr>
          </a:p>
        </p:txBody>
      </p:sp>
      <p:pic>
        <p:nvPicPr>
          <p:cNvPr id="42" name="Picture 4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49" name="TextBox 48"/>
          <p:cNvSpPr txBox="1"/>
          <p:nvPr userDrawn="1"/>
        </p:nvSpPr>
        <p:spPr>
          <a:xfrm>
            <a:off x="348982" y="2589005"/>
            <a:ext cx="4005304" cy="769441"/>
          </a:xfrm>
          <a:prstGeom prst="rect">
            <a:avLst/>
          </a:prstGeom>
          <a:noFill/>
        </p:spPr>
        <p:txBody>
          <a:bodyPr wrap="square" rtlCol="0">
            <a:spAutoFit/>
          </a:bodyPr>
          <a:lstStyle/>
          <a:p>
            <a:r>
              <a:rPr lang="en-US" sz="4400" dirty="0">
                <a:solidFill>
                  <a:schemeClr val="bg1"/>
                </a:solidFill>
                <a:latin typeface="+mj-lt"/>
              </a:rPr>
              <a:t>ABOUT US</a:t>
            </a:r>
          </a:p>
        </p:txBody>
      </p:sp>
    </p:spTree>
    <p:extLst>
      <p:ext uri="{BB962C8B-B14F-4D97-AF65-F5344CB8AC3E}">
        <p14:creationId xmlns:p14="http://schemas.microsoft.com/office/powerpoint/2010/main" val="2711989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o We Reach">
    <p:spTree>
      <p:nvGrpSpPr>
        <p:cNvPr id="1" name=""/>
        <p:cNvGrpSpPr/>
        <p:nvPr/>
      </p:nvGrpSpPr>
      <p:grpSpPr>
        <a:xfrm>
          <a:off x="0" y="0"/>
          <a:ext cx="0" cy="0"/>
          <a:chOff x="0" y="0"/>
          <a:chExt cx="0" cy="0"/>
        </a:xfrm>
      </p:grpSpPr>
      <p:sp>
        <p:nvSpPr>
          <p:cNvPr id="32" name="TextBox 31"/>
          <p:cNvSpPr txBox="1"/>
          <p:nvPr userDrawn="1"/>
        </p:nvSpPr>
        <p:spPr>
          <a:xfrm>
            <a:off x="196582" y="4956796"/>
            <a:ext cx="2307037" cy="369332"/>
          </a:xfrm>
          <a:prstGeom prst="rect">
            <a:avLst/>
          </a:prstGeom>
          <a:noFill/>
        </p:spPr>
        <p:txBody>
          <a:bodyPr wrap="square" rtlCol="0">
            <a:spAutoFit/>
          </a:bodyPr>
          <a:lstStyle/>
          <a:p>
            <a:pPr algn="ctr"/>
            <a:r>
              <a:rPr lang="en-US" sz="1800" b="1" dirty="0">
                <a:solidFill>
                  <a:schemeClr val="bg1"/>
                </a:solidFill>
                <a:latin typeface="+mj-lt"/>
                <a:ea typeface="Source Sans Pro" panose="020B0503030403020204" pitchFamily="34" charset="0"/>
              </a:rPr>
              <a:t>We work with</a:t>
            </a:r>
          </a:p>
        </p:txBody>
      </p:sp>
      <p:sp>
        <p:nvSpPr>
          <p:cNvPr id="34" name="TextBox 33"/>
          <p:cNvSpPr txBox="1"/>
          <p:nvPr userDrawn="1"/>
        </p:nvSpPr>
        <p:spPr>
          <a:xfrm>
            <a:off x="6500580" y="4956796"/>
            <a:ext cx="2331691" cy="369332"/>
          </a:xfrm>
          <a:prstGeom prst="rect">
            <a:avLst/>
          </a:prstGeom>
          <a:noFill/>
        </p:spPr>
        <p:txBody>
          <a:bodyPr wrap="square" rtlCol="0">
            <a:spAutoFit/>
          </a:bodyPr>
          <a:lstStyle/>
          <a:p>
            <a:pPr algn="ctr"/>
            <a:r>
              <a:rPr lang="en-US" b="1" dirty="0">
                <a:solidFill>
                  <a:schemeClr val="bg1"/>
                </a:solidFill>
                <a:latin typeface="+mj-lt"/>
                <a:ea typeface="Source Sans Pro" panose="020B0503030403020204" pitchFamily="34" charset="0"/>
              </a:rPr>
              <a:t>that assure the</a:t>
            </a:r>
          </a:p>
        </p:txBody>
      </p:sp>
      <p:sp>
        <p:nvSpPr>
          <p:cNvPr id="36" name="TextBox 35"/>
          <p:cNvSpPr txBox="1"/>
          <p:nvPr userDrawn="1"/>
        </p:nvSpPr>
        <p:spPr>
          <a:xfrm>
            <a:off x="196582" y="5278745"/>
            <a:ext cx="2307037" cy="584775"/>
          </a:xfrm>
          <a:prstGeom prst="rect">
            <a:avLst/>
          </a:prstGeom>
          <a:noFill/>
        </p:spPr>
        <p:txBody>
          <a:bodyPr wrap="square" rtlCol="0">
            <a:spAutoFit/>
          </a:bodyPr>
          <a:lstStyle/>
          <a:p>
            <a:pPr algn="ctr"/>
            <a:r>
              <a:rPr lang="en-US" sz="1550" dirty="0">
                <a:solidFill>
                  <a:schemeClr val="bg1"/>
                </a:solidFill>
                <a:latin typeface="+mj-lt"/>
                <a:ea typeface="Source Sans Pro" panose="020B0503030403020204" pitchFamily="34" charset="0"/>
              </a:rPr>
              <a:t>the youth services</a:t>
            </a:r>
            <a:br>
              <a:rPr lang="en-US" sz="1550" dirty="0">
                <a:solidFill>
                  <a:schemeClr val="bg1"/>
                </a:solidFill>
                <a:latin typeface="+mj-lt"/>
                <a:ea typeface="Source Sans Pro" panose="020B0503030403020204" pitchFamily="34" charset="0"/>
              </a:rPr>
            </a:br>
            <a:r>
              <a:rPr lang="en-US" sz="1550" dirty="0">
                <a:solidFill>
                  <a:schemeClr val="bg1"/>
                </a:solidFill>
                <a:latin typeface="+mj-lt"/>
                <a:ea typeface="Source Sans Pro" panose="020B0503030403020204" pitchFamily="34" charset="0"/>
              </a:rPr>
              <a:t>community</a:t>
            </a:r>
          </a:p>
        </p:txBody>
      </p:sp>
      <p:sp>
        <p:nvSpPr>
          <p:cNvPr id="41" name="TextBox 40"/>
          <p:cNvSpPr txBox="1"/>
          <p:nvPr userDrawn="1"/>
        </p:nvSpPr>
        <p:spPr>
          <a:xfrm>
            <a:off x="196582" y="2436605"/>
            <a:ext cx="4005304" cy="769441"/>
          </a:xfrm>
          <a:prstGeom prst="rect">
            <a:avLst/>
          </a:prstGeom>
          <a:noFill/>
        </p:spPr>
        <p:txBody>
          <a:bodyPr wrap="square" rtlCol="0">
            <a:spAutoFit/>
          </a:bodyPr>
          <a:lstStyle/>
          <a:p>
            <a:r>
              <a:rPr lang="en-US" sz="4400" dirty="0">
                <a:solidFill>
                  <a:schemeClr val="bg1"/>
                </a:solidFill>
                <a:latin typeface="+mj-lt"/>
              </a:rPr>
              <a:t>ABOUT US</a:t>
            </a:r>
          </a:p>
        </p:txBody>
      </p:sp>
      <p:sp>
        <p:nvSpPr>
          <p:cNvPr id="44" name="TextBox 43"/>
          <p:cNvSpPr txBox="1"/>
          <p:nvPr userDrawn="1"/>
        </p:nvSpPr>
        <p:spPr>
          <a:xfrm>
            <a:off x="3376601" y="5278720"/>
            <a:ext cx="2250997" cy="584775"/>
          </a:xfrm>
          <a:prstGeom prst="rect">
            <a:avLst/>
          </a:prstGeom>
          <a:noFill/>
        </p:spPr>
        <p:txBody>
          <a:bodyPr wrap="square" rtlCol="0">
            <a:spAutoFit/>
          </a:bodyPr>
          <a:lstStyle/>
          <a:p>
            <a:pPr algn="ctr"/>
            <a:r>
              <a:rPr lang="en-US" sz="1550" dirty="0">
                <a:solidFill>
                  <a:schemeClr val="bg1"/>
                </a:solidFill>
                <a:latin typeface="+mj-lt"/>
                <a:ea typeface="Source Sans Pro" panose="020B0503030403020204" pitchFamily="34" charset="0"/>
              </a:rPr>
              <a:t>evaluate,</a:t>
            </a:r>
            <a:r>
              <a:rPr lang="en-US" sz="1550" baseline="0" dirty="0">
                <a:solidFill>
                  <a:schemeClr val="bg1"/>
                </a:solidFill>
                <a:latin typeface="+mj-lt"/>
                <a:ea typeface="Source Sans Pro" panose="020B0503030403020204" pitchFamily="34" charset="0"/>
              </a:rPr>
              <a:t> + drive effective strategies</a:t>
            </a:r>
            <a:endParaRPr lang="en-US" sz="1550" dirty="0">
              <a:solidFill>
                <a:schemeClr val="bg1"/>
              </a:solidFill>
              <a:latin typeface="+mj-lt"/>
              <a:ea typeface="Source Sans Pro" panose="020B0503030403020204" pitchFamily="34" charset="0"/>
            </a:endParaRPr>
          </a:p>
        </p:txBody>
      </p:sp>
      <p:sp>
        <p:nvSpPr>
          <p:cNvPr id="45" name="TextBox 44"/>
          <p:cNvSpPr txBox="1"/>
          <p:nvPr userDrawn="1"/>
        </p:nvSpPr>
        <p:spPr>
          <a:xfrm>
            <a:off x="6553253" y="5277006"/>
            <a:ext cx="2250997" cy="584775"/>
          </a:xfrm>
          <a:prstGeom prst="rect">
            <a:avLst/>
          </a:prstGeom>
          <a:noFill/>
        </p:spPr>
        <p:txBody>
          <a:bodyPr wrap="square" rtlCol="0">
            <a:spAutoFit/>
          </a:bodyPr>
          <a:lstStyle/>
          <a:p>
            <a:pPr algn="ctr"/>
            <a:r>
              <a:rPr lang="en-US" sz="1550" baseline="0" dirty="0">
                <a:solidFill>
                  <a:schemeClr val="bg1"/>
                </a:solidFill>
                <a:latin typeface="+mj-lt"/>
                <a:ea typeface="Source Sans Pro" panose="020B0503030403020204" pitchFamily="34" charset="0"/>
              </a:rPr>
              <a:t>safety + well-being of youth + young adults,</a:t>
            </a:r>
            <a:endParaRPr lang="en-US" sz="1550" dirty="0">
              <a:solidFill>
                <a:schemeClr val="bg1"/>
              </a:solidFill>
              <a:latin typeface="+mj-lt"/>
              <a:ea typeface="Source Sans Pro" panose="020B0503030403020204" pitchFamily="34" charset="0"/>
            </a:endParaRPr>
          </a:p>
        </p:txBody>
      </p:sp>
      <p:sp>
        <p:nvSpPr>
          <p:cNvPr id="46" name="TextBox 45"/>
          <p:cNvSpPr txBox="1"/>
          <p:nvPr userDrawn="1"/>
        </p:nvSpPr>
        <p:spPr>
          <a:xfrm>
            <a:off x="9705252" y="4956796"/>
            <a:ext cx="2241931" cy="369332"/>
          </a:xfrm>
          <a:prstGeom prst="rect">
            <a:avLst/>
          </a:prstGeom>
          <a:noFill/>
        </p:spPr>
        <p:txBody>
          <a:bodyPr wrap="square" rtlCol="0">
            <a:spAutoFit/>
          </a:bodyPr>
          <a:lstStyle/>
          <a:p>
            <a:pPr algn="ctr"/>
            <a:r>
              <a:rPr lang="en-US" b="1" dirty="0">
                <a:solidFill>
                  <a:schemeClr val="bg1"/>
                </a:solidFill>
                <a:latin typeface="+mj-lt"/>
                <a:ea typeface="Source Sans Pro" panose="020B0503030403020204" pitchFamily="34" charset="0"/>
              </a:rPr>
              <a:t>unlocking</a:t>
            </a:r>
          </a:p>
        </p:txBody>
      </p:sp>
      <p:sp>
        <p:nvSpPr>
          <p:cNvPr id="47" name="TextBox 46"/>
          <p:cNvSpPr txBox="1"/>
          <p:nvPr userDrawn="1"/>
        </p:nvSpPr>
        <p:spPr>
          <a:xfrm>
            <a:off x="9668166" y="5277006"/>
            <a:ext cx="2279018" cy="569387"/>
          </a:xfrm>
          <a:prstGeom prst="rect">
            <a:avLst/>
          </a:prstGeom>
          <a:noFill/>
        </p:spPr>
        <p:txBody>
          <a:bodyPr wrap="square" rtlCol="0">
            <a:spAutoFit/>
          </a:bodyPr>
          <a:lstStyle/>
          <a:p>
            <a:pPr algn="ctr"/>
            <a:r>
              <a:rPr lang="en-US" sz="1550" baseline="0" dirty="0">
                <a:solidFill>
                  <a:schemeClr val="bg1"/>
                </a:solidFill>
                <a:latin typeface="+mj-lt"/>
                <a:ea typeface="Source Sans Pro" panose="020B0503030403020204" pitchFamily="34" charset="0"/>
              </a:rPr>
              <a:t>their limitless</a:t>
            </a:r>
          </a:p>
          <a:p>
            <a:pPr algn="ctr"/>
            <a:r>
              <a:rPr lang="en-US" sz="1550" baseline="0" dirty="0">
                <a:solidFill>
                  <a:schemeClr val="bg1"/>
                </a:solidFill>
                <a:latin typeface="+mj-lt"/>
                <a:ea typeface="Source Sans Pro" panose="020B0503030403020204" pitchFamily="34" charset="0"/>
              </a:rPr>
              <a:t>potential.</a:t>
            </a:r>
            <a:endParaRPr lang="en-US" sz="1550" dirty="0">
              <a:solidFill>
                <a:schemeClr val="bg1"/>
              </a:solidFill>
              <a:latin typeface="+mj-lt"/>
              <a:ea typeface="Source Sans Pro" panose="020B0503030403020204" pitchFamily="34" charset="0"/>
            </a:endParaRPr>
          </a:p>
        </p:txBody>
      </p:sp>
      <p:pic>
        <p:nvPicPr>
          <p:cNvPr id="42" name="Picture 4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49" name="TextBox 48"/>
          <p:cNvSpPr txBox="1"/>
          <p:nvPr userDrawn="1"/>
        </p:nvSpPr>
        <p:spPr>
          <a:xfrm>
            <a:off x="348982" y="2589005"/>
            <a:ext cx="4005304" cy="769441"/>
          </a:xfrm>
          <a:prstGeom prst="rect">
            <a:avLst/>
          </a:prstGeom>
          <a:noFill/>
        </p:spPr>
        <p:txBody>
          <a:bodyPr wrap="square" rtlCol="0">
            <a:spAutoFit/>
          </a:bodyPr>
          <a:lstStyle/>
          <a:p>
            <a:r>
              <a:rPr lang="en-US" sz="4400" dirty="0">
                <a:solidFill>
                  <a:schemeClr val="bg1"/>
                </a:solidFill>
                <a:latin typeface="+mj-lt"/>
              </a:rPr>
              <a:t>ABOUT US</a:t>
            </a:r>
          </a:p>
        </p:txBody>
      </p:sp>
      <p:pic>
        <p:nvPicPr>
          <p:cNvPr id="19" name="Picture 18"/>
          <p:cNvPicPr>
            <a:picLocks noChangeAspect="1"/>
          </p:cNvPicPr>
          <p:nvPr userDrawn="1"/>
        </p:nvPicPr>
        <p:blipFill rotWithShape="1">
          <a:blip r:embed="rId4" cstate="print">
            <a:extLst>
              <a:ext uri="{28A0092B-C50C-407E-A947-70E740481C1C}">
                <a14:useLocalDpi xmlns:a14="http://schemas.microsoft.com/office/drawing/2010/main" val="0"/>
              </a:ext>
            </a:extLst>
          </a:blip>
          <a:srcRect t="34368" b="24409"/>
          <a:stretch/>
        </p:blipFill>
        <p:spPr>
          <a:xfrm>
            <a:off x="1" y="2"/>
            <a:ext cx="12213999" cy="3361267"/>
          </a:xfrm>
          <a:prstGeom prst="rect">
            <a:avLst/>
          </a:prstGeom>
        </p:spPr>
      </p:pic>
      <p:sp>
        <p:nvSpPr>
          <p:cNvPr id="18" name="Rectangle 17"/>
          <p:cNvSpPr/>
          <p:nvPr userDrawn="1"/>
        </p:nvSpPr>
        <p:spPr>
          <a:xfrm>
            <a:off x="-4100" y="-4733"/>
            <a:ext cx="12211200" cy="3365422"/>
          </a:xfrm>
          <a:prstGeom prst="rect">
            <a:avLst/>
          </a:prstGeom>
          <a:blipFill dpi="0" rotWithShape="1">
            <a:blip r:embed="rId5">
              <a:alphaModFix amt="76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d-ID" sz="1350" dirty="0">
              <a:latin typeface="Source Sans Pro" panose="020B0503030403020204" pitchFamily="34" charset="0"/>
            </a:endParaRPr>
          </a:p>
        </p:txBody>
      </p:sp>
      <p:sp>
        <p:nvSpPr>
          <p:cNvPr id="20" name="TextBox 19"/>
          <p:cNvSpPr txBox="1"/>
          <p:nvPr userDrawn="1"/>
        </p:nvSpPr>
        <p:spPr>
          <a:xfrm>
            <a:off x="375259" y="2583750"/>
            <a:ext cx="4753790" cy="769441"/>
          </a:xfrm>
          <a:prstGeom prst="rect">
            <a:avLst/>
          </a:prstGeom>
          <a:noFill/>
        </p:spPr>
        <p:txBody>
          <a:bodyPr wrap="square" rtlCol="0">
            <a:spAutoFit/>
          </a:bodyPr>
          <a:lstStyle/>
          <a:p>
            <a:r>
              <a:rPr lang="en-US" sz="4400" dirty="0">
                <a:solidFill>
                  <a:schemeClr val="bg1"/>
                </a:solidFill>
                <a:latin typeface="+mj-lt"/>
              </a:rPr>
              <a:t>WHO WE REACH</a:t>
            </a:r>
          </a:p>
        </p:txBody>
      </p:sp>
      <p:graphicFrame>
        <p:nvGraphicFramePr>
          <p:cNvPr id="21" name="Object 20"/>
          <p:cNvGraphicFramePr>
            <a:graphicFrameLocks noChangeAspect="1"/>
          </p:cNvGraphicFramePr>
          <p:nvPr userDrawn="1"/>
        </p:nvGraphicFramePr>
        <p:xfrm>
          <a:off x="0" y="3354363"/>
          <a:ext cx="12211454" cy="3503637"/>
        </p:xfrm>
        <a:graphic>
          <a:graphicData uri="http://schemas.openxmlformats.org/presentationml/2006/ole">
            <mc:AlternateContent xmlns:mc="http://schemas.openxmlformats.org/markup-compatibility/2006">
              <mc:Choice xmlns:v="urn:schemas-microsoft-com:vml" Requires="v">
                <p:oleObj spid="_x0000_s1037" r:id="rId6" imgW="18311040" imgH="5269680" progId="">
                  <p:embed/>
                </p:oleObj>
              </mc:Choice>
              <mc:Fallback>
                <p:oleObj r:id="rId6" imgW="18311040" imgH="5269680" progId="">
                  <p:embed/>
                  <p:pic>
                    <p:nvPicPr>
                      <p:cNvPr id="15" name="Object 14"/>
                      <p:cNvPicPr/>
                      <p:nvPr/>
                    </p:nvPicPr>
                    <p:blipFill>
                      <a:blip r:embed="rId7"/>
                      <a:stretch>
                        <a:fillRect/>
                      </a:stretch>
                    </p:blipFill>
                    <p:spPr>
                      <a:xfrm>
                        <a:off x="0" y="3354363"/>
                        <a:ext cx="12211454" cy="3503637"/>
                      </a:xfrm>
                      <a:prstGeom prst="rect">
                        <a:avLst/>
                      </a:prstGeom>
                    </p:spPr>
                  </p:pic>
                </p:oleObj>
              </mc:Fallback>
            </mc:AlternateContent>
          </a:graphicData>
        </a:graphic>
      </p:graphicFrame>
      <p:sp>
        <p:nvSpPr>
          <p:cNvPr id="22" name="TextBox 21"/>
          <p:cNvSpPr txBox="1"/>
          <p:nvPr userDrawn="1"/>
        </p:nvSpPr>
        <p:spPr>
          <a:xfrm>
            <a:off x="196583" y="4511915"/>
            <a:ext cx="2307037" cy="646331"/>
          </a:xfrm>
          <a:prstGeom prst="rect">
            <a:avLst/>
          </a:prstGeom>
          <a:noFill/>
        </p:spPr>
        <p:txBody>
          <a:bodyPr wrap="square" rtlCol="0">
            <a:spAutoFit/>
          </a:bodyPr>
          <a:lstStyle/>
          <a:p>
            <a:pPr algn="ctr"/>
            <a:r>
              <a:rPr lang="en-US" sz="1800" b="1" dirty="0">
                <a:solidFill>
                  <a:schemeClr val="bg1"/>
                </a:solidFill>
                <a:latin typeface="+mj-lt"/>
                <a:ea typeface="Source Sans Pro" panose="020B0503030403020204" pitchFamily="34" charset="0"/>
              </a:rPr>
              <a:t>12,000+ </a:t>
            </a:r>
          </a:p>
          <a:p>
            <a:pPr algn="ctr"/>
            <a:r>
              <a:rPr lang="en-US" sz="1800" b="1" dirty="0">
                <a:solidFill>
                  <a:schemeClr val="bg1"/>
                </a:solidFill>
                <a:latin typeface="+mj-lt"/>
                <a:ea typeface="Source Sans Pro" panose="020B0503030403020204" pitchFamily="34" charset="0"/>
              </a:rPr>
              <a:t>served</a:t>
            </a:r>
          </a:p>
        </p:txBody>
      </p:sp>
      <p:sp>
        <p:nvSpPr>
          <p:cNvPr id="23" name="TextBox 22"/>
          <p:cNvSpPr txBox="1"/>
          <p:nvPr userDrawn="1"/>
        </p:nvSpPr>
        <p:spPr>
          <a:xfrm>
            <a:off x="3376602" y="4511915"/>
            <a:ext cx="2250997" cy="646331"/>
          </a:xfrm>
          <a:prstGeom prst="rect">
            <a:avLst/>
          </a:prstGeom>
          <a:noFill/>
        </p:spPr>
        <p:txBody>
          <a:bodyPr wrap="square" rtlCol="0">
            <a:spAutoFit/>
          </a:bodyPr>
          <a:lstStyle/>
          <a:p>
            <a:pPr algn="ctr"/>
            <a:r>
              <a:rPr lang="en-US" sz="1800" b="1" dirty="0">
                <a:solidFill>
                  <a:schemeClr val="bg1"/>
                </a:solidFill>
                <a:latin typeface="+mj-lt"/>
                <a:ea typeface="Source Sans Pro" panose="020B0503030403020204" pitchFamily="34" charset="0"/>
              </a:rPr>
              <a:t>3,000+</a:t>
            </a:r>
          </a:p>
          <a:p>
            <a:pPr algn="ctr"/>
            <a:r>
              <a:rPr lang="en-US" sz="1800" b="1" dirty="0">
                <a:solidFill>
                  <a:schemeClr val="bg1"/>
                </a:solidFill>
                <a:latin typeface="+mj-lt"/>
                <a:ea typeface="Source Sans Pro" panose="020B0503030403020204" pitchFamily="34" charset="0"/>
              </a:rPr>
              <a:t>served</a:t>
            </a:r>
          </a:p>
        </p:txBody>
      </p:sp>
      <p:sp>
        <p:nvSpPr>
          <p:cNvPr id="24" name="TextBox 23"/>
          <p:cNvSpPr txBox="1"/>
          <p:nvPr userDrawn="1"/>
        </p:nvSpPr>
        <p:spPr>
          <a:xfrm>
            <a:off x="196583" y="5104082"/>
            <a:ext cx="2307037" cy="569387"/>
          </a:xfrm>
          <a:prstGeom prst="rect">
            <a:avLst/>
          </a:prstGeom>
          <a:noFill/>
        </p:spPr>
        <p:txBody>
          <a:bodyPr wrap="square" rtlCol="0">
            <a:spAutoFit/>
          </a:bodyPr>
          <a:lstStyle/>
          <a:p>
            <a:pPr algn="ctr"/>
            <a:r>
              <a:rPr lang="en-US" sz="1550" dirty="0">
                <a:solidFill>
                  <a:schemeClr val="bg1"/>
                </a:solidFill>
                <a:latin typeface="+mj-lt"/>
                <a:ea typeface="Source Sans Pro" panose="020B0503030403020204" pitchFamily="34" charset="0"/>
              </a:rPr>
              <a:t>In the youth services</a:t>
            </a:r>
            <a:br>
              <a:rPr lang="en-US" sz="1550" dirty="0">
                <a:solidFill>
                  <a:schemeClr val="bg1"/>
                </a:solidFill>
                <a:latin typeface="+mj-lt"/>
                <a:ea typeface="Source Sans Pro" panose="020B0503030403020204" pitchFamily="34" charset="0"/>
              </a:rPr>
            </a:br>
            <a:r>
              <a:rPr lang="en-US" sz="1550" dirty="0">
                <a:solidFill>
                  <a:schemeClr val="bg1"/>
                </a:solidFill>
                <a:latin typeface="+mj-lt"/>
                <a:ea typeface="Source Sans Pro" panose="020B0503030403020204" pitchFamily="34" charset="0"/>
              </a:rPr>
              <a:t>field as</a:t>
            </a:r>
            <a:r>
              <a:rPr lang="en-US" sz="1550" baseline="0" dirty="0">
                <a:solidFill>
                  <a:schemeClr val="bg1"/>
                </a:solidFill>
                <a:latin typeface="+mj-lt"/>
                <a:ea typeface="Source Sans Pro" panose="020B0503030403020204" pitchFamily="34" charset="0"/>
              </a:rPr>
              <a:t> a whole</a:t>
            </a:r>
            <a:endParaRPr lang="en-US" sz="1550" dirty="0">
              <a:solidFill>
                <a:schemeClr val="bg1"/>
              </a:solidFill>
              <a:latin typeface="+mj-lt"/>
              <a:ea typeface="Source Sans Pro" panose="020B0503030403020204" pitchFamily="34" charset="0"/>
            </a:endParaRPr>
          </a:p>
        </p:txBody>
      </p:sp>
      <p:sp>
        <p:nvSpPr>
          <p:cNvPr id="25" name="TextBox 24"/>
          <p:cNvSpPr txBox="1"/>
          <p:nvPr userDrawn="1"/>
        </p:nvSpPr>
        <p:spPr>
          <a:xfrm>
            <a:off x="3376602" y="5104057"/>
            <a:ext cx="2250997" cy="569387"/>
          </a:xfrm>
          <a:prstGeom prst="rect">
            <a:avLst/>
          </a:prstGeom>
          <a:noFill/>
        </p:spPr>
        <p:txBody>
          <a:bodyPr wrap="square" rtlCol="0">
            <a:spAutoFit/>
          </a:bodyPr>
          <a:lstStyle/>
          <a:p>
            <a:pPr algn="ctr"/>
            <a:r>
              <a:rPr lang="en-US" sz="1550" dirty="0">
                <a:solidFill>
                  <a:schemeClr val="bg1"/>
                </a:solidFill>
                <a:latin typeface="+mj-lt"/>
                <a:ea typeface="Source Sans Pro" panose="020B0503030403020204" pitchFamily="34" charset="0"/>
              </a:rPr>
              <a:t>Through training</a:t>
            </a:r>
            <a:r>
              <a:rPr lang="en-US" sz="1550" baseline="0" dirty="0">
                <a:solidFill>
                  <a:schemeClr val="bg1"/>
                </a:solidFill>
                <a:latin typeface="+mj-lt"/>
                <a:ea typeface="Source Sans Pro" panose="020B0503030403020204" pitchFamily="34" charset="0"/>
              </a:rPr>
              <a:t> +</a:t>
            </a:r>
          </a:p>
          <a:p>
            <a:pPr algn="ctr"/>
            <a:r>
              <a:rPr lang="en-US" sz="1550" baseline="0" dirty="0">
                <a:solidFill>
                  <a:schemeClr val="bg1"/>
                </a:solidFill>
                <a:latin typeface="+mj-lt"/>
                <a:ea typeface="Source Sans Pro" panose="020B0503030403020204" pitchFamily="34" charset="0"/>
              </a:rPr>
              <a:t>consulting</a:t>
            </a:r>
            <a:endParaRPr lang="en-US" sz="1550" dirty="0">
              <a:solidFill>
                <a:schemeClr val="bg1"/>
              </a:solidFill>
              <a:latin typeface="+mj-lt"/>
              <a:ea typeface="Source Sans Pro" panose="020B0503030403020204" pitchFamily="34" charset="0"/>
            </a:endParaRPr>
          </a:p>
        </p:txBody>
      </p:sp>
      <p:sp>
        <p:nvSpPr>
          <p:cNvPr id="26" name="TextBox 25"/>
          <p:cNvSpPr txBox="1"/>
          <p:nvPr userDrawn="1"/>
        </p:nvSpPr>
        <p:spPr>
          <a:xfrm>
            <a:off x="6553254" y="5108559"/>
            <a:ext cx="2250997" cy="569387"/>
          </a:xfrm>
          <a:prstGeom prst="rect">
            <a:avLst/>
          </a:prstGeom>
          <a:noFill/>
        </p:spPr>
        <p:txBody>
          <a:bodyPr wrap="square" rtlCol="0">
            <a:spAutoFit/>
          </a:bodyPr>
          <a:lstStyle/>
          <a:p>
            <a:pPr algn="ctr"/>
            <a:r>
              <a:rPr lang="en-US" sz="1550" baseline="0" dirty="0">
                <a:solidFill>
                  <a:schemeClr val="bg1"/>
                </a:solidFill>
                <a:latin typeface="+mj-lt"/>
                <a:ea typeface="Source Sans Pro" panose="020B0503030403020204" pitchFamily="34" charset="0"/>
              </a:rPr>
              <a:t>In 46 states</a:t>
            </a:r>
          </a:p>
          <a:p>
            <a:pPr algn="ctr"/>
            <a:r>
              <a:rPr lang="en-US" sz="1550" baseline="0" dirty="0">
                <a:solidFill>
                  <a:schemeClr val="bg1"/>
                </a:solidFill>
                <a:latin typeface="+mj-lt"/>
                <a:ea typeface="Source Sans Pro" panose="020B0503030403020204" pitchFamily="34" charset="0"/>
              </a:rPr>
              <a:t>across the country</a:t>
            </a:r>
            <a:endParaRPr lang="en-US" sz="1550" dirty="0">
              <a:solidFill>
                <a:schemeClr val="bg1"/>
              </a:solidFill>
              <a:latin typeface="+mj-lt"/>
              <a:ea typeface="Source Sans Pro" panose="020B0503030403020204" pitchFamily="34" charset="0"/>
            </a:endParaRPr>
          </a:p>
        </p:txBody>
      </p:sp>
      <p:sp>
        <p:nvSpPr>
          <p:cNvPr id="27" name="TextBox 26"/>
          <p:cNvSpPr txBox="1"/>
          <p:nvPr userDrawn="1"/>
        </p:nvSpPr>
        <p:spPr>
          <a:xfrm>
            <a:off x="9677462" y="4516561"/>
            <a:ext cx="2284189" cy="646331"/>
          </a:xfrm>
          <a:prstGeom prst="rect">
            <a:avLst/>
          </a:prstGeom>
          <a:noFill/>
        </p:spPr>
        <p:txBody>
          <a:bodyPr wrap="square" rtlCol="0">
            <a:spAutoFit/>
          </a:bodyPr>
          <a:lstStyle/>
          <a:p>
            <a:pPr algn="ctr"/>
            <a:r>
              <a:rPr lang="en-US" sz="1800" b="1" dirty="0">
                <a:solidFill>
                  <a:schemeClr val="bg1"/>
                </a:solidFill>
                <a:latin typeface="+mj-lt"/>
                <a:ea typeface="Source Sans Pro" panose="020B0503030403020204" pitchFamily="34" charset="0"/>
              </a:rPr>
              <a:t>55 </a:t>
            </a:r>
          </a:p>
          <a:p>
            <a:pPr algn="ctr"/>
            <a:r>
              <a:rPr lang="en-US" sz="1800" b="1" dirty="0">
                <a:solidFill>
                  <a:schemeClr val="bg1"/>
                </a:solidFill>
                <a:latin typeface="+mj-lt"/>
                <a:ea typeface="Source Sans Pro" panose="020B0503030403020204" pitchFamily="34" charset="0"/>
              </a:rPr>
              <a:t>sub-grantees</a:t>
            </a:r>
          </a:p>
        </p:txBody>
      </p:sp>
      <p:sp>
        <p:nvSpPr>
          <p:cNvPr id="28" name="TextBox 27"/>
          <p:cNvSpPr txBox="1"/>
          <p:nvPr userDrawn="1"/>
        </p:nvSpPr>
        <p:spPr>
          <a:xfrm>
            <a:off x="9684763" y="5108559"/>
            <a:ext cx="2279019" cy="569387"/>
          </a:xfrm>
          <a:prstGeom prst="rect">
            <a:avLst/>
          </a:prstGeom>
          <a:noFill/>
        </p:spPr>
        <p:txBody>
          <a:bodyPr wrap="square" rtlCol="0">
            <a:spAutoFit/>
          </a:bodyPr>
          <a:lstStyle/>
          <a:p>
            <a:pPr algn="ctr"/>
            <a:r>
              <a:rPr lang="en-US" sz="1550" baseline="0" dirty="0">
                <a:solidFill>
                  <a:schemeClr val="bg1"/>
                </a:solidFill>
                <a:latin typeface="+mj-lt"/>
                <a:ea typeface="Source Sans Pro" panose="020B0503030403020204" pitchFamily="34" charset="0"/>
              </a:rPr>
              <a:t>In 36 states</a:t>
            </a:r>
          </a:p>
          <a:p>
            <a:pPr algn="ctr"/>
            <a:r>
              <a:rPr lang="en-US" sz="1550" baseline="0" dirty="0">
                <a:solidFill>
                  <a:schemeClr val="bg1"/>
                </a:solidFill>
                <a:latin typeface="+mj-lt"/>
                <a:ea typeface="Source Sans Pro" panose="020B0503030403020204" pitchFamily="34" charset="0"/>
              </a:rPr>
              <a:t>across the country</a:t>
            </a:r>
            <a:endParaRPr lang="en-US" sz="1550" dirty="0">
              <a:solidFill>
                <a:schemeClr val="bg1"/>
              </a:solidFill>
              <a:latin typeface="+mj-lt"/>
              <a:ea typeface="Source Sans Pro" panose="020B0503030403020204" pitchFamily="34" charset="0"/>
            </a:endParaRPr>
          </a:p>
        </p:txBody>
      </p:sp>
      <p:sp>
        <p:nvSpPr>
          <p:cNvPr id="29" name="TextBox 28"/>
          <p:cNvSpPr txBox="1"/>
          <p:nvPr userDrawn="1"/>
        </p:nvSpPr>
        <p:spPr>
          <a:xfrm>
            <a:off x="6540927" y="4516561"/>
            <a:ext cx="2250997" cy="646331"/>
          </a:xfrm>
          <a:prstGeom prst="rect">
            <a:avLst/>
          </a:prstGeom>
          <a:noFill/>
        </p:spPr>
        <p:txBody>
          <a:bodyPr wrap="square" rtlCol="0">
            <a:spAutoFit/>
          </a:bodyPr>
          <a:lstStyle/>
          <a:p>
            <a:pPr algn="ctr"/>
            <a:r>
              <a:rPr lang="en-US" sz="1800" b="1" dirty="0">
                <a:solidFill>
                  <a:schemeClr val="bg1"/>
                </a:solidFill>
                <a:latin typeface="+mj-lt"/>
                <a:ea typeface="Source Sans Pro" panose="020B0503030403020204" pitchFamily="34" charset="0"/>
              </a:rPr>
              <a:t>200+</a:t>
            </a:r>
          </a:p>
          <a:p>
            <a:pPr algn="ctr"/>
            <a:r>
              <a:rPr lang="en-US" sz="1800" b="1" dirty="0">
                <a:solidFill>
                  <a:schemeClr val="bg1"/>
                </a:solidFill>
                <a:latin typeface="+mj-lt"/>
                <a:ea typeface="Source Sans Pro" panose="020B0503030403020204" pitchFamily="34" charset="0"/>
              </a:rPr>
              <a:t>members</a:t>
            </a:r>
            <a:r>
              <a:rPr lang="en-US" sz="1800" b="1" baseline="0" dirty="0">
                <a:solidFill>
                  <a:schemeClr val="bg1"/>
                </a:solidFill>
                <a:latin typeface="+mj-lt"/>
                <a:ea typeface="Source Sans Pro" panose="020B0503030403020204" pitchFamily="34" charset="0"/>
              </a:rPr>
              <a:t> </a:t>
            </a:r>
            <a:r>
              <a:rPr lang="en-US" sz="1800" b="1" dirty="0">
                <a:solidFill>
                  <a:schemeClr val="bg1"/>
                </a:solidFill>
                <a:latin typeface="+mj-lt"/>
                <a:ea typeface="Source Sans Pro" panose="020B0503030403020204" pitchFamily="34" charset="0"/>
              </a:rPr>
              <a:t>served</a:t>
            </a:r>
          </a:p>
        </p:txBody>
      </p:sp>
    </p:spTree>
    <p:extLst>
      <p:ext uri="{BB962C8B-B14F-4D97-AF65-F5344CB8AC3E}">
        <p14:creationId xmlns:p14="http://schemas.microsoft.com/office/powerpoint/2010/main" val="3035598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Panelists">
    <p:bg>
      <p:bgPr>
        <a:solidFill>
          <a:srgbClr val="00A59F"/>
        </a:solidFill>
        <a:effectLst/>
      </p:bgPr>
    </p:bg>
    <p:spTree>
      <p:nvGrpSpPr>
        <p:cNvPr id="1" name=""/>
        <p:cNvGrpSpPr/>
        <p:nvPr/>
      </p:nvGrpSpPr>
      <p:grpSpPr>
        <a:xfrm>
          <a:off x="0" y="0"/>
          <a:ext cx="0" cy="0"/>
          <a:chOff x="0" y="0"/>
          <a:chExt cx="0" cy="0"/>
        </a:xfrm>
      </p:grpSpPr>
      <p:sp>
        <p:nvSpPr>
          <p:cNvPr id="6" name="Title 4"/>
          <p:cNvSpPr>
            <a:spLocks noGrp="1"/>
          </p:cNvSpPr>
          <p:nvPr>
            <p:ph type="ctrTitle" hasCustomPrompt="1"/>
          </p:nvPr>
        </p:nvSpPr>
        <p:spPr>
          <a:xfrm>
            <a:off x="0" y="579505"/>
            <a:ext cx="12192000" cy="665285"/>
          </a:xfrm>
        </p:spPr>
        <p:txBody>
          <a:bodyPr/>
          <a:lstStyle>
            <a:lvl1pPr algn="ctr">
              <a:defRPr>
                <a:latin typeface="+mj-lt"/>
              </a:defRPr>
            </a:lvl1pPr>
          </a:lstStyle>
          <a:p>
            <a:r>
              <a:rPr lang="en-US" dirty="0">
                <a:solidFill>
                  <a:schemeClr val="bg1"/>
                </a:solidFill>
              </a:rPr>
              <a:t>TODAY’S PANELISTS</a:t>
            </a:r>
            <a:endParaRPr lang="id-ID" dirty="0">
              <a:solidFill>
                <a:schemeClr val="bg1"/>
              </a:solidFill>
            </a:endParaRPr>
          </a:p>
        </p:txBody>
      </p:sp>
      <p:sp>
        <p:nvSpPr>
          <p:cNvPr id="7" name="Text Placeholder 9"/>
          <p:cNvSpPr>
            <a:spLocks noGrp="1"/>
          </p:cNvSpPr>
          <p:nvPr>
            <p:ph type="body" sz="quarter" idx="32"/>
          </p:nvPr>
        </p:nvSpPr>
        <p:spPr>
          <a:xfrm>
            <a:off x="0" y="1320612"/>
            <a:ext cx="12192000" cy="393689"/>
          </a:xfrm>
        </p:spPr>
        <p:txBody>
          <a:bodyPr>
            <a:noAutofit/>
          </a:bodyPr>
          <a:lstStyle>
            <a:lvl1pPr marL="0" indent="0" algn="ctr">
              <a:buNone/>
              <a:defRPr sz="1800" i="0">
                <a:latin typeface="+mj-lt"/>
              </a:defRPr>
            </a:lvl1pPr>
          </a:lstStyle>
          <a:p>
            <a:r>
              <a:rPr lang="en-US" dirty="0">
                <a:solidFill>
                  <a:schemeClr val="bg1"/>
                </a:solidFill>
              </a:rPr>
              <a:t>They love to discuss youth services and answer tons of questions!</a:t>
            </a:r>
            <a:endParaRPr lang="id-ID"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12" name="Content Placeholder 11"/>
          <p:cNvSpPr>
            <a:spLocks noGrp="1"/>
          </p:cNvSpPr>
          <p:nvPr>
            <p:ph sz="quarter" idx="37"/>
          </p:nvPr>
        </p:nvSpPr>
        <p:spPr>
          <a:xfrm>
            <a:off x="198707"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51" name="Content Placeholder 11"/>
          <p:cNvSpPr>
            <a:spLocks noGrp="1"/>
          </p:cNvSpPr>
          <p:nvPr>
            <p:ph sz="quarter" idx="42"/>
          </p:nvPr>
        </p:nvSpPr>
        <p:spPr>
          <a:xfrm>
            <a:off x="3235924"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58" name="Content Placeholder 11"/>
          <p:cNvSpPr>
            <a:spLocks noGrp="1"/>
          </p:cNvSpPr>
          <p:nvPr>
            <p:ph sz="quarter" idx="47"/>
          </p:nvPr>
        </p:nvSpPr>
        <p:spPr>
          <a:xfrm>
            <a:off x="6271998" y="2039304"/>
            <a:ext cx="2686050" cy="2509837"/>
          </a:xfrm>
          <a:prstGeom prst="roundRect">
            <a:avLst/>
          </a:prstGeom>
          <a:ln w="38100">
            <a:solidFill>
              <a:srgbClr val="FFC845"/>
            </a:solidFill>
          </a:ln>
        </p:spPr>
        <p:txBody>
          <a:bodyPr/>
          <a:lstStyle>
            <a:lvl1pPr marL="0" indent="0">
              <a:buNone/>
              <a:defRPr>
                <a:latin typeface="+mj-lt"/>
              </a:defRPr>
            </a:lvl1pPr>
          </a:lstStyle>
          <a:p>
            <a:pPr lvl="0"/>
            <a:endParaRPr lang="en-US" dirty="0"/>
          </a:p>
        </p:txBody>
      </p:sp>
      <p:sp>
        <p:nvSpPr>
          <p:cNvPr id="65" name="Content Placeholder 11"/>
          <p:cNvSpPr>
            <a:spLocks noGrp="1"/>
          </p:cNvSpPr>
          <p:nvPr>
            <p:ph sz="quarter" idx="52"/>
          </p:nvPr>
        </p:nvSpPr>
        <p:spPr>
          <a:xfrm>
            <a:off x="9308072"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33" name="Content Placeholder 4"/>
          <p:cNvSpPr>
            <a:spLocks noGrp="1"/>
          </p:cNvSpPr>
          <p:nvPr>
            <p:ph sz="quarter" idx="53" hasCustomPrompt="1"/>
          </p:nvPr>
        </p:nvSpPr>
        <p:spPr>
          <a:xfrm>
            <a:off x="180395" y="5059055"/>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36" name="Content Placeholder 4"/>
          <p:cNvSpPr>
            <a:spLocks noGrp="1"/>
          </p:cNvSpPr>
          <p:nvPr>
            <p:ph sz="quarter" idx="54" hasCustomPrompt="1"/>
          </p:nvPr>
        </p:nvSpPr>
        <p:spPr>
          <a:xfrm>
            <a:off x="175139" y="4706965"/>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37" name="Content Placeholder 4"/>
          <p:cNvSpPr>
            <a:spLocks noGrp="1"/>
          </p:cNvSpPr>
          <p:nvPr>
            <p:ph sz="quarter" idx="55" hasCustomPrompt="1"/>
          </p:nvPr>
        </p:nvSpPr>
        <p:spPr>
          <a:xfrm>
            <a:off x="3233638" y="5064309"/>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38" name="Content Placeholder 4"/>
          <p:cNvSpPr>
            <a:spLocks noGrp="1"/>
          </p:cNvSpPr>
          <p:nvPr>
            <p:ph sz="quarter" idx="56" hasCustomPrompt="1"/>
          </p:nvPr>
        </p:nvSpPr>
        <p:spPr>
          <a:xfrm>
            <a:off x="3228382" y="4712219"/>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39" name="Content Placeholder 4"/>
          <p:cNvSpPr>
            <a:spLocks noGrp="1"/>
          </p:cNvSpPr>
          <p:nvPr>
            <p:ph sz="quarter" idx="57" hasCustomPrompt="1"/>
          </p:nvPr>
        </p:nvSpPr>
        <p:spPr>
          <a:xfrm>
            <a:off x="6286881" y="5053801"/>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40" name="Content Placeholder 4"/>
          <p:cNvSpPr>
            <a:spLocks noGrp="1"/>
          </p:cNvSpPr>
          <p:nvPr>
            <p:ph sz="quarter" idx="58" hasCustomPrompt="1"/>
          </p:nvPr>
        </p:nvSpPr>
        <p:spPr>
          <a:xfrm>
            <a:off x="6281625" y="4701711"/>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41" name="Content Placeholder 4"/>
          <p:cNvSpPr>
            <a:spLocks noGrp="1"/>
          </p:cNvSpPr>
          <p:nvPr>
            <p:ph sz="quarter" idx="59" hasCustomPrompt="1"/>
          </p:nvPr>
        </p:nvSpPr>
        <p:spPr>
          <a:xfrm>
            <a:off x="9340124" y="5059055"/>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43" name="Content Placeholder 4"/>
          <p:cNvSpPr>
            <a:spLocks noGrp="1"/>
          </p:cNvSpPr>
          <p:nvPr>
            <p:ph sz="quarter" idx="60" hasCustomPrompt="1"/>
          </p:nvPr>
        </p:nvSpPr>
        <p:spPr>
          <a:xfrm>
            <a:off x="9334868" y="4706965"/>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Tree>
    <p:extLst>
      <p:ext uri="{BB962C8B-B14F-4D97-AF65-F5344CB8AC3E}">
        <p14:creationId xmlns:p14="http://schemas.microsoft.com/office/powerpoint/2010/main" val="2435396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4 Panelists">
    <p:bg>
      <p:bgPr>
        <a:solidFill>
          <a:srgbClr val="00A59F"/>
        </a:solidFill>
        <a:effectLst/>
      </p:bgPr>
    </p:bg>
    <p:spTree>
      <p:nvGrpSpPr>
        <p:cNvPr id="1" name=""/>
        <p:cNvGrpSpPr/>
        <p:nvPr/>
      </p:nvGrpSpPr>
      <p:grpSpPr>
        <a:xfrm>
          <a:off x="0" y="0"/>
          <a:ext cx="0" cy="0"/>
          <a:chOff x="0" y="0"/>
          <a:chExt cx="0" cy="0"/>
        </a:xfrm>
      </p:grpSpPr>
      <p:sp>
        <p:nvSpPr>
          <p:cNvPr id="6" name="Title 4"/>
          <p:cNvSpPr>
            <a:spLocks noGrp="1"/>
          </p:cNvSpPr>
          <p:nvPr>
            <p:ph type="ctrTitle" hasCustomPrompt="1"/>
          </p:nvPr>
        </p:nvSpPr>
        <p:spPr>
          <a:xfrm>
            <a:off x="0" y="543241"/>
            <a:ext cx="12192000" cy="665285"/>
          </a:xfrm>
        </p:spPr>
        <p:txBody>
          <a:bodyPr/>
          <a:lstStyle>
            <a:lvl1pPr algn="ctr">
              <a:defRPr>
                <a:latin typeface="+mj-lt"/>
              </a:defRPr>
            </a:lvl1pPr>
          </a:lstStyle>
          <a:p>
            <a:r>
              <a:rPr lang="en-US" dirty="0">
                <a:solidFill>
                  <a:schemeClr val="bg1"/>
                </a:solidFill>
              </a:rPr>
              <a:t>TODAY’S PANELISTS</a:t>
            </a:r>
            <a:endParaRPr lang="id-ID" dirty="0">
              <a:solidFill>
                <a:schemeClr val="bg1"/>
              </a:solidFill>
            </a:endParaRPr>
          </a:p>
        </p:txBody>
      </p:sp>
      <p:sp>
        <p:nvSpPr>
          <p:cNvPr id="7" name="Text Placeholder 9"/>
          <p:cNvSpPr>
            <a:spLocks noGrp="1"/>
          </p:cNvSpPr>
          <p:nvPr>
            <p:ph type="body" sz="quarter" idx="32"/>
          </p:nvPr>
        </p:nvSpPr>
        <p:spPr>
          <a:xfrm>
            <a:off x="0" y="1284348"/>
            <a:ext cx="12192000" cy="393689"/>
          </a:xfrm>
        </p:spPr>
        <p:txBody>
          <a:bodyPr>
            <a:noAutofit/>
          </a:bodyPr>
          <a:lstStyle>
            <a:lvl1pPr marL="0" indent="0" algn="ctr">
              <a:buNone/>
              <a:defRPr sz="1800" i="0">
                <a:latin typeface="+mj-lt"/>
              </a:defRPr>
            </a:lvl1pPr>
          </a:lstStyle>
          <a:p>
            <a:r>
              <a:rPr lang="en-US" dirty="0">
                <a:solidFill>
                  <a:schemeClr val="bg1"/>
                </a:solidFill>
              </a:rPr>
              <a:t>They love to discuss youth services and answer tons of questions!</a:t>
            </a:r>
            <a:endParaRPr lang="id-ID"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48" name="Content Placeholder 4"/>
          <p:cNvSpPr>
            <a:spLocks noGrp="1"/>
          </p:cNvSpPr>
          <p:nvPr>
            <p:ph sz="quarter" idx="39" hasCustomPrompt="1"/>
          </p:nvPr>
        </p:nvSpPr>
        <p:spPr>
          <a:xfrm>
            <a:off x="1691731" y="4987104"/>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51" name="Content Placeholder 11"/>
          <p:cNvSpPr>
            <a:spLocks noGrp="1"/>
          </p:cNvSpPr>
          <p:nvPr>
            <p:ph sz="quarter" idx="42"/>
          </p:nvPr>
        </p:nvSpPr>
        <p:spPr>
          <a:xfrm>
            <a:off x="1692874" y="2029779"/>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58" name="Content Placeholder 11"/>
          <p:cNvSpPr>
            <a:spLocks noGrp="1"/>
          </p:cNvSpPr>
          <p:nvPr>
            <p:ph sz="quarter" idx="47"/>
          </p:nvPr>
        </p:nvSpPr>
        <p:spPr>
          <a:xfrm>
            <a:off x="4728948" y="2029779"/>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65" name="Content Placeholder 11"/>
          <p:cNvSpPr>
            <a:spLocks noGrp="1"/>
          </p:cNvSpPr>
          <p:nvPr>
            <p:ph sz="quarter" idx="52"/>
          </p:nvPr>
        </p:nvSpPr>
        <p:spPr>
          <a:xfrm>
            <a:off x="7763879" y="1997258"/>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26" name="Content Placeholder 4"/>
          <p:cNvSpPr>
            <a:spLocks noGrp="1"/>
          </p:cNvSpPr>
          <p:nvPr>
            <p:ph sz="quarter" idx="53" hasCustomPrompt="1"/>
          </p:nvPr>
        </p:nvSpPr>
        <p:spPr>
          <a:xfrm>
            <a:off x="1686475" y="4635014"/>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27" name="Content Placeholder 4"/>
          <p:cNvSpPr>
            <a:spLocks noGrp="1"/>
          </p:cNvSpPr>
          <p:nvPr>
            <p:ph sz="quarter" idx="54" hasCustomPrompt="1"/>
          </p:nvPr>
        </p:nvSpPr>
        <p:spPr>
          <a:xfrm>
            <a:off x="4744974" y="4992358"/>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28" name="Content Placeholder 4"/>
          <p:cNvSpPr>
            <a:spLocks noGrp="1"/>
          </p:cNvSpPr>
          <p:nvPr>
            <p:ph sz="quarter" idx="55" hasCustomPrompt="1"/>
          </p:nvPr>
        </p:nvSpPr>
        <p:spPr>
          <a:xfrm>
            <a:off x="4739718" y="4640268"/>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29" name="Content Placeholder 4"/>
          <p:cNvSpPr>
            <a:spLocks noGrp="1"/>
          </p:cNvSpPr>
          <p:nvPr>
            <p:ph sz="quarter" idx="56" hasCustomPrompt="1"/>
          </p:nvPr>
        </p:nvSpPr>
        <p:spPr>
          <a:xfrm>
            <a:off x="7782452" y="4992363"/>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30" name="Content Placeholder 4"/>
          <p:cNvSpPr>
            <a:spLocks noGrp="1"/>
          </p:cNvSpPr>
          <p:nvPr>
            <p:ph sz="quarter" idx="57" hasCustomPrompt="1"/>
          </p:nvPr>
        </p:nvSpPr>
        <p:spPr>
          <a:xfrm>
            <a:off x="7777196" y="4640273"/>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Tree>
    <p:extLst>
      <p:ext uri="{BB962C8B-B14F-4D97-AF65-F5344CB8AC3E}">
        <p14:creationId xmlns:p14="http://schemas.microsoft.com/office/powerpoint/2010/main" val="494326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4 Panelists">
    <p:bg>
      <p:bgPr>
        <a:solidFill>
          <a:srgbClr val="00A59F"/>
        </a:solidFill>
        <a:effectLst/>
      </p:bgPr>
    </p:bg>
    <p:spTree>
      <p:nvGrpSpPr>
        <p:cNvPr id="1" name=""/>
        <p:cNvGrpSpPr/>
        <p:nvPr/>
      </p:nvGrpSpPr>
      <p:grpSpPr>
        <a:xfrm>
          <a:off x="0" y="0"/>
          <a:ext cx="0" cy="0"/>
          <a:chOff x="0" y="0"/>
          <a:chExt cx="0" cy="0"/>
        </a:xfrm>
      </p:grpSpPr>
      <p:sp>
        <p:nvSpPr>
          <p:cNvPr id="6" name="Title 4"/>
          <p:cNvSpPr>
            <a:spLocks noGrp="1"/>
          </p:cNvSpPr>
          <p:nvPr>
            <p:ph type="ctrTitle" hasCustomPrompt="1"/>
          </p:nvPr>
        </p:nvSpPr>
        <p:spPr>
          <a:xfrm>
            <a:off x="0" y="579505"/>
            <a:ext cx="12192000" cy="665285"/>
          </a:xfrm>
        </p:spPr>
        <p:txBody>
          <a:bodyPr/>
          <a:lstStyle>
            <a:lvl1pPr algn="ctr">
              <a:defRPr>
                <a:latin typeface="+mj-lt"/>
              </a:defRPr>
            </a:lvl1pPr>
          </a:lstStyle>
          <a:p>
            <a:r>
              <a:rPr lang="en-US" dirty="0">
                <a:solidFill>
                  <a:schemeClr val="bg1"/>
                </a:solidFill>
              </a:rPr>
              <a:t>TODAY’S PANELISTS</a:t>
            </a:r>
            <a:endParaRPr lang="id-ID" dirty="0">
              <a:solidFill>
                <a:schemeClr val="bg1"/>
              </a:solidFill>
            </a:endParaRPr>
          </a:p>
        </p:txBody>
      </p:sp>
      <p:sp>
        <p:nvSpPr>
          <p:cNvPr id="7" name="Text Placeholder 9"/>
          <p:cNvSpPr>
            <a:spLocks noGrp="1"/>
          </p:cNvSpPr>
          <p:nvPr>
            <p:ph type="body" sz="quarter" idx="32"/>
          </p:nvPr>
        </p:nvSpPr>
        <p:spPr>
          <a:xfrm>
            <a:off x="0" y="1320612"/>
            <a:ext cx="12192000" cy="393689"/>
          </a:xfrm>
        </p:spPr>
        <p:txBody>
          <a:bodyPr>
            <a:noAutofit/>
          </a:bodyPr>
          <a:lstStyle>
            <a:lvl1pPr marL="0" indent="0" algn="ctr">
              <a:buNone/>
              <a:defRPr sz="1800" i="0">
                <a:latin typeface="+mj-lt"/>
              </a:defRPr>
            </a:lvl1pPr>
          </a:lstStyle>
          <a:p>
            <a:r>
              <a:rPr lang="en-US" dirty="0">
                <a:solidFill>
                  <a:schemeClr val="bg1"/>
                </a:solidFill>
              </a:rPr>
              <a:t>They love to discuss youth services and answer tons of questions!</a:t>
            </a:r>
            <a:endParaRPr lang="id-ID"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51" name="Content Placeholder 11"/>
          <p:cNvSpPr>
            <a:spLocks noGrp="1"/>
          </p:cNvSpPr>
          <p:nvPr>
            <p:ph sz="quarter" idx="42"/>
          </p:nvPr>
        </p:nvSpPr>
        <p:spPr>
          <a:xfrm>
            <a:off x="3235924"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58" name="Content Placeholder 11"/>
          <p:cNvSpPr>
            <a:spLocks noGrp="1"/>
          </p:cNvSpPr>
          <p:nvPr>
            <p:ph sz="quarter" idx="47"/>
          </p:nvPr>
        </p:nvSpPr>
        <p:spPr>
          <a:xfrm>
            <a:off x="6271998"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19" name="Content Placeholder 4"/>
          <p:cNvSpPr>
            <a:spLocks noGrp="1"/>
          </p:cNvSpPr>
          <p:nvPr>
            <p:ph sz="quarter" idx="53" hasCustomPrompt="1"/>
          </p:nvPr>
        </p:nvSpPr>
        <p:spPr>
          <a:xfrm>
            <a:off x="3241180" y="5059055"/>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20" name="Content Placeholder 4"/>
          <p:cNvSpPr>
            <a:spLocks noGrp="1"/>
          </p:cNvSpPr>
          <p:nvPr>
            <p:ph sz="quarter" idx="54" hasCustomPrompt="1"/>
          </p:nvPr>
        </p:nvSpPr>
        <p:spPr>
          <a:xfrm>
            <a:off x="3235924" y="4706965"/>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21" name="Content Placeholder 4"/>
          <p:cNvSpPr>
            <a:spLocks noGrp="1"/>
          </p:cNvSpPr>
          <p:nvPr>
            <p:ph sz="quarter" idx="55" hasCustomPrompt="1"/>
          </p:nvPr>
        </p:nvSpPr>
        <p:spPr>
          <a:xfrm>
            <a:off x="6294423" y="5064309"/>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22" name="Content Placeholder 4"/>
          <p:cNvSpPr>
            <a:spLocks noGrp="1"/>
          </p:cNvSpPr>
          <p:nvPr>
            <p:ph sz="quarter" idx="56" hasCustomPrompt="1"/>
          </p:nvPr>
        </p:nvSpPr>
        <p:spPr>
          <a:xfrm>
            <a:off x="6289167" y="4712219"/>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Tree>
    <p:extLst>
      <p:ext uri="{BB962C8B-B14F-4D97-AF65-F5344CB8AC3E}">
        <p14:creationId xmlns:p14="http://schemas.microsoft.com/office/powerpoint/2010/main" val="3283385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cussion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41"/>
          <p:cNvSpPr>
            <a:spLocks noGrp="1"/>
          </p:cNvSpPr>
          <p:nvPr>
            <p:ph type="body" sz="quarter" idx="12" hasCustomPrompt="1"/>
          </p:nvPr>
        </p:nvSpPr>
        <p:spPr>
          <a:xfrm>
            <a:off x="6061435" y="2184406"/>
            <a:ext cx="6130565" cy="2114218"/>
          </a:xfrm>
          <a:gradFill>
            <a:gsLst>
              <a:gs pos="0">
                <a:srgbClr val="00A59F"/>
              </a:gs>
              <a:gs pos="100000">
                <a:schemeClr val="accent1">
                  <a:lumMod val="71000"/>
                </a:schemeClr>
              </a:gs>
              <a:gs pos="100000">
                <a:schemeClr val="accent1">
                  <a:lumMod val="45000"/>
                  <a:lumOff val="55000"/>
                </a:schemeClr>
              </a:gs>
              <a:gs pos="100000">
                <a:schemeClr val="accent1">
                  <a:lumMod val="30000"/>
                  <a:lumOff val="70000"/>
                </a:schemeClr>
              </a:gs>
            </a:gsLst>
            <a:lin ang="5400000" scaled="0"/>
          </a:gradFill>
        </p:spPr>
        <p:txBody>
          <a:bodyPr/>
          <a:lstStyle>
            <a:lvl1pPr marL="0" indent="0">
              <a:buNone/>
              <a:defRPr/>
            </a:lvl1pPr>
          </a:lstStyle>
          <a:p>
            <a:r>
              <a:rPr lang="en-US" dirty="0"/>
              <a:t> </a:t>
            </a:r>
          </a:p>
        </p:txBody>
      </p:sp>
      <p:sp>
        <p:nvSpPr>
          <p:cNvPr id="5" name="Text Placeholder 4"/>
          <p:cNvSpPr>
            <a:spLocks noGrp="1"/>
          </p:cNvSpPr>
          <p:nvPr>
            <p:ph type="body" sz="quarter" idx="14"/>
          </p:nvPr>
        </p:nvSpPr>
        <p:spPr>
          <a:xfrm>
            <a:off x="6061435" y="2184406"/>
            <a:ext cx="6130565" cy="2114218"/>
          </a:xfrm>
        </p:spPr>
        <p:txBody>
          <a:bodyPr lIns="0" tIns="0" rIns="0">
            <a:noAutofit/>
          </a:bodyPr>
          <a:lstStyle>
            <a:lvl1pPr marL="285750" indent="-285750" algn="just">
              <a:buFont typeface="Arial" panose="020B0604020202020204" pitchFamily="34" charset="0"/>
              <a:buChar char="•"/>
              <a:defRPr lang="en-US" sz="3600" smtClean="0">
                <a:solidFill>
                  <a:schemeClr val="bg1"/>
                </a:solidFill>
                <a:latin typeface="+mj-lt"/>
                <a:ea typeface="Source Sans Pro" panose="020B0503030403020204" pitchFamily="34" charset="0"/>
              </a:defRPr>
            </a:lvl1pPr>
          </a:lstStyle>
          <a:p>
            <a:pPr lvl="0"/>
            <a:endParaRPr lang="en-US" dirty="0"/>
          </a:p>
        </p:txBody>
      </p:sp>
    </p:spTree>
    <p:extLst>
      <p:ext uri="{BB962C8B-B14F-4D97-AF65-F5344CB8AC3E}">
        <p14:creationId xmlns:p14="http://schemas.microsoft.com/office/powerpoint/2010/main" val="1816339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meline">
    <p:bg>
      <p:bgPr>
        <a:solidFill>
          <a:srgbClr val="00A59F"/>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25" name="Rectangle 24"/>
          <p:cNvSpPr/>
          <p:nvPr userDrawn="1"/>
        </p:nvSpPr>
        <p:spPr>
          <a:xfrm>
            <a:off x="2019300" y="0"/>
            <a:ext cx="2057400" cy="6857999"/>
          </a:xfrm>
          <a:prstGeom prst="rect">
            <a:avLst/>
          </a:prstGeom>
          <a:solidFill>
            <a:srgbClr val="00A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Source Sans Pro" panose="020B0503030403020204" pitchFamily="34" charset="0"/>
            </a:endParaRPr>
          </a:p>
        </p:txBody>
      </p:sp>
      <p:sp>
        <p:nvSpPr>
          <p:cNvPr id="30" name="Rectangle 29"/>
          <p:cNvSpPr/>
          <p:nvPr userDrawn="1"/>
        </p:nvSpPr>
        <p:spPr>
          <a:xfrm>
            <a:off x="1371596" y="3429000"/>
            <a:ext cx="984827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Geogrotesque Rg" panose="02000000000000000000" pitchFamily="50" charset="0"/>
            </a:endParaRPr>
          </a:p>
        </p:txBody>
      </p:sp>
      <p:sp>
        <p:nvSpPr>
          <p:cNvPr id="51" name="Oval 50"/>
          <p:cNvSpPr/>
          <p:nvPr userDrawn="1"/>
        </p:nvSpPr>
        <p:spPr>
          <a:xfrm>
            <a:off x="1012009" y="3223419"/>
            <a:ext cx="482600" cy="482600"/>
          </a:xfrm>
          <a:prstGeom prst="ellipse">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C845"/>
              </a:solidFill>
              <a:latin typeface="Geogrotesque Rg" panose="02000000000000000000" pitchFamily="50" charset="0"/>
            </a:endParaRPr>
          </a:p>
        </p:txBody>
      </p:sp>
      <p:sp>
        <p:nvSpPr>
          <p:cNvPr id="52" name="Oval 51"/>
          <p:cNvSpPr/>
          <p:nvPr userDrawn="1"/>
        </p:nvSpPr>
        <p:spPr>
          <a:xfrm>
            <a:off x="3038051" y="3223419"/>
            <a:ext cx="482600" cy="482600"/>
          </a:xfrm>
          <a:prstGeom prst="ellipse">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C845"/>
              </a:solidFill>
              <a:latin typeface="Geogrotesque Rg" panose="02000000000000000000" pitchFamily="50" charset="0"/>
            </a:endParaRPr>
          </a:p>
        </p:txBody>
      </p:sp>
      <p:sp>
        <p:nvSpPr>
          <p:cNvPr id="53" name="Oval 52"/>
          <p:cNvSpPr/>
          <p:nvPr userDrawn="1"/>
        </p:nvSpPr>
        <p:spPr>
          <a:xfrm>
            <a:off x="4861234" y="3223419"/>
            <a:ext cx="482600" cy="482600"/>
          </a:xfrm>
          <a:prstGeom prst="ellipse">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C845"/>
              </a:solidFill>
              <a:latin typeface="Geogrotesque Rg" panose="02000000000000000000" pitchFamily="50" charset="0"/>
            </a:endParaRPr>
          </a:p>
        </p:txBody>
      </p:sp>
      <p:sp>
        <p:nvSpPr>
          <p:cNvPr id="54" name="Oval 53"/>
          <p:cNvSpPr/>
          <p:nvPr userDrawn="1"/>
        </p:nvSpPr>
        <p:spPr>
          <a:xfrm>
            <a:off x="6874351" y="3223419"/>
            <a:ext cx="482600" cy="482600"/>
          </a:xfrm>
          <a:prstGeom prst="ellipse">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C845"/>
              </a:solidFill>
              <a:latin typeface="Geogrotesque Rg" panose="02000000000000000000" pitchFamily="50" charset="0"/>
            </a:endParaRPr>
          </a:p>
        </p:txBody>
      </p:sp>
      <p:sp>
        <p:nvSpPr>
          <p:cNvPr id="55" name="Oval 54"/>
          <p:cNvSpPr/>
          <p:nvPr userDrawn="1"/>
        </p:nvSpPr>
        <p:spPr>
          <a:xfrm>
            <a:off x="8925913" y="3223419"/>
            <a:ext cx="482600" cy="482600"/>
          </a:xfrm>
          <a:prstGeom prst="ellipse">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C845"/>
              </a:solidFill>
              <a:latin typeface="Geogrotesque Rg" panose="02000000000000000000" pitchFamily="50" charset="0"/>
            </a:endParaRPr>
          </a:p>
        </p:txBody>
      </p:sp>
      <p:sp>
        <p:nvSpPr>
          <p:cNvPr id="56" name="Oval 55"/>
          <p:cNvSpPr/>
          <p:nvPr userDrawn="1"/>
        </p:nvSpPr>
        <p:spPr>
          <a:xfrm>
            <a:off x="10778070" y="3223419"/>
            <a:ext cx="482600" cy="482600"/>
          </a:xfrm>
          <a:prstGeom prst="ellipse">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C845"/>
              </a:solidFill>
              <a:latin typeface="Geogrotesque Rg" panose="02000000000000000000" pitchFamily="50" charset="0"/>
            </a:endParaRPr>
          </a:p>
        </p:txBody>
      </p:sp>
      <p:sp>
        <p:nvSpPr>
          <p:cNvPr id="3" name="Content Placeholder 2"/>
          <p:cNvSpPr>
            <a:spLocks noGrp="1"/>
          </p:cNvSpPr>
          <p:nvPr>
            <p:ph sz="quarter" idx="10" hasCustomPrompt="1"/>
          </p:nvPr>
        </p:nvSpPr>
        <p:spPr>
          <a:xfrm>
            <a:off x="298427" y="1376098"/>
            <a:ext cx="1909763" cy="647700"/>
          </a:xfrm>
        </p:spPr>
        <p:txBody>
          <a:bodyPr>
            <a:normAutofit/>
          </a:bodyPr>
          <a:lstStyle>
            <a:lvl1pPr marL="0" indent="0">
              <a:buNone/>
              <a:defRPr sz="1800"/>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7" name="Content Placeholder 6"/>
          <p:cNvSpPr>
            <a:spLocks noGrp="1"/>
          </p:cNvSpPr>
          <p:nvPr>
            <p:ph sz="quarter" idx="11" hasCustomPrompt="1"/>
          </p:nvPr>
        </p:nvSpPr>
        <p:spPr>
          <a:xfrm>
            <a:off x="298450" y="2152650"/>
            <a:ext cx="1909763" cy="909638"/>
          </a:xfrm>
        </p:spPr>
        <p:txBody>
          <a:bodyPr>
            <a:normAutofit/>
          </a:bodyPr>
          <a:lstStyle>
            <a:lvl1pPr marL="0" indent="0" algn="ctr">
              <a:buNone/>
              <a:defRPr sz="1400" baseline="0">
                <a:solidFill>
                  <a:schemeClr val="bg1"/>
                </a:solidFill>
                <a:latin typeface="Source Sans Pro" panose="020B0503030403020204" pitchFamily="34" charset="0"/>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41" name="Content Placeholder 2"/>
          <p:cNvSpPr>
            <a:spLocks noGrp="1"/>
          </p:cNvSpPr>
          <p:nvPr>
            <p:ph sz="quarter" idx="12" hasCustomPrompt="1"/>
          </p:nvPr>
        </p:nvSpPr>
        <p:spPr>
          <a:xfrm>
            <a:off x="298426" y="3815365"/>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4</a:t>
            </a:r>
            <a:endParaRPr lang="id-ID" sz="2000" dirty="0">
              <a:solidFill>
                <a:srgbClr val="FFC845"/>
              </a:solidFill>
              <a:latin typeface="Geogrotesque Rg" panose="02000000000000000000" pitchFamily="50" charset="0"/>
            </a:endParaRPr>
          </a:p>
        </p:txBody>
      </p:sp>
      <p:sp>
        <p:nvSpPr>
          <p:cNvPr id="57" name="Content Placeholder 2"/>
          <p:cNvSpPr>
            <a:spLocks noGrp="1"/>
          </p:cNvSpPr>
          <p:nvPr>
            <p:ph sz="quarter" idx="13" hasCustomPrompt="1"/>
          </p:nvPr>
        </p:nvSpPr>
        <p:spPr>
          <a:xfrm>
            <a:off x="4116748" y="1376098"/>
            <a:ext cx="1909763" cy="647700"/>
          </a:xfrm>
        </p:spPr>
        <p:txBody>
          <a:bodyPr>
            <a:normAutofit/>
          </a:bodyPr>
          <a:lstStyle>
            <a:lvl1pPr marL="0" indent="0">
              <a:buNone/>
              <a:defRPr sz="1800"/>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58" name="Content Placeholder 6"/>
          <p:cNvSpPr>
            <a:spLocks noGrp="1"/>
          </p:cNvSpPr>
          <p:nvPr>
            <p:ph sz="quarter" idx="14" hasCustomPrompt="1"/>
          </p:nvPr>
        </p:nvSpPr>
        <p:spPr>
          <a:xfrm>
            <a:off x="4116771" y="2152650"/>
            <a:ext cx="1909763" cy="909638"/>
          </a:xfrm>
        </p:spPr>
        <p:txBody>
          <a:bodyPr>
            <a:normAutofit/>
          </a:bodyPr>
          <a:lstStyle>
            <a:lvl1pPr marL="0" indent="0" algn="ctr">
              <a:buNone/>
              <a:defRPr sz="1400" baseline="0">
                <a:solidFill>
                  <a:schemeClr val="bg1"/>
                </a:solidFill>
                <a:latin typeface="Source Sans Pro" panose="020B0503030403020204" pitchFamily="34" charset="0"/>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59" name="Content Placeholder 2"/>
          <p:cNvSpPr>
            <a:spLocks noGrp="1"/>
          </p:cNvSpPr>
          <p:nvPr>
            <p:ph sz="quarter" idx="15" hasCustomPrompt="1"/>
          </p:nvPr>
        </p:nvSpPr>
        <p:spPr>
          <a:xfrm>
            <a:off x="4116747" y="3815365"/>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6</a:t>
            </a:r>
            <a:endParaRPr lang="id-ID" sz="2000" dirty="0">
              <a:solidFill>
                <a:srgbClr val="FFC845"/>
              </a:solidFill>
              <a:latin typeface="Geogrotesque Rg" panose="02000000000000000000" pitchFamily="50" charset="0"/>
            </a:endParaRPr>
          </a:p>
        </p:txBody>
      </p:sp>
      <p:sp>
        <p:nvSpPr>
          <p:cNvPr id="60" name="Content Placeholder 2"/>
          <p:cNvSpPr>
            <a:spLocks noGrp="1"/>
          </p:cNvSpPr>
          <p:nvPr>
            <p:ph sz="quarter" idx="16" hasCustomPrompt="1"/>
          </p:nvPr>
        </p:nvSpPr>
        <p:spPr>
          <a:xfrm>
            <a:off x="8210168" y="1376098"/>
            <a:ext cx="1909763" cy="647700"/>
          </a:xfrm>
        </p:spPr>
        <p:txBody>
          <a:bodyPr>
            <a:normAutofit/>
          </a:bodyPr>
          <a:lstStyle>
            <a:lvl1pPr marL="0" indent="0">
              <a:buNone/>
              <a:defRPr sz="1800"/>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61" name="Content Placeholder 6"/>
          <p:cNvSpPr>
            <a:spLocks noGrp="1"/>
          </p:cNvSpPr>
          <p:nvPr>
            <p:ph sz="quarter" idx="17" hasCustomPrompt="1"/>
          </p:nvPr>
        </p:nvSpPr>
        <p:spPr>
          <a:xfrm>
            <a:off x="8210191" y="2152650"/>
            <a:ext cx="1909763" cy="909638"/>
          </a:xfrm>
        </p:spPr>
        <p:txBody>
          <a:bodyPr>
            <a:normAutofit/>
          </a:bodyPr>
          <a:lstStyle>
            <a:lvl1pPr marL="0" indent="0" algn="ctr">
              <a:buNone/>
              <a:defRPr sz="1400" baseline="0">
                <a:solidFill>
                  <a:schemeClr val="bg1"/>
                </a:solidFill>
                <a:latin typeface="Source Sans Pro" panose="020B0503030403020204" pitchFamily="34" charset="0"/>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62" name="Content Placeholder 2"/>
          <p:cNvSpPr>
            <a:spLocks noGrp="1"/>
          </p:cNvSpPr>
          <p:nvPr>
            <p:ph sz="quarter" idx="18" hasCustomPrompt="1"/>
          </p:nvPr>
        </p:nvSpPr>
        <p:spPr>
          <a:xfrm>
            <a:off x="8210167" y="3815365"/>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8</a:t>
            </a:r>
            <a:endParaRPr lang="id-ID" sz="2000" dirty="0">
              <a:solidFill>
                <a:srgbClr val="FFC845"/>
              </a:solidFill>
              <a:latin typeface="Geogrotesque Rg" panose="02000000000000000000" pitchFamily="50" charset="0"/>
            </a:endParaRPr>
          </a:p>
        </p:txBody>
      </p:sp>
      <p:sp>
        <p:nvSpPr>
          <p:cNvPr id="63" name="Content Placeholder 2"/>
          <p:cNvSpPr>
            <a:spLocks noGrp="1"/>
          </p:cNvSpPr>
          <p:nvPr>
            <p:ph sz="quarter" idx="19" hasCustomPrompt="1"/>
          </p:nvPr>
        </p:nvSpPr>
        <p:spPr>
          <a:xfrm>
            <a:off x="2327800" y="2768264"/>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4</a:t>
            </a:r>
            <a:endParaRPr lang="id-ID" sz="2000" dirty="0">
              <a:solidFill>
                <a:srgbClr val="FFC845"/>
              </a:solidFill>
              <a:latin typeface="Geogrotesque Rg" panose="02000000000000000000" pitchFamily="50" charset="0"/>
            </a:endParaRPr>
          </a:p>
        </p:txBody>
      </p:sp>
      <p:sp>
        <p:nvSpPr>
          <p:cNvPr id="64" name="Content Placeholder 2"/>
          <p:cNvSpPr>
            <a:spLocks noGrp="1"/>
          </p:cNvSpPr>
          <p:nvPr>
            <p:ph sz="quarter" idx="20" hasCustomPrompt="1"/>
          </p:nvPr>
        </p:nvSpPr>
        <p:spPr>
          <a:xfrm>
            <a:off x="6163481" y="2765859"/>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4</a:t>
            </a:r>
            <a:endParaRPr lang="id-ID" sz="2000" dirty="0">
              <a:solidFill>
                <a:srgbClr val="FFC845"/>
              </a:solidFill>
              <a:latin typeface="Geogrotesque Rg" panose="02000000000000000000" pitchFamily="50" charset="0"/>
            </a:endParaRPr>
          </a:p>
        </p:txBody>
      </p:sp>
      <p:sp>
        <p:nvSpPr>
          <p:cNvPr id="65" name="Content Placeholder 2"/>
          <p:cNvSpPr>
            <a:spLocks noGrp="1"/>
          </p:cNvSpPr>
          <p:nvPr>
            <p:ph sz="quarter" idx="21" hasCustomPrompt="1"/>
          </p:nvPr>
        </p:nvSpPr>
        <p:spPr>
          <a:xfrm>
            <a:off x="10046834" y="2792253"/>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mn-lt"/>
              </a:defRPr>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4</a:t>
            </a:r>
            <a:endParaRPr lang="id-ID" sz="2000" dirty="0">
              <a:solidFill>
                <a:srgbClr val="FFC845"/>
              </a:solidFill>
              <a:latin typeface="Geogrotesque Rg" panose="02000000000000000000" pitchFamily="50" charset="0"/>
            </a:endParaRPr>
          </a:p>
        </p:txBody>
      </p:sp>
      <p:sp>
        <p:nvSpPr>
          <p:cNvPr id="66" name="Content Placeholder 2"/>
          <p:cNvSpPr>
            <a:spLocks noGrp="1"/>
          </p:cNvSpPr>
          <p:nvPr>
            <p:ph sz="quarter" idx="22" hasCustomPrompt="1"/>
          </p:nvPr>
        </p:nvSpPr>
        <p:spPr>
          <a:xfrm>
            <a:off x="2303872" y="3815365"/>
            <a:ext cx="1909763" cy="647700"/>
          </a:xfrm>
        </p:spPr>
        <p:txBody>
          <a:bodyPr>
            <a:normAutofit/>
          </a:bodyPr>
          <a:lstStyle>
            <a:lvl1pPr marL="0" indent="0">
              <a:buNone/>
              <a:defRPr sz="1800"/>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67" name="Content Placeholder 6"/>
          <p:cNvSpPr>
            <a:spLocks noGrp="1"/>
          </p:cNvSpPr>
          <p:nvPr>
            <p:ph sz="quarter" idx="23" hasCustomPrompt="1"/>
          </p:nvPr>
        </p:nvSpPr>
        <p:spPr>
          <a:xfrm>
            <a:off x="2303895" y="4591917"/>
            <a:ext cx="1909763" cy="909638"/>
          </a:xfrm>
        </p:spPr>
        <p:txBody>
          <a:bodyPr>
            <a:normAutofit/>
          </a:bodyPr>
          <a:lstStyle>
            <a:lvl1pPr marL="0" indent="0" algn="ctr">
              <a:buNone/>
              <a:defRPr sz="1400" baseline="0">
                <a:solidFill>
                  <a:schemeClr val="bg1"/>
                </a:solidFill>
                <a:latin typeface="Source Sans Pro" panose="020B0503030403020204" pitchFamily="34" charset="0"/>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68" name="Content Placeholder 2"/>
          <p:cNvSpPr>
            <a:spLocks noGrp="1"/>
          </p:cNvSpPr>
          <p:nvPr>
            <p:ph sz="quarter" idx="24" hasCustomPrompt="1"/>
          </p:nvPr>
        </p:nvSpPr>
        <p:spPr>
          <a:xfrm>
            <a:off x="6158659" y="3815365"/>
            <a:ext cx="1909763" cy="647700"/>
          </a:xfrm>
        </p:spPr>
        <p:txBody>
          <a:bodyPr>
            <a:normAutofit/>
          </a:bodyPr>
          <a:lstStyle>
            <a:lvl1pPr marL="0" indent="0">
              <a:buNone/>
              <a:defRPr sz="1800"/>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69" name="Content Placeholder 6"/>
          <p:cNvSpPr>
            <a:spLocks noGrp="1"/>
          </p:cNvSpPr>
          <p:nvPr>
            <p:ph sz="quarter" idx="25" hasCustomPrompt="1"/>
          </p:nvPr>
        </p:nvSpPr>
        <p:spPr>
          <a:xfrm>
            <a:off x="6158682" y="4591917"/>
            <a:ext cx="1909763" cy="909638"/>
          </a:xfrm>
        </p:spPr>
        <p:txBody>
          <a:bodyPr>
            <a:normAutofit/>
          </a:bodyPr>
          <a:lstStyle>
            <a:lvl1pPr marL="0" indent="0" algn="ctr">
              <a:buNone/>
              <a:defRPr sz="1400" baseline="0">
                <a:solidFill>
                  <a:schemeClr val="bg1"/>
                </a:solidFill>
                <a:latin typeface="Source Sans Pro" panose="020B0503030403020204" pitchFamily="34" charset="0"/>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72" name="Content Placeholder 2"/>
          <p:cNvSpPr>
            <a:spLocks noGrp="1"/>
          </p:cNvSpPr>
          <p:nvPr>
            <p:ph sz="quarter" idx="26" hasCustomPrompt="1"/>
          </p:nvPr>
        </p:nvSpPr>
        <p:spPr>
          <a:xfrm>
            <a:off x="10046811" y="3815365"/>
            <a:ext cx="1909763" cy="647700"/>
          </a:xfrm>
        </p:spPr>
        <p:txBody>
          <a:bodyPr>
            <a:normAutofit/>
          </a:bodyPr>
          <a:lstStyle>
            <a:lvl1pPr marL="0" indent="0">
              <a:buNone/>
              <a:defRPr sz="1800">
                <a:latin typeface="+mn-lt"/>
              </a:defRPr>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73" name="Content Placeholder 6"/>
          <p:cNvSpPr>
            <a:spLocks noGrp="1"/>
          </p:cNvSpPr>
          <p:nvPr>
            <p:ph sz="quarter" idx="27" hasCustomPrompt="1"/>
          </p:nvPr>
        </p:nvSpPr>
        <p:spPr>
          <a:xfrm>
            <a:off x="10046834" y="4591917"/>
            <a:ext cx="1909763" cy="909638"/>
          </a:xfrm>
        </p:spPr>
        <p:txBody>
          <a:bodyPr>
            <a:normAutofit/>
          </a:bodyPr>
          <a:lstStyle>
            <a:lvl1pPr marL="0" indent="0" algn="ctr">
              <a:buNone/>
              <a:defRPr sz="1400" baseline="0">
                <a:solidFill>
                  <a:schemeClr val="bg1"/>
                </a:solidFill>
                <a:latin typeface="+mn-lt"/>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29" name="Content Placeholder 2"/>
          <p:cNvSpPr>
            <a:spLocks noGrp="1"/>
          </p:cNvSpPr>
          <p:nvPr>
            <p:ph sz="quarter" idx="28" hasCustomPrompt="1"/>
          </p:nvPr>
        </p:nvSpPr>
        <p:spPr>
          <a:xfrm>
            <a:off x="298404" y="1376098"/>
            <a:ext cx="1909763" cy="647700"/>
          </a:xfrm>
        </p:spPr>
        <p:txBody>
          <a:bodyPr>
            <a:normAutofit/>
          </a:bodyPr>
          <a:lstStyle>
            <a:lvl1pPr marL="0" indent="0">
              <a:buNone/>
              <a:defRPr sz="1800"/>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31" name="Content Placeholder 6"/>
          <p:cNvSpPr>
            <a:spLocks noGrp="1"/>
          </p:cNvSpPr>
          <p:nvPr>
            <p:ph sz="quarter" idx="29" hasCustomPrompt="1"/>
          </p:nvPr>
        </p:nvSpPr>
        <p:spPr>
          <a:xfrm>
            <a:off x="298427" y="2152650"/>
            <a:ext cx="1909763" cy="909638"/>
          </a:xfrm>
        </p:spPr>
        <p:txBody>
          <a:bodyPr>
            <a:normAutofit/>
          </a:bodyPr>
          <a:lstStyle>
            <a:lvl1pPr marL="0" indent="0" algn="ctr">
              <a:buNone/>
              <a:defRPr sz="1400" baseline="0">
                <a:solidFill>
                  <a:schemeClr val="bg1"/>
                </a:solidFill>
                <a:latin typeface="Source Sans Pro" panose="020B0503030403020204" pitchFamily="34" charset="0"/>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32" name="Content Placeholder 2"/>
          <p:cNvSpPr>
            <a:spLocks noGrp="1"/>
          </p:cNvSpPr>
          <p:nvPr>
            <p:ph sz="quarter" idx="30" hasCustomPrompt="1"/>
          </p:nvPr>
        </p:nvSpPr>
        <p:spPr>
          <a:xfrm>
            <a:off x="298403" y="3815365"/>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4</a:t>
            </a:r>
            <a:endParaRPr lang="id-ID" sz="2000" dirty="0">
              <a:solidFill>
                <a:srgbClr val="FFC845"/>
              </a:solidFill>
              <a:latin typeface="Geogrotesque Rg" panose="02000000000000000000" pitchFamily="50" charset="0"/>
            </a:endParaRPr>
          </a:p>
        </p:txBody>
      </p:sp>
      <p:sp>
        <p:nvSpPr>
          <p:cNvPr id="33" name="Content Placeholder 6"/>
          <p:cNvSpPr>
            <a:spLocks noGrp="1"/>
          </p:cNvSpPr>
          <p:nvPr>
            <p:ph sz="quarter" idx="31" hasCustomPrompt="1"/>
          </p:nvPr>
        </p:nvSpPr>
        <p:spPr>
          <a:xfrm>
            <a:off x="4116748" y="2152650"/>
            <a:ext cx="1909763" cy="909638"/>
          </a:xfrm>
        </p:spPr>
        <p:txBody>
          <a:bodyPr>
            <a:normAutofit/>
          </a:bodyPr>
          <a:lstStyle>
            <a:lvl1pPr marL="0" indent="0" algn="ctr">
              <a:buNone/>
              <a:defRPr sz="1400" baseline="0">
                <a:solidFill>
                  <a:schemeClr val="bg1"/>
                </a:solidFill>
                <a:latin typeface="Source Sans Pro" panose="020B0503030403020204" pitchFamily="34" charset="0"/>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34" name="Content Placeholder 2"/>
          <p:cNvSpPr>
            <a:spLocks noGrp="1"/>
          </p:cNvSpPr>
          <p:nvPr>
            <p:ph sz="quarter" idx="32" hasCustomPrompt="1"/>
          </p:nvPr>
        </p:nvSpPr>
        <p:spPr>
          <a:xfrm>
            <a:off x="4116724" y="3815365"/>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6</a:t>
            </a:r>
            <a:endParaRPr lang="id-ID" sz="2000" dirty="0">
              <a:solidFill>
                <a:srgbClr val="FFC845"/>
              </a:solidFill>
              <a:latin typeface="Geogrotesque Rg" panose="02000000000000000000" pitchFamily="50" charset="0"/>
            </a:endParaRPr>
          </a:p>
        </p:txBody>
      </p:sp>
      <p:sp>
        <p:nvSpPr>
          <p:cNvPr id="35" name="Content Placeholder 2"/>
          <p:cNvSpPr>
            <a:spLocks noGrp="1"/>
          </p:cNvSpPr>
          <p:nvPr>
            <p:ph sz="quarter" idx="33" hasCustomPrompt="1"/>
          </p:nvPr>
        </p:nvSpPr>
        <p:spPr>
          <a:xfrm>
            <a:off x="2327777" y="2768264"/>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4</a:t>
            </a:r>
            <a:endParaRPr lang="id-ID" sz="2000" dirty="0">
              <a:solidFill>
                <a:srgbClr val="FFC845"/>
              </a:solidFill>
              <a:latin typeface="Geogrotesque Rg" panose="02000000000000000000" pitchFamily="50" charset="0"/>
            </a:endParaRPr>
          </a:p>
        </p:txBody>
      </p:sp>
      <p:sp>
        <p:nvSpPr>
          <p:cNvPr id="36" name="Content Placeholder 2"/>
          <p:cNvSpPr>
            <a:spLocks noGrp="1"/>
          </p:cNvSpPr>
          <p:nvPr>
            <p:ph sz="quarter" idx="34" hasCustomPrompt="1"/>
          </p:nvPr>
        </p:nvSpPr>
        <p:spPr>
          <a:xfrm>
            <a:off x="2303849" y="3815365"/>
            <a:ext cx="1909763" cy="647700"/>
          </a:xfrm>
        </p:spPr>
        <p:txBody>
          <a:bodyPr>
            <a:normAutofit/>
          </a:bodyPr>
          <a:lstStyle>
            <a:lvl1pPr marL="0" indent="0">
              <a:buNone/>
              <a:defRPr sz="1800"/>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37" name="Content Placeholder 6"/>
          <p:cNvSpPr>
            <a:spLocks noGrp="1"/>
          </p:cNvSpPr>
          <p:nvPr>
            <p:ph sz="quarter" idx="35" hasCustomPrompt="1"/>
          </p:nvPr>
        </p:nvSpPr>
        <p:spPr>
          <a:xfrm>
            <a:off x="2303872" y="4591917"/>
            <a:ext cx="1909763" cy="909638"/>
          </a:xfrm>
        </p:spPr>
        <p:txBody>
          <a:bodyPr>
            <a:normAutofit/>
          </a:bodyPr>
          <a:lstStyle>
            <a:lvl1pPr marL="0" indent="0" algn="ctr">
              <a:buNone/>
              <a:defRPr sz="1400" baseline="0">
                <a:solidFill>
                  <a:schemeClr val="bg1"/>
                </a:solidFill>
                <a:latin typeface="Source Sans Pro" panose="020B0503030403020204" pitchFamily="34" charset="0"/>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38" name="Content Placeholder 2"/>
          <p:cNvSpPr>
            <a:spLocks noGrp="1"/>
          </p:cNvSpPr>
          <p:nvPr>
            <p:ph sz="quarter" idx="36" hasCustomPrompt="1"/>
          </p:nvPr>
        </p:nvSpPr>
        <p:spPr>
          <a:xfrm>
            <a:off x="4116747" y="1376098"/>
            <a:ext cx="1909763" cy="647700"/>
          </a:xfrm>
        </p:spPr>
        <p:txBody>
          <a:bodyPr>
            <a:normAutofit/>
          </a:bodyPr>
          <a:lstStyle>
            <a:lvl1pPr marL="0" indent="0">
              <a:buNone/>
              <a:defRPr sz="1800">
                <a:latin typeface="+mn-lt"/>
              </a:defRPr>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39" name="Content Placeholder 2"/>
          <p:cNvSpPr>
            <a:spLocks noGrp="1"/>
          </p:cNvSpPr>
          <p:nvPr>
            <p:ph sz="quarter" idx="37" hasCustomPrompt="1"/>
          </p:nvPr>
        </p:nvSpPr>
        <p:spPr>
          <a:xfrm>
            <a:off x="8210167" y="1376098"/>
            <a:ext cx="1909763" cy="647700"/>
          </a:xfrm>
        </p:spPr>
        <p:txBody>
          <a:bodyPr>
            <a:normAutofit/>
          </a:bodyPr>
          <a:lstStyle>
            <a:lvl1pPr marL="0" indent="0">
              <a:buNone/>
              <a:defRPr sz="1800">
                <a:latin typeface="+mn-lt"/>
              </a:defRPr>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40" name="Content Placeholder 6"/>
          <p:cNvSpPr>
            <a:spLocks noGrp="1"/>
          </p:cNvSpPr>
          <p:nvPr>
            <p:ph sz="quarter" idx="38" hasCustomPrompt="1"/>
          </p:nvPr>
        </p:nvSpPr>
        <p:spPr>
          <a:xfrm>
            <a:off x="8210190" y="2152650"/>
            <a:ext cx="1909763" cy="909638"/>
          </a:xfrm>
        </p:spPr>
        <p:txBody>
          <a:bodyPr>
            <a:normAutofit/>
          </a:bodyPr>
          <a:lstStyle>
            <a:lvl1pPr marL="0" indent="0" algn="ctr">
              <a:buNone/>
              <a:defRPr sz="1400" baseline="0">
                <a:solidFill>
                  <a:schemeClr val="bg1"/>
                </a:solidFill>
                <a:latin typeface="+mn-lt"/>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42" name="Content Placeholder 2"/>
          <p:cNvSpPr>
            <a:spLocks noGrp="1"/>
          </p:cNvSpPr>
          <p:nvPr>
            <p:ph sz="quarter" idx="39" hasCustomPrompt="1"/>
          </p:nvPr>
        </p:nvSpPr>
        <p:spPr>
          <a:xfrm>
            <a:off x="8210166" y="3815365"/>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mn-lt"/>
              </a:defRPr>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8</a:t>
            </a:r>
            <a:endParaRPr lang="id-ID" sz="2000" dirty="0">
              <a:solidFill>
                <a:srgbClr val="FFC845"/>
              </a:solidFill>
              <a:latin typeface="Geogrotesque Rg" panose="02000000000000000000" pitchFamily="50" charset="0"/>
            </a:endParaRPr>
          </a:p>
        </p:txBody>
      </p:sp>
      <p:sp>
        <p:nvSpPr>
          <p:cNvPr id="43" name="Content Placeholder 2"/>
          <p:cNvSpPr>
            <a:spLocks noGrp="1"/>
          </p:cNvSpPr>
          <p:nvPr>
            <p:ph sz="quarter" idx="40" hasCustomPrompt="1"/>
          </p:nvPr>
        </p:nvSpPr>
        <p:spPr>
          <a:xfrm>
            <a:off x="6163480" y="2765859"/>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mn-lt"/>
              </a:defRPr>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4</a:t>
            </a:r>
            <a:endParaRPr lang="id-ID" sz="2000" dirty="0">
              <a:solidFill>
                <a:srgbClr val="FFC845"/>
              </a:solidFill>
              <a:latin typeface="Geogrotesque Rg" panose="02000000000000000000" pitchFamily="50" charset="0"/>
            </a:endParaRPr>
          </a:p>
        </p:txBody>
      </p:sp>
      <p:sp>
        <p:nvSpPr>
          <p:cNvPr id="44" name="Content Placeholder 2"/>
          <p:cNvSpPr>
            <a:spLocks noGrp="1"/>
          </p:cNvSpPr>
          <p:nvPr>
            <p:ph sz="quarter" idx="41" hasCustomPrompt="1"/>
          </p:nvPr>
        </p:nvSpPr>
        <p:spPr>
          <a:xfrm>
            <a:off x="6158658" y="3815365"/>
            <a:ext cx="1909763" cy="647700"/>
          </a:xfrm>
        </p:spPr>
        <p:txBody>
          <a:bodyPr>
            <a:normAutofit/>
          </a:bodyPr>
          <a:lstStyle>
            <a:lvl1pPr marL="0" indent="0">
              <a:buNone/>
              <a:defRPr sz="1800">
                <a:latin typeface="+mn-lt"/>
              </a:defRPr>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45" name="Content Placeholder 6"/>
          <p:cNvSpPr>
            <a:spLocks noGrp="1"/>
          </p:cNvSpPr>
          <p:nvPr>
            <p:ph sz="quarter" idx="42" hasCustomPrompt="1"/>
          </p:nvPr>
        </p:nvSpPr>
        <p:spPr>
          <a:xfrm>
            <a:off x="6158681" y="4591917"/>
            <a:ext cx="1909763" cy="909638"/>
          </a:xfrm>
        </p:spPr>
        <p:txBody>
          <a:bodyPr>
            <a:normAutofit/>
          </a:bodyPr>
          <a:lstStyle>
            <a:lvl1pPr marL="0" indent="0" algn="ctr">
              <a:buNone/>
              <a:defRPr sz="1400" baseline="0">
                <a:solidFill>
                  <a:schemeClr val="bg1"/>
                </a:solidFill>
                <a:latin typeface="+mn-lt"/>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46" name="Content Placeholder 2"/>
          <p:cNvSpPr>
            <a:spLocks noGrp="1"/>
          </p:cNvSpPr>
          <p:nvPr>
            <p:ph sz="quarter" idx="43" hasCustomPrompt="1"/>
          </p:nvPr>
        </p:nvSpPr>
        <p:spPr>
          <a:xfrm>
            <a:off x="298403" y="1376098"/>
            <a:ext cx="1909763" cy="647700"/>
          </a:xfrm>
        </p:spPr>
        <p:txBody>
          <a:bodyPr>
            <a:normAutofit/>
          </a:bodyPr>
          <a:lstStyle>
            <a:lvl1pPr marL="0" indent="0">
              <a:buNone/>
              <a:defRPr sz="1800">
                <a:latin typeface="+mn-lt"/>
              </a:defRPr>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47" name="Content Placeholder 6"/>
          <p:cNvSpPr>
            <a:spLocks noGrp="1"/>
          </p:cNvSpPr>
          <p:nvPr>
            <p:ph sz="quarter" idx="44" hasCustomPrompt="1"/>
          </p:nvPr>
        </p:nvSpPr>
        <p:spPr>
          <a:xfrm>
            <a:off x="298426" y="2152650"/>
            <a:ext cx="1909763" cy="909638"/>
          </a:xfrm>
        </p:spPr>
        <p:txBody>
          <a:bodyPr>
            <a:normAutofit/>
          </a:bodyPr>
          <a:lstStyle>
            <a:lvl1pPr marL="0" indent="0" algn="ctr">
              <a:buNone/>
              <a:defRPr sz="1400" baseline="0">
                <a:solidFill>
                  <a:schemeClr val="bg1"/>
                </a:solidFill>
                <a:latin typeface="+mn-lt"/>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48" name="Content Placeholder 2"/>
          <p:cNvSpPr>
            <a:spLocks noGrp="1"/>
          </p:cNvSpPr>
          <p:nvPr>
            <p:ph sz="quarter" idx="45" hasCustomPrompt="1"/>
          </p:nvPr>
        </p:nvSpPr>
        <p:spPr>
          <a:xfrm>
            <a:off x="298402" y="3815365"/>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mn-lt"/>
              </a:defRPr>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4</a:t>
            </a:r>
            <a:endParaRPr lang="id-ID" sz="2000" dirty="0">
              <a:solidFill>
                <a:srgbClr val="FFC845"/>
              </a:solidFill>
              <a:latin typeface="Geogrotesque Rg" panose="02000000000000000000" pitchFamily="50" charset="0"/>
            </a:endParaRPr>
          </a:p>
        </p:txBody>
      </p:sp>
      <p:sp>
        <p:nvSpPr>
          <p:cNvPr id="49" name="Content Placeholder 6"/>
          <p:cNvSpPr>
            <a:spLocks noGrp="1"/>
          </p:cNvSpPr>
          <p:nvPr>
            <p:ph sz="quarter" idx="46" hasCustomPrompt="1"/>
          </p:nvPr>
        </p:nvSpPr>
        <p:spPr>
          <a:xfrm>
            <a:off x="4116747" y="2152650"/>
            <a:ext cx="1909763" cy="909638"/>
          </a:xfrm>
        </p:spPr>
        <p:txBody>
          <a:bodyPr>
            <a:normAutofit/>
          </a:bodyPr>
          <a:lstStyle>
            <a:lvl1pPr marL="0" indent="0" algn="ctr">
              <a:buNone/>
              <a:defRPr sz="1400" baseline="0">
                <a:solidFill>
                  <a:schemeClr val="bg1"/>
                </a:solidFill>
                <a:latin typeface="+mn-lt"/>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
        <p:nvSpPr>
          <p:cNvPr id="50" name="Content Placeholder 2"/>
          <p:cNvSpPr>
            <a:spLocks noGrp="1"/>
          </p:cNvSpPr>
          <p:nvPr>
            <p:ph sz="quarter" idx="47" hasCustomPrompt="1"/>
          </p:nvPr>
        </p:nvSpPr>
        <p:spPr>
          <a:xfrm>
            <a:off x="4116723" y="3815365"/>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mn-lt"/>
              </a:defRPr>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6</a:t>
            </a:r>
            <a:endParaRPr lang="id-ID" sz="2000" dirty="0">
              <a:solidFill>
                <a:srgbClr val="FFC845"/>
              </a:solidFill>
              <a:latin typeface="Geogrotesque Rg" panose="02000000000000000000" pitchFamily="50" charset="0"/>
            </a:endParaRPr>
          </a:p>
        </p:txBody>
      </p:sp>
      <p:sp>
        <p:nvSpPr>
          <p:cNvPr id="70" name="Content Placeholder 2"/>
          <p:cNvSpPr>
            <a:spLocks noGrp="1"/>
          </p:cNvSpPr>
          <p:nvPr>
            <p:ph sz="quarter" idx="48" hasCustomPrompt="1"/>
          </p:nvPr>
        </p:nvSpPr>
        <p:spPr>
          <a:xfrm>
            <a:off x="2327776" y="2768264"/>
            <a:ext cx="1909763" cy="647700"/>
          </a:xfr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mn-lt"/>
              </a:defRPr>
            </a:lvl1pPr>
          </a:lstStyle>
          <a:p>
            <a:pPr algn="ctr"/>
            <a:r>
              <a:rPr lang="id-ID" sz="2000" dirty="0">
                <a:solidFill>
                  <a:srgbClr val="FFC845"/>
                </a:solidFill>
                <a:latin typeface="Geogrotesque Rg" panose="02000000000000000000" pitchFamily="50" charset="0"/>
              </a:rPr>
              <a:t>201</a:t>
            </a:r>
            <a:r>
              <a:rPr lang="en-US" sz="2000" dirty="0">
                <a:solidFill>
                  <a:srgbClr val="FFC845"/>
                </a:solidFill>
                <a:latin typeface="Geogrotesque Rg" panose="02000000000000000000" pitchFamily="50" charset="0"/>
              </a:rPr>
              <a:t>4</a:t>
            </a:r>
            <a:endParaRPr lang="id-ID" sz="2000" dirty="0">
              <a:solidFill>
                <a:srgbClr val="FFC845"/>
              </a:solidFill>
              <a:latin typeface="Geogrotesque Rg" panose="02000000000000000000" pitchFamily="50" charset="0"/>
            </a:endParaRPr>
          </a:p>
        </p:txBody>
      </p:sp>
      <p:sp>
        <p:nvSpPr>
          <p:cNvPr id="71" name="Content Placeholder 2"/>
          <p:cNvSpPr>
            <a:spLocks noGrp="1"/>
          </p:cNvSpPr>
          <p:nvPr>
            <p:ph sz="quarter" idx="49" hasCustomPrompt="1"/>
          </p:nvPr>
        </p:nvSpPr>
        <p:spPr>
          <a:xfrm>
            <a:off x="2303848" y="3815365"/>
            <a:ext cx="1909763" cy="647700"/>
          </a:xfrm>
        </p:spPr>
        <p:txBody>
          <a:bodyPr>
            <a:normAutofit/>
          </a:bodyPr>
          <a:lstStyle>
            <a:lvl1pPr marL="0" indent="0">
              <a:buNone/>
              <a:defRPr sz="1800">
                <a:latin typeface="+mn-lt"/>
              </a:defRPr>
            </a:lvl1pPr>
          </a:lstStyle>
          <a:p>
            <a:pPr algn="ctr"/>
            <a:r>
              <a:rPr lang="en-US" sz="2000" b="1" dirty="0">
                <a:solidFill>
                  <a:schemeClr val="bg1"/>
                </a:solidFill>
                <a:latin typeface="Source Sans Pro" panose="020B0503030403020204" pitchFamily="34" charset="0"/>
              </a:rPr>
              <a:t>TEST</a:t>
            </a:r>
            <a:br>
              <a:rPr lang="en-US" sz="2000" b="1" dirty="0">
                <a:solidFill>
                  <a:schemeClr val="bg1"/>
                </a:solidFill>
                <a:latin typeface="Source Sans Pro" panose="020B0503030403020204" pitchFamily="34" charset="0"/>
              </a:rPr>
            </a:br>
            <a:r>
              <a:rPr lang="en-US" sz="2000" b="1" dirty="0">
                <a:solidFill>
                  <a:schemeClr val="bg1"/>
                </a:solidFill>
                <a:latin typeface="Source Sans Pro" panose="020B0503030403020204" pitchFamily="34" charset="0"/>
              </a:rPr>
              <a:t>FOR TIMELINE</a:t>
            </a:r>
            <a:endParaRPr lang="id-ID" sz="2000" b="1" dirty="0">
              <a:solidFill>
                <a:schemeClr val="bg1"/>
              </a:solidFill>
              <a:latin typeface="Source Sans Pro" panose="020B0503030403020204" pitchFamily="34" charset="0"/>
            </a:endParaRPr>
          </a:p>
        </p:txBody>
      </p:sp>
      <p:sp>
        <p:nvSpPr>
          <p:cNvPr id="74" name="Content Placeholder 6"/>
          <p:cNvSpPr>
            <a:spLocks noGrp="1"/>
          </p:cNvSpPr>
          <p:nvPr>
            <p:ph sz="quarter" idx="50" hasCustomPrompt="1"/>
          </p:nvPr>
        </p:nvSpPr>
        <p:spPr>
          <a:xfrm>
            <a:off x="2303871" y="4591917"/>
            <a:ext cx="1909763" cy="909638"/>
          </a:xfrm>
        </p:spPr>
        <p:txBody>
          <a:bodyPr>
            <a:normAutofit/>
          </a:bodyPr>
          <a:lstStyle>
            <a:lvl1pPr marL="0" indent="0" algn="ctr">
              <a:buNone/>
              <a:defRPr sz="1400" baseline="0">
                <a:solidFill>
                  <a:schemeClr val="bg1"/>
                </a:solidFill>
                <a:latin typeface="+mn-lt"/>
                <a:ea typeface="Source Sans Pro" panose="020B0503030403020204" pitchFamily="34" charset="0"/>
              </a:defRPr>
            </a:lvl1pPr>
          </a:lstStyle>
          <a:p>
            <a:pPr lvl="0"/>
            <a:r>
              <a:rPr lang="en-US" dirty="0"/>
              <a:t>Test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a:t>
            </a:r>
            <a:r>
              <a:rPr lang="en-US" dirty="0" err="1"/>
              <a:t>test</a:t>
            </a:r>
            <a:r>
              <a:rPr lang="en-US" dirty="0"/>
              <a:t> insert text here.</a:t>
            </a:r>
          </a:p>
        </p:txBody>
      </p:sp>
    </p:spTree>
    <p:extLst>
      <p:ext uri="{BB962C8B-B14F-4D97-AF65-F5344CB8AC3E}">
        <p14:creationId xmlns:p14="http://schemas.microsoft.com/office/powerpoint/2010/main" val="1091593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mbership Promotion Slide">
    <p:spTree>
      <p:nvGrpSpPr>
        <p:cNvPr id="1" name=""/>
        <p:cNvGrpSpPr/>
        <p:nvPr/>
      </p:nvGrpSpPr>
      <p:grpSpPr>
        <a:xfrm>
          <a:off x="0" y="0"/>
          <a:ext cx="0" cy="0"/>
          <a:chOff x="0" y="0"/>
          <a:chExt cx="0" cy="0"/>
        </a:xfrm>
      </p:grpSpPr>
      <p:sp>
        <p:nvSpPr>
          <p:cNvPr id="3" name="Rectangle 2"/>
          <p:cNvSpPr/>
          <p:nvPr userDrawn="1"/>
        </p:nvSpPr>
        <p:spPr>
          <a:xfrm>
            <a:off x="0" y="-12700"/>
            <a:ext cx="12192000" cy="1985553"/>
          </a:xfrm>
          <a:prstGeom prst="rect">
            <a:avLst/>
          </a:prstGeom>
          <a:solidFill>
            <a:srgbClr val="00A59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Source Sans Pro" panose="020B0503030403020204" pitchFamily="34" charset="0"/>
            </a:endParaRPr>
          </a:p>
        </p:txBody>
      </p:sp>
      <p:sp>
        <p:nvSpPr>
          <p:cNvPr id="4" name="Text Placeholder 5"/>
          <p:cNvSpPr txBox="1">
            <a:spLocks/>
          </p:cNvSpPr>
          <p:nvPr userDrawn="1"/>
        </p:nvSpPr>
        <p:spPr>
          <a:xfrm>
            <a:off x="0" y="602698"/>
            <a:ext cx="12192000" cy="9605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latin typeface="+mj-lt"/>
              </a:rPr>
              <a:t>JOIN YOUTH COLLABORATORY TODAY</a:t>
            </a:r>
            <a:br>
              <a:rPr lang="en-US" sz="3200" dirty="0">
                <a:solidFill>
                  <a:schemeClr val="bg1"/>
                </a:solidFill>
                <a:latin typeface="+mj-lt"/>
              </a:rPr>
            </a:br>
            <a:r>
              <a:rPr lang="en-US" sz="3200" dirty="0">
                <a:solidFill>
                  <a:schemeClr val="bg1"/>
                </a:solidFill>
                <a:latin typeface="+mj-lt"/>
              </a:rPr>
              <a:t>+ ENJOY THE FOLLOWING BENEFITS</a:t>
            </a:r>
            <a:endParaRPr lang="en-US" sz="3200" dirty="0">
              <a:solidFill>
                <a:schemeClr val="accent2"/>
              </a:solidFill>
              <a:latin typeface="+mj-lt"/>
            </a:endParaRPr>
          </a:p>
        </p:txBody>
      </p:sp>
      <p:sp>
        <p:nvSpPr>
          <p:cNvPr id="5" name="Rectangle 4"/>
          <p:cNvSpPr/>
          <p:nvPr userDrawn="1"/>
        </p:nvSpPr>
        <p:spPr>
          <a:xfrm>
            <a:off x="0" y="1985553"/>
            <a:ext cx="12192000" cy="204467"/>
          </a:xfrm>
          <a:prstGeom prst="rect">
            <a:avLst/>
          </a:prstGeom>
          <a:solidFill>
            <a:srgbClr val="00A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panose="020B0503030403020204" pitchFamily="34" charset="0"/>
            </a:endParaRPr>
          </a:p>
        </p:txBody>
      </p:sp>
      <p:grpSp>
        <p:nvGrpSpPr>
          <p:cNvPr id="6" name="Group 5"/>
          <p:cNvGrpSpPr/>
          <p:nvPr userDrawn="1"/>
        </p:nvGrpSpPr>
        <p:grpSpPr>
          <a:xfrm>
            <a:off x="2137625" y="2537525"/>
            <a:ext cx="1496291" cy="1496291"/>
            <a:chOff x="2137623" y="2537522"/>
            <a:chExt cx="1496291" cy="1496291"/>
          </a:xfrm>
          <a:blipFill>
            <a:blip r:embed="rId2" cstate="print">
              <a:extLst>
                <a:ext uri="{28A0092B-C50C-407E-A947-70E740481C1C}">
                  <a14:useLocalDpi xmlns:a14="http://schemas.microsoft.com/office/drawing/2010/main" val="0"/>
                </a:ext>
              </a:extLst>
            </a:blip>
            <a:stretch>
              <a:fillRect/>
            </a:stretch>
          </a:blipFill>
        </p:grpSpPr>
        <p:sp>
          <p:nvSpPr>
            <p:cNvPr id="7" name="Oval 6"/>
            <p:cNvSpPr/>
            <p:nvPr/>
          </p:nvSpPr>
          <p:spPr>
            <a:xfrm>
              <a:off x="2137623" y="2537522"/>
              <a:ext cx="1496291" cy="1496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panose="020B0503030403020204" pitchFamily="34" charset="0"/>
              </a:endParaRPr>
            </a:p>
          </p:txBody>
        </p:sp>
        <p:sp>
          <p:nvSpPr>
            <p:cNvPr id="8" name="Freeform 445"/>
            <p:cNvSpPr>
              <a:spLocks/>
            </p:cNvSpPr>
            <p:nvPr/>
          </p:nvSpPr>
          <p:spPr bwMode="auto">
            <a:xfrm>
              <a:off x="2486686" y="2959853"/>
              <a:ext cx="798165" cy="651628"/>
            </a:xfrm>
            <a:custGeom>
              <a:avLst/>
              <a:gdLst>
                <a:gd name="T0" fmla="*/ 15282 w 16126"/>
                <a:gd name="T1" fmla="*/ 195 h 13163"/>
                <a:gd name="T2" fmla="*/ 12797 w 16126"/>
                <a:gd name="T3" fmla="*/ 1052 h 13163"/>
                <a:gd name="T4" fmla="*/ 9349 w 16126"/>
                <a:gd name="T5" fmla="*/ 2340 h 13163"/>
                <a:gd name="T6" fmla="*/ 5653 w 16126"/>
                <a:gd name="T7" fmla="*/ 3784 h 13163"/>
                <a:gd name="T8" fmla="*/ 2421 w 16126"/>
                <a:gd name="T9" fmla="*/ 5114 h 13163"/>
                <a:gd name="T10" fmla="*/ 369 w 16126"/>
                <a:gd name="T11" fmla="*/ 6058 h 13163"/>
                <a:gd name="T12" fmla="*/ 25 w 16126"/>
                <a:gd name="T13" fmla="*/ 6365 h 13163"/>
                <a:gd name="T14" fmla="*/ 240 w 16126"/>
                <a:gd name="T15" fmla="*/ 6528 h 13163"/>
                <a:gd name="T16" fmla="*/ 653 w 16126"/>
                <a:gd name="T17" fmla="*/ 6773 h 13163"/>
                <a:gd name="T18" fmla="*/ 1239 w 16126"/>
                <a:gd name="T19" fmla="*/ 7087 h 13163"/>
                <a:gd name="T20" fmla="*/ 2293 w 16126"/>
                <a:gd name="T21" fmla="*/ 7620 h 13163"/>
                <a:gd name="T22" fmla="*/ 3868 w 16126"/>
                <a:gd name="T23" fmla="*/ 8244 h 13163"/>
                <a:gd name="T24" fmla="*/ 7143 w 16126"/>
                <a:gd name="T25" fmla="*/ 6096 h 13163"/>
                <a:gd name="T26" fmla="*/ 9630 w 16126"/>
                <a:gd name="T27" fmla="*/ 4485 h 13163"/>
                <a:gd name="T28" fmla="*/ 12044 w 16126"/>
                <a:gd name="T29" fmla="*/ 2951 h 13163"/>
                <a:gd name="T30" fmla="*/ 13900 w 16126"/>
                <a:gd name="T31" fmla="*/ 1822 h 13163"/>
                <a:gd name="T32" fmla="*/ 14718 w 16126"/>
                <a:gd name="T33" fmla="*/ 1424 h 13163"/>
                <a:gd name="T34" fmla="*/ 14283 w 16126"/>
                <a:gd name="T35" fmla="*/ 2000 h 13163"/>
                <a:gd name="T36" fmla="*/ 12966 w 16126"/>
                <a:gd name="T37" fmla="*/ 3344 h 13163"/>
                <a:gd name="T38" fmla="*/ 11154 w 16126"/>
                <a:gd name="T39" fmla="*/ 5108 h 13163"/>
                <a:gd name="T40" fmla="*/ 7883 w 16126"/>
                <a:gd name="T41" fmla="*/ 8242 h 13163"/>
                <a:gd name="T42" fmla="*/ 6749 w 16126"/>
                <a:gd name="T43" fmla="*/ 9347 h 13163"/>
                <a:gd name="T44" fmla="*/ 6454 w 16126"/>
                <a:gd name="T45" fmla="*/ 9766 h 13163"/>
                <a:gd name="T46" fmla="*/ 6186 w 16126"/>
                <a:gd name="T47" fmla="*/ 10525 h 13163"/>
                <a:gd name="T48" fmla="*/ 5994 w 16126"/>
                <a:gd name="T49" fmla="*/ 11036 h 13163"/>
                <a:gd name="T50" fmla="*/ 5843 w 16126"/>
                <a:gd name="T51" fmla="*/ 11384 h 13163"/>
                <a:gd name="T52" fmla="*/ 5722 w 16126"/>
                <a:gd name="T53" fmla="*/ 11579 h 13163"/>
                <a:gd name="T54" fmla="*/ 5612 w 16126"/>
                <a:gd name="T55" fmla="*/ 11545 h 13163"/>
                <a:gd name="T56" fmla="*/ 5383 w 16126"/>
                <a:gd name="T57" fmla="*/ 11261 h 13163"/>
                <a:gd name="T58" fmla="*/ 5005 w 16126"/>
                <a:gd name="T59" fmla="*/ 10720 h 13163"/>
                <a:gd name="T60" fmla="*/ 4472 w 16126"/>
                <a:gd name="T61" fmla="*/ 9948 h 13163"/>
                <a:gd name="T62" fmla="*/ 4211 w 16126"/>
                <a:gd name="T63" fmla="*/ 9601 h 13163"/>
                <a:gd name="T64" fmla="*/ 4069 w 16126"/>
                <a:gd name="T65" fmla="*/ 9479 h 13163"/>
                <a:gd name="T66" fmla="*/ 4103 w 16126"/>
                <a:gd name="T67" fmla="*/ 9732 h 13163"/>
                <a:gd name="T68" fmla="*/ 4294 w 16126"/>
                <a:gd name="T69" fmla="*/ 10343 h 13163"/>
                <a:gd name="T70" fmla="*/ 4583 w 16126"/>
                <a:gd name="T71" fmla="*/ 11148 h 13163"/>
                <a:gd name="T72" fmla="*/ 4914 w 16126"/>
                <a:gd name="T73" fmla="*/ 11987 h 13163"/>
                <a:gd name="T74" fmla="*/ 5225 w 16126"/>
                <a:gd name="T75" fmla="*/ 12696 h 13163"/>
                <a:gd name="T76" fmla="*/ 5460 w 16126"/>
                <a:gd name="T77" fmla="*/ 13114 h 13163"/>
                <a:gd name="T78" fmla="*/ 5767 w 16126"/>
                <a:gd name="T79" fmla="*/ 12916 h 13163"/>
                <a:gd name="T80" fmla="*/ 6878 w 16126"/>
                <a:gd name="T81" fmla="*/ 11818 h 13163"/>
                <a:gd name="T82" fmla="*/ 7946 w 16126"/>
                <a:gd name="T83" fmla="*/ 10787 h 13163"/>
                <a:gd name="T84" fmla="*/ 8303 w 16126"/>
                <a:gd name="T85" fmla="*/ 10468 h 13163"/>
                <a:gd name="T86" fmla="*/ 8494 w 16126"/>
                <a:gd name="T87" fmla="*/ 10451 h 13163"/>
                <a:gd name="T88" fmla="*/ 9028 w 16126"/>
                <a:gd name="T89" fmla="*/ 10642 h 13163"/>
                <a:gd name="T90" fmla="*/ 9979 w 16126"/>
                <a:gd name="T91" fmla="*/ 11030 h 13163"/>
                <a:gd name="T92" fmla="*/ 11596 w 16126"/>
                <a:gd name="T93" fmla="*/ 11726 h 13163"/>
                <a:gd name="T94" fmla="*/ 12216 w 16126"/>
                <a:gd name="T95" fmla="*/ 11936 h 13163"/>
                <a:gd name="T96" fmla="*/ 12721 w 16126"/>
                <a:gd name="T97" fmla="*/ 10858 h 13163"/>
                <a:gd name="T98" fmla="*/ 13523 w 16126"/>
                <a:gd name="T99" fmla="*/ 8716 h 13163"/>
                <a:gd name="T100" fmla="*/ 14446 w 16126"/>
                <a:gd name="T101" fmla="*/ 6037 h 13163"/>
                <a:gd name="T102" fmla="*/ 15305 w 16126"/>
                <a:gd name="T103" fmla="*/ 3348 h 13163"/>
                <a:gd name="T104" fmla="*/ 15925 w 16126"/>
                <a:gd name="T105" fmla="*/ 1178 h 13163"/>
                <a:gd name="T106" fmla="*/ 16124 w 16126"/>
                <a:gd name="T107" fmla="*/ 55 h 13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26" h="13163">
                  <a:moveTo>
                    <a:pt x="16097" y="1"/>
                  </a:moveTo>
                  <a:lnTo>
                    <a:pt x="16014" y="0"/>
                  </a:lnTo>
                  <a:lnTo>
                    <a:pt x="15847" y="33"/>
                  </a:lnTo>
                  <a:lnTo>
                    <a:pt x="15601" y="99"/>
                  </a:lnTo>
                  <a:lnTo>
                    <a:pt x="15282" y="195"/>
                  </a:lnTo>
                  <a:lnTo>
                    <a:pt x="14896" y="319"/>
                  </a:lnTo>
                  <a:lnTo>
                    <a:pt x="14449" y="468"/>
                  </a:lnTo>
                  <a:lnTo>
                    <a:pt x="13947" y="642"/>
                  </a:lnTo>
                  <a:lnTo>
                    <a:pt x="13394" y="838"/>
                  </a:lnTo>
                  <a:lnTo>
                    <a:pt x="12797" y="1052"/>
                  </a:lnTo>
                  <a:lnTo>
                    <a:pt x="12162" y="1284"/>
                  </a:lnTo>
                  <a:lnTo>
                    <a:pt x="11493" y="1530"/>
                  </a:lnTo>
                  <a:lnTo>
                    <a:pt x="10799" y="1790"/>
                  </a:lnTo>
                  <a:lnTo>
                    <a:pt x="10082" y="2060"/>
                  </a:lnTo>
                  <a:lnTo>
                    <a:pt x="9349" y="2340"/>
                  </a:lnTo>
                  <a:lnTo>
                    <a:pt x="8607" y="2624"/>
                  </a:lnTo>
                  <a:lnTo>
                    <a:pt x="7860" y="2913"/>
                  </a:lnTo>
                  <a:lnTo>
                    <a:pt x="7115" y="3204"/>
                  </a:lnTo>
                  <a:lnTo>
                    <a:pt x="6378" y="3495"/>
                  </a:lnTo>
                  <a:lnTo>
                    <a:pt x="5653" y="3784"/>
                  </a:lnTo>
                  <a:lnTo>
                    <a:pt x="4946" y="4067"/>
                  </a:lnTo>
                  <a:lnTo>
                    <a:pt x="4265" y="4345"/>
                  </a:lnTo>
                  <a:lnTo>
                    <a:pt x="3613" y="4613"/>
                  </a:lnTo>
                  <a:lnTo>
                    <a:pt x="2997" y="4870"/>
                  </a:lnTo>
                  <a:lnTo>
                    <a:pt x="2421" y="5114"/>
                  </a:lnTo>
                  <a:lnTo>
                    <a:pt x="1894" y="5342"/>
                  </a:lnTo>
                  <a:lnTo>
                    <a:pt x="1419" y="5553"/>
                  </a:lnTo>
                  <a:lnTo>
                    <a:pt x="1003" y="5744"/>
                  </a:lnTo>
                  <a:lnTo>
                    <a:pt x="651" y="5912"/>
                  </a:lnTo>
                  <a:lnTo>
                    <a:pt x="369" y="6058"/>
                  </a:lnTo>
                  <a:lnTo>
                    <a:pt x="163" y="6176"/>
                  </a:lnTo>
                  <a:lnTo>
                    <a:pt x="38" y="6266"/>
                  </a:lnTo>
                  <a:lnTo>
                    <a:pt x="0" y="6325"/>
                  </a:lnTo>
                  <a:lnTo>
                    <a:pt x="8" y="6342"/>
                  </a:lnTo>
                  <a:lnTo>
                    <a:pt x="25" y="6365"/>
                  </a:lnTo>
                  <a:lnTo>
                    <a:pt x="50" y="6391"/>
                  </a:lnTo>
                  <a:lnTo>
                    <a:pt x="86" y="6419"/>
                  </a:lnTo>
                  <a:lnTo>
                    <a:pt x="129" y="6452"/>
                  </a:lnTo>
                  <a:lnTo>
                    <a:pt x="180" y="6489"/>
                  </a:lnTo>
                  <a:lnTo>
                    <a:pt x="240" y="6528"/>
                  </a:lnTo>
                  <a:lnTo>
                    <a:pt x="307" y="6571"/>
                  </a:lnTo>
                  <a:lnTo>
                    <a:pt x="383" y="6617"/>
                  </a:lnTo>
                  <a:lnTo>
                    <a:pt x="466" y="6666"/>
                  </a:lnTo>
                  <a:lnTo>
                    <a:pt x="556" y="6718"/>
                  </a:lnTo>
                  <a:lnTo>
                    <a:pt x="653" y="6773"/>
                  </a:lnTo>
                  <a:lnTo>
                    <a:pt x="758" y="6831"/>
                  </a:lnTo>
                  <a:lnTo>
                    <a:pt x="869" y="6891"/>
                  </a:lnTo>
                  <a:lnTo>
                    <a:pt x="986" y="6954"/>
                  </a:lnTo>
                  <a:lnTo>
                    <a:pt x="1109" y="7020"/>
                  </a:lnTo>
                  <a:lnTo>
                    <a:pt x="1239" y="7087"/>
                  </a:lnTo>
                  <a:lnTo>
                    <a:pt x="1374" y="7157"/>
                  </a:lnTo>
                  <a:lnTo>
                    <a:pt x="1514" y="7229"/>
                  </a:lnTo>
                  <a:lnTo>
                    <a:pt x="1660" y="7304"/>
                  </a:lnTo>
                  <a:lnTo>
                    <a:pt x="1968" y="7459"/>
                  </a:lnTo>
                  <a:lnTo>
                    <a:pt x="2293" y="7620"/>
                  </a:lnTo>
                  <a:lnTo>
                    <a:pt x="2636" y="7788"/>
                  </a:lnTo>
                  <a:lnTo>
                    <a:pt x="2994" y="7962"/>
                  </a:lnTo>
                  <a:lnTo>
                    <a:pt x="3365" y="8141"/>
                  </a:lnTo>
                  <a:lnTo>
                    <a:pt x="3748" y="8324"/>
                  </a:lnTo>
                  <a:lnTo>
                    <a:pt x="3868" y="8244"/>
                  </a:lnTo>
                  <a:lnTo>
                    <a:pt x="4207" y="8020"/>
                  </a:lnTo>
                  <a:lnTo>
                    <a:pt x="4736" y="7673"/>
                  </a:lnTo>
                  <a:lnTo>
                    <a:pt x="5421" y="7221"/>
                  </a:lnTo>
                  <a:lnTo>
                    <a:pt x="6233" y="6690"/>
                  </a:lnTo>
                  <a:lnTo>
                    <a:pt x="7143" y="6096"/>
                  </a:lnTo>
                  <a:lnTo>
                    <a:pt x="7622" y="5783"/>
                  </a:lnTo>
                  <a:lnTo>
                    <a:pt x="8115" y="5463"/>
                  </a:lnTo>
                  <a:lnTo>
                    <a:pt x="8617" y="5138"/>
                  </a:lnTo>
                  <a:lnTo>
                    <a:pt x="9123" y="4811"/>
                  </a:lnTo>
                  <a:lnTo>
                    <a:pt x="9630" y="4485"/>
                  </a:lnTo>
                  <a:lnTo>
                    <a:pt x="10134" y="4161"/>
                  </a:lnTo>
                  <a:lnTo>
                    <a:pt x="10632" y="3843"/>
                  </a:lnTo>
                  <a:lnTo>
                    <a:pt x="11118" y="3535"/>
                  </a:lnTo>
                  <a:lnTo>
                    <a:pt x="11590" y="3236"/>
                  </a:lnTo>
                  <a:lnTo>
                    <a:pt x="12044" y="2951"/>
                  </a:lnTo>
                  <a:lnTo>
                    <a:pt x="12475" y="2682"/>
                  </a:lnTo>
                  <a:lnTo>
                    <a:pt x="12880" y="2432"/>
                  </a:lnTo>
                  <a:lnTo>
                    <a:pt x="13255" y="2203"/>
                  </a:lnTo>
                  <a:lnTo>
                    <a:pt x="13596" y="1999"/>
                  </a:lnTo>
                  <a:lnTo>
                    <a:pt x="13900" y="1822"/>
                  </a:lnTo>
                  <a:lnTo>
                    <a:pt x="14162" y="1673"/>
                  </a:lnTo>
                  <a:lnTo>
                    <a:pt x="14378" y="1556"/>
                  </a:lnTo>
                  <a:lnTo>
                    <a:pt x="14545" y="1475"/>
                  </a:lnTo>
                  <a:lnTo>
                    <a:pt x="14660" y="1429"/>
                  </a:lnTo>
                  <a:lnTo>
                    <a:pt x="14718" y="1424"/>
                  </a:lnTo>
                  <a:lnTo>
                    <a:pt x="14720" y="1461"/>
                  </a:lnTo>
                  <a:lnTo>
                    <a:pt x="14674" y="1541"/>
                  </a:lnTo>
                  <a:lnTo>
                    <a:pt x="14585" y="1659"/>
                  </a:lnTo>
                  <a:lnTo>
                    <a:pt x="14454" y="1814"/>
                  </a:lnTo>
                  <a:lnTo>
                    <a:pt x="14283" y="2000"/>
                  </a:lnTo>
                  <a:lnTo>
                    <a:pt x="14079" y="2219"/>
                  </a:lnTo>
                  <a:lnTo>
                    <a:pt x="13841" y="2466"/>
                  </a:lnTo>
                  <a:lnTo>
                    <a:pt x="13575" y="2737"/>
                  </a:lnTo>
                  <a:lnTo>
                    <a:pt x="13281" y="3031"/>
                  </a:lnTo>
                  <a:lnTo>
                    <a:pt x="12966" y="3344"/>
                  </a:lnTo>
                  <a:lnTo>
                    <a:pt x="12631" y="3674"/>
                  </a:lnTo>
                  <a:lnTo>
                    <a:pt x="12279" y="4018"/>
                  </a:lnTo>
                  <a:lnTo>
                    <a:pt x="11914" y="4373"/>
                  </a:lnTo>
                  <a:lnTo>
                    <a:pt x="11538" y="4738"/>
                  </a:lnTo>
                  <a:lnTo>
                    <a:pt x="11154" y="5108"/>
                  </a:lnTo>
                  <a:lnTo>
                    <a:pt x="10766" y="5480"/>
                  </a:lnTo>
                  <a:lnTo>
                    <a:pt x="9990" y="6224"/>
                  </a:lnTo>
                  <a:lnTo>
                    <a:pt x="9234" y="6948"/>
                  </a:lnTo>
                  <a:lnTo>
                    <a:pt x="8524" y="7627"/>
                  </a:lnTo>
                  <a:lnTo>
                    <a:pt x="7883" y="8242"/>
                  </a:lnTo>
                  <a:lnTo>
                    <a:pt x="7596" y="8517"/>
                  </a:lnTo>
                  <a:lnTo>
                    <a:pt x="7336" y="8769"/>
                  </a:lnTo>
                  <a:lnTo>
                    <a:pt x="7106" y="8993"/>
                  </a:lnTo>
                  <a:lnTo>
                    <a:pt x="6910" y="9186"/>
                  </a:lnTo>
                  <a:lnTo>
                    <a:pt x="6749" y="9347"/>
                  </a:lnTo>
                  <a:lnTo>
                    <a:pt x="6627" y="9472"/>
                  </a:lnTo>
                  <a:lnTo>
                    <a:pt x="6548" y="9559"/>
                  </a:lnTo>
                  <a:lnTo>
                    <a:pt x="6514" y="9605"/>
                  </a:lnTo>
                  <a:lnTo>
                    <a:pt x="6488" y="9671"/>
                  </a:lnTo>
                  <a:lnTo>
                    <a:pt x="6454" y="9766"/>
                  </a:lnTo>
                  <a:lnTo>
                    <a:pt x="6412" y="9886"/>
                  </a:lnTo>
                  <a:lnTo>
                    <a:pt x="6362" y="10027"/>
                  </a:lnTo>
                  <a:lnTo>
                    <a:pt x="6308" y="10184"/>
                  </a:lnTo>
                  <a:lnTo>
                    <a:pt x="6249" y="10351"/>
                  </a:lnTo>
                  <a:lnTo>
                    <a:pt x="6186" y="10525"/>
                  </a:lnTo>
                  <a:lnTo>
                    <a:pt x="6123" y="10700"/>
                  </a:lnTo>
                  <a:lnTo>
                    <a:pt x="6090" y="10787"/>
                  </a:lnTo>
                  <a:lnTo>
                    <a:pt x="6057" y="10872"/>
                  </a:lnTo>
                  <a:lnTo>
                    <a:pt x="6025" y="10956"/>
                  </a:lnTo>
                  <a:lnTo>
                    <a:pt x="5994" y="11036"/>
                  </a:lnTo>
                  <a:lnTo>
                    <a:pt x="5961" y="11115"/>
                  </a:lnTo>
                  <a:lnTo>
                    <a:pt x="5931" y="11189"/>
                  </a:lnTo>
                  <a:lnTo>
                    <a:pt x="5901" y="11258"/>
                  </a:lnTo>
                  <a:lnTo>
                    <a:pt x="5872" y="11324"/>
                  </a:lnTo>
                  <a:lnTo>
                    <a:pt x="5843" y="11384"/>
                  </a:lnTo>
                  <a:lnTo>
                    <a:pt x="5816" y="11437"/>
                  </a:lnTo>
                  <a:lnTo>
                    <a:pt x="5790" y="11484"/>
                  </a:lnTo>
                  <a:lnTo>
                    <a:pt x="5766" y="11524"/>
                  </a:lnTo>
                  <a:lnTo>
                    <a:pt x="5744" y="11555"/>
                  </a:lnTo>
                  <a:lnTo>
                    <a:pt x="5722" y="11579"/>
                  </a:lnTo>
                  <a:lnTo>
                    <a:pt x="5703" y="11594"/>
                  </a:lnTo>
                  <a:lnTo>
                    <a:pt x="5687" y="11599"/>
                  </a:lnTo>
                  <a:lnTo>
                    <a:pt x="5668" y="11593"/>
                  </a:lnTo>
                  <a:lnTo>
                    <a:pt x="5643" y="11574"/>
                  </a:lnTo>
                  <a:lnTo>
                    <a:pt x="5612" y="11545"/>
                  </a:lnTo>
                  <a:lnTo>
                    <a:pt x="5575" y="11506"/>
                  </a:lnTo>
                  <a:lnTo>
                    <a:pt x="5533" y="11456"/>
                  </a:lnTo>
                  <a:lnTo>
                    <a:pt x="5488" y="11399"/>
                  </a:lnTo>
                  <a:lnTo>
                    <a:pt x="5437" y="11333"/>
                  </a:lnTo>
                  <a:lnTo>
                    <a:pt x="5383" y="11261"/>
                  </a:lnTo>
                  <a:lnTo>
                    <a:pt x="5325" y="11181"/>
                  </a:lnTo>
                  <a:lnTo>
                    <a:pt x="5266" y="11097"/>
                  </a:lnTo>
                  <a:lnTo>
                    <a:pt x="5203" y="11007"/>
                  </a:lnTo>
                  <a:lnTo>
                    <a:pt x="5138" y="10914"/>
                  </a:lnTo>
                  <a:lnTo>
                    <a:pt x="5005" y="10720"/>
                  </a:lnTo>
                  <a:lnTo>
                    <a:pt x="4868" y="10520"/>
                  </a:lnTo>
                  <a:lnTo>
                    <a:pt x="4732" y="10320"/>
                  </a:lnTo>
                  <a:lnTo>
                    <a:pt x="4598" y="10127"/>
                  </a:lnTo>
                  <a:lnTo>
                    <a:pt x="4534" y="10035"/>
                  </a:lnTo>
                  <a:lnTo>
                    <a:pt x="4472" y="9948"/>
                  </a:lnTo>
                  <a:lnTo>
                    <a:pt x="4414" y="9866"/>
                  </a:lnTo>
                  <a:lnTo>
                    <a:pt x="4358" y="9789"/>
                  </a:lnTo>
                  <a:lnTo>
                    <a:pt x="4305" y="9718"/>
                  </a:lnTo>
                  <a:lnTo>
                    <a:pt x="4257" y="9656"/>
                  </a:lnTo>
                  <a:lnTo>
                    <a:pt x="4211" y="9601"/>
                  </a:lnTo>
                  <a:lnTo>
                    <a:pt x="4172" y="9556"/>
                  </a:lnTo>
                  <a:lnTo>
                    <a:pt x="4138" y="9520"/>
                  </a:lnTo>
                  <a:lnTo>
                    <a:pt x="4109" y="9494"/>
                  </a:lnTo>
                  <a:lnTo>
                    <a:pt x="4086" y="9480"/>
                  </a:lnTo>
                  <a:lnTo>
                    <a:pt x="4069" y="9479"/>
                  </a:lnTo>
                  <a:lnTo>
                    <a:pt x="4061" y="9493"/>
                  </a:lnTo>
                  <a:lnTo>
                    <a:pt x="4060" y="9528"/>
                  </a:lnTo>
                  <a:lnTo>
                    <a:pt x="4067" y="9579"/>
                  </a:lnTo>
                  <a:lnTo>
                    <a:pt x="4081" y="9648"/>
                  </a:lnTo>
                  <a:lnTo>
                    <a:pt x="4103" y="9732"/>
                  </a:lnTo>
                  <a:lnTo>
                    <a:pt x="4131" y="9831"/>
                  </a:lnTo>
                  <a:lnTo>
                    <a:pt x="4164" y="9943"/>
                  </a:lnTo>
                  <a:lnTo>
                    <a:pt x="4202" y="10067"/>
                  </a:lnTo>
                  <a:lnTo>
                    <a:pt x="4246" y="10201"/>
                  </a:lnTo>
                  <a:lnTo>
                    <a:pt x="4294" y="10343"/>
                  </a:lnTo>
                  <a:lnTo>
                    <a:pt x="4345" y="10494"/>
                  </a:lnTo>
                  <a:lnTo>
                    <a:pt x="4401" y="10651"/>
                  </a:lnTo>
                  <a:lnTo>
                    <a:pt x="4459" y="10813"/>
                  </a:lnTo>
                  <a:lnTo>
                    <a:pt x="4521" y="10980"/>
                  </a:lnTo>
                  <a:lnTo>
                    <a:pt x="4583" y="11148"/>
                  </a:lnTo>
                  <a:lnTo>
                    <a:pt x="4649" y="11319"/>
                  </a:lnTo>
                  <a:lnTo>
                    <a:pt x="4714" y="11490"/>
                  </a:lnTo>
                  <a:lnTo>
                    <a:pt x="4781" y="11658"/>
                  </a:lnTo>
                  <a:lnTo>
                    <a:pt x="4847" y="11825"/>
                  </a:lnTo>
                  <a:lnTo>
                    <a:pt x="4914" y="11987"/>
                  </a:lnTo>
                  <a:lnTo>
                    <a:pt x="4980" y="12145"/>
                  </a:lnTo>
                  <a:lnTo>
                    <a:pt x="5044" y="12295"/>
                  </a:lnTo>
                  <a:lnTo>
                    <a:pt x="5107" y="12438"/>
                  </a:lnTo>
                  <a:lnTo>
                    <a:pt x="5167" y="12573"/>
                  </a:lnTo>
                  <a:lnTo>
                    <a:pt x="5225" y="12696"/>
                  </a:lnTo>
                  <a:lnTo>
                    <a:pt x="5281" y="12808"/>
                  </a:lnTo>
                  <a:lnTo>
                    <a:pt x="5332" y="12908"/>
                  </a:lnTo>
                  <a:lnTo>
                    <a:pt x="5380" y="12992"/>
                  </a:lnTo>
                  <a:lnTo>
                    <a:pt x="5422" y="13061"/>
                  </a:lnTo>
                  <a:lnTo>
                    <a:pt x="5460" y="13114"/>
                  </a:lnTo>
                  <a:lnTo>
                    <a:pt x="5493" y="13148"/>
                  </a:lnTo>
                  <a:lnTo>
                    <a:pt x="5519" y="13163"/>
                  </a:lnTo>
                  <a:lnTo>
                    <a:pt x="5549" y="13133"/>
                  </a:lnTo>
                  <a:lnTo>
                    <a:pt x="5635" y="13048"/>
                  </a:lnTo>
                  <a:lnTo>
                    <a:pt x="5767" y="12916"/>
                  </a:lnTo>
                  <a:lnTo>
                    <a:pt x="5940" y="12744"/>
                  </a:lnTo>
                  <a:lnTo>
                    <a:pt x="6145" y="12540"/>
                  </a:lnTo>
                  <a:lnTo>
                    <a:pt x="6375" y="12313"/>
                  </a:lnTo>
                  <a:lnTo>
                    <a:pt x="6622" y="12070"/>
                  </a:lnTo>
                  <a:lnTo>
                    <a:pt x="6878" y="11818"/>
                  </a:lnTo>
                  <a:lnTo>
                    <a:pt x="7137" y="11565"/>
                  </a:lnTo>
                  <a:lnTo>
                    <a:pt x="7389" y="11320"/>
                  </a:lnTo>
                  <a:lnTo>
                    <a:pt x="7629" y="11089"/>
                  </a:lnTo>
                  <a:lnTo>
                    <a:pt x="7847" y="10881"/>
                  </a:lnTo>
                  <a:lnTo>
                    <a:pt x="7946" y="10787"/>
                  </a:lnTo>
                  <a:lnTo>
                    <a:pt x="8038" y="10702"/>
                  </a:lnTo>
                  <a:lnTo>
                    <a:pt x="8119" y="10628"/>
                  </a:lnTo>
                  <a:lnTo>
                    <a:pt x="8192" y="10562"/>
                  </a:lnTo>
                  <a:lnTo>
                    <a:pt x="8254" y="10510"/>
                  </a:lnTo>
                  <a:lnTo>
                    <a:pt x="8303" y="10468"/>
                  </a:lnTo>
                  <a:lnTo>
                    <a:pt x="8339" y="10441"/>
                  </a:lnTo>
                  <a:lnTo>
                    <a:pt x="8362" y="10428"/>
                  </a:lnTo>
                  <a:lnTo>
                    <a:pt x="8388" y="10427"/>
                  </a:lnTo>
                  <a:lnTo>
                    <a:pt x="8432" y="10434"/>
                  </a:lnTo>
                  <a:lnTo>
                    <a:pt x="8494" y="10451"/>
                  </a:lnTo>
                  <a:lnTo>
                    <a:pt x="8574" y="10475"/>
                  </a:lnTo>
                  <a:lnTo>
                    <a:pt x="8668" y="10508"/>
                  </a:lnTo>
                  <a:lnTo>
                    <a:pt x="8776" y="10546"/>
                  </a:lnTo>
                  <a:lnTo>
                    <a:pt x="8896" y="10591"/>
                  </a:lnTo>
                  <a:lnTo>
                    <a:pt x="9028" y="10642"/>
                  </a:lnTo>
                  <a:lnTo>
                    <a:pt x="9169" y="10697"/>
                  </a:lnTo>
                  <a:lnTo>
                    <a:pt x="9319" y="10758"/>
                  </a:lnTo>
                  <a:lnTo>
                    <a:pt x="9476" y="10821"/>
                  </a:lnTo>
                  <a:lnTo>
                    <a:pt x="9640" y="10889"/>
                  </a:lnTo>
                  <a:lnTo>
                    <a:pt x="9979" y="11030"/>
                  </a:lnTo>
                  <a:lnTo>
                    <a:pt x="10327" y="11178"/>
                  </a:lnTo>
                  <a:lnTo>
                    <a:pt x="10674" y="11326"/>
                  </a:lnTo>
                  <a:lnTo>
                    <a:pt x="11007" y="11469"/>
                  </a:lnTo>
                  <a:lnTo>
                    <a:pt x="11318" y="11605"/>
                  </a:lnTo>
                  <a:lnTo>
                    <a:pt x="11596" y="11726"/>
                  </a:lnTo>
                  <a:lnTo>
                    <a:pt x="11830" y="11829"/>
                  </a:lnTo>
                  <a:lnTo>
                    <a:pt x="12010" y="11907"/>
                  </a:lnTo>
                  <a:lnTo>
                    <a:pt x="12125" y="11959"/>
                  </a:lnTo>
                  <a:lnTo>
                    <a:pt x="12167" y="11977"/>
                  </a:lnTo>
                  <a:lnTo>
                    <a:pt x="12216" y="11936"/>
                  </a:lnTo>
                  <a:lnTo>
                    <a:pt x="12284" y="11831"/>
                  </a:lnTo>
                  <a:lnTo>
                    <a:pt x="12370" y="11666"/>
                  </a:lnTo>
                  <a:lnTo>
                    <a:pt x="12473" y="11446"/>
                  </a:lnTo>
                  <a:lnTo>
                    <a:pt x="12590" y="11176"/>
                  </a:lnTo>
                  <a:lnTo>
                    <a:pt x="12721" y="10858"/>
                  </a:lnTo>
                  <a:lnTo>
                    <a:pt x="12863" y="10498"/>
                  </a:lnTo>
                  <a:lnTo>
                    <a:pt x="13016" y="10100"/>
                  </a:lnTo>
                  <a:lnTo>
                    <a:pt x="13178" y="9667"/>
                  </a:lnTo>
                  <a:lnTo>
                    <a:pt x="13348" y="9204"/>
                  </a:lnTo>
                  <a:lnTo>
                    <a:pt x="13523" y="8716"/>
                  </a:lnTo>
                  <a:lnTo>
                    <a:pt x="13704" y="8205"/>
                  </a:lnTo>
                  <a:lnTo>
                    <a:pt x="13888" y="7679"/>
                  </a:lnTo>
                  <a:lnTo>
                    <a:pt x="14074" y="7139"/>
                  </a:lnTo>
                  <a:lnTo>
                    <a:pt x="14260" y="6590"/>
                  </a:lnTo>
                  <a:lnTo>
                    <a:pt x="14446" y="6037"/>
                  </a:lnTo>
                  <a:lnTo>
                    <a:pt x="14628" y="5482"/>
                  </a:lnTo>
                  <a:lnTo>
                    <a:pt x="14807" y="4932"/>
                  </a:lnTo>
                  <a:lnTo>
                    <a:pt x="14981" y="4390"/>
                  </a:lnTo>
                  <a:lnTo>
                    <a:pt x="15147" y="3861"/>
                  </a:lnTo>
                  <a:lnTo>
                    <a:pt x="15305" y="3348"/>
                  </a:lnTo>
                  <a:lnTo>
                    <a:pt x="15455" y="2855"/>
                  </a:lnTo>
                  <a:lnTo>
                    <a:pt x="15593" y="2388"/>
                  </a:lnTo>
                  <a:lnTo>
                    <a:pt x="15718" y="1950"/>
                  </a:lnTo>
                  <a:lnTo>
                    <a:pt x="15829" y="1545"/>
                  </a:lnTo>
                  <a:lnTo>
                    <a:pt x="15925" y="1178"/>
                  </a:lnTo>
                  <a:lnTo>
                    <a:pt x="16004" y="853"/>
                  </a:lnTo>
                  <a:lnTo>
                    <a:pt x="16066" y="573"/>
                  </a:lnTo>
                  <a:lnTo>
                    <a:pt x="16106" y="344"/>
                  </a:lnTo>
                  <a:lnTo>
                    <a:pt x="16126" y="170"/>
                  </a:lnTo>
                  <a:lnTo>
                    <a:pt x="16124" y="55"/>
                  </a:lnTo>
                  <a:lnTo>
                    <a:pt x="16097" y="1"/>
                  </a:lnTo>
                  <a:close/>
                </a:path>
              </a:pathLst>
            </a:custGeom>
            <a:grpFill/>
            <a:ln>
              <a:noFill/>
            </a:ln>
          </p:spPr>
          <p:txBody>
            <a:bodyPr vert="horz" wrap="square" lIns="91440" tIns="45720" rIns="91440" bIns="45720" numCol="1" anchor="t" anchorCtr="0" compatLnSpc="1">
              <a:prstTxWarp prst="textNoShape">
                <a:avLst/>
              </a:prstTxWarp>
            </a:bodyPr>
            <a:lstStyle/>
            <a:p>
              <a:endParaRPr lang="id-ID" dirty="0">
                <a:latin typeface="Source Sans Pro" panose="020B0503030403020204" pitchFamily="34" charset="0"/>
              </a:endParaRPr>
            </a:p>
          </p:txBody>
        </p:sp>
      </p:grpSp>
      <p:grpSp>
        <p:nvGrpSpPr>
          <p:cNvPr id="9" name="Group 8"/>
          <p:cNvGrpSpPr/>
          <p:nvPr userDrawn="1"/>
        </p:nvGrpSpPr>
        <p:grpSpPr>
          <a:xfrm>
            <a:off x="5347857" y="2537525"/>
            <a:ext cx="1496291" cy="1496291"/>
            <a:chOff x="5347855" y="2537522"/>
            <a:chExt cx="1496291" cy="1496291"/>
          </a:xfrm>
          <a:blipFill>
            <a:blip r:embed="rId2" cstate="print">
              <a:extLst>
                <a:ext uri="{28A0092B-C50C-407E-A947-70E740481C1C}">
                  <a14:useLocalDpi xmlns:a14="http://schemas.microsoft.com/office/drawing/2010/main" val="0"/>
                </a:ext>
              </a:extLst>
            </a:blip>
            <a:stretch>
              <a:fillRect/>
            </a:stretch>
          </a:blipFill>
        </p:grpSpPr>
        <p:sp>
          <p:nvSpPr>
            <p:cNvPr id="10" name="Oval 9"/>
            <p:cNvSpPr/>
            <p:nvPr/>
          </p:nvSpPr>
          <p:spPr>
            <a:xfrm>
              <a:off x="5347855" y="2537522"/>
              <a:ext cx="1496291" cy="1496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panose="020B0503030403020204" pitchFamily="34" charset="0"/>
              </a:endParaRPr>
            </a:p>
          </p:txBody>
        </p:sp>
        <p:sp>
          <p:nvSpPr>
            <p:cNvPr id="11" name="Freeform 281"/>
            <p:cNvSpPr>
              <a:spLocks/>
            </p:cNvSpPr>
            <p:nvPr/>
          </p:nvSpPr>
          <p:spPr bwMode="auto">
            <a:xfrm>
              <a:off x="5779540" y="2885025"/>
              <a:ext cx="632921" cy="801284"/>
            </a:xfrm>
            <a:custGeom>
              <a:avLst/>
              <a:gdLst>
                <a:gd name="T0" fmla="*/ 6908 w 12789"/>
                <a:gd name="T1" fmla="*/ 14027 h 16191"/>
                <a:gd name="T2" fmla="*/ 6054 w 12789"/>
                <a:gd name="T3" fmla="*/ 14622 h 16191"/>
                <a:gd name="T4" fmla="*/ 5599 w 12789"/>
                <a:gd name="T5" fmla="*/ 14832 h 16191"/>
                <a:gd name="T6" fmla="*/ 4917 w 12789"/>
                <a:gd name="T7" fmla="*/ 14575 h 16191"/>
                <a:gd name="T8" fmla="*/ 3883 w 12789"/>
                <a:gd name="T9" fmla="*/ 14083 h 16191"/>
                <a:gd name="T10" fmla="*/ 3046 w 12789"/>
                <a:gd name="T11" fmla="*/ 13611 h 16191"/>
                <a:gd name="T12" fmla="*/ 2812 w 12789"/>
                <a:gd name="T13" fmla="*/ 13240 h 16191"/>
                <a:gd name="T14" fmla="*/ 2796 w 12789"/>
                <a:gd name="T15" fmla="*/ 12475 h 16191"/>
                <a:gd name="T16" fmla="*/ 2877 w 12789"/>
                <a:gd name="T17" fmla="*/ 11320 h 16191"/>
                <a:gd name="T18" fmla="*/ 2009 w 12789"/>
                <a:gd name="T19" fmla="*/ 11361 h 16191"/>
                <a:gd name="T20" fmla="*/ 1286 w 12789"/>
                <a:gd name="T21" fmla="*/ 11365 h 16191"/>
                <a:gd name="T22" fmla="*/ 889 w 12789"/>
                <a:gd name="T23" fmla="*/ 11244 h 16191"/>
                <a:gd name="T24" fmla="*/ 554 w 12789"/>
                <a:gd name="T25" fmla="*/ 10552 h 16191"/>
                <a:gd name="T26" fmla="*/ 215 w 12789"/>
                <a:gd name="T27" fmla="*/ 9522 h 16191"/>
                <a:gd name="T28" fmla="*/ 66 w 12789"/>
                <a:gd name="T29" fmla="*/ 8687 h 16191"/>
                <a:gd name="T30" fmla="*/ 263 w 12789"/>
                <a:gd name="T31" fmla="*/ 8319 h 16191"/>
                <a:gd name="T32" fmla="*/ 746 w 12789"/>
                <a:gd name="T33" fmla="*/ 7947 h 16191"/>
                <a:gd name="T34" fmla="*/ 1398 w 12789"/>
                <a:gd name="T35" fmla="*/ 7696 h 16191"/>
                <a:gd name="T36" fmla="*/ 2106 w 12789"/>
                <a:gd name="T37" fmla="*/ 7751 h 16191"/>
                <a:gd name="T38" fmla="*/ 2900 w 12789"/>
                <a:gd name="T39" fmla="*/ 8130 h 16191"/>
                <a:gd name="T40" fmla="*/ 3658 w 12789"/>
                <a:gd name="T41" fmla="*/ 8597 h 16191"/>
                <a:gd name="T42" fmla="*/ 5645 w 12789"/>
                <a:gd name="T43" fmla="*/ 9755 h 16191"/>
                <a:gd name="T44" fmla="*/ 1928 w 12789"/>
                <a:gd name="T45" fmla="*/ 5515 h 16191"/>
                <a:gd name="T46" fmla="*/ 261 w 12789"/>
                <a:gd name="T47" fmla="*/ 3542 h 16191"/>
                <a:gd name="T48" fmla="*/ 31 w 12789"/>
                <a:gd name="T49" fmla="*/ 3070 h 16191"/>
                <a:gd name="T50" fmla="*/ 0 w 12789"/>
                <a:gd name="T51" fmla="*/ 2633 h 16191"/>
                <a:gd name="T52" fmla="*/ 27 w 12789"/>
                <a:gd name="T53" fmla="*/ 2195 h 16191"/>
                <a:gd name="T54" fmla="*/ 103 w 12789"/>
                <a:gd name="T55" fmla="*/ 1870 h 16191"/>
                <a:gd name="T56" fmla="*/ 353 w 12789"/>
                <a:gd name="T57" fmla="*/ 1394 h 16191"/>
                <a:gd name="T58" fmla="*/ 792 w 12789"/>
                <a:gd name="T59" fmla="*/ 747 h 16191"/>
                <a:gd name="T60" fmla="*/ 1323 w 12789"/>
                <a:gd name="T61" fmla="*/ 209 h 16191"/>
                <a:gd name="T62" fmla="*/ 1865 w 12789"/>
                <a:gd name="T63" fmla="*/ 10 h 16191"/>
                <a:gd name="T64" fmla="*/ 2415 w 12789"/>
                <a:gd name="T65" fmla="*/ 35 h 16191"/>
                <a:gd name="T66" fmla="*/ 2914 w 12789"/>
                <a:gd name="T67" fmla="*/ 184 h 16191"/>
                <a:gd name="T68" fmla="*/ 3286 w 12789"/>
                <a:gd name="T69" fmla="*/ 377 h 16191"/>
                <a:gd name="T70" fmla="*/ 4274 w 12789"/>
                <a:gd name="T71" fmla="*/ 2094 h 16191"/>
                <a:gd name="T72" fmla="*/ 6354 w 12789"/>
                <a:gd name="T73" fmla="*/ 6179 h 16191"/>
                <a:gd name="T74" fmla="*/ 7565 w 12789"/>
                <a:gd name="T75" fmla="*/ 8523 h 16191"/>
                <a:gd name="T76" fmla="*/ 7166 w 12789"/>
                <a:gd name="T77" fmla="*/ 7101 h 16191"/>
                <a:gd name="T78" fmla="*/ 6946 w 12789"/>
                <a:gd name="T79" fmla="*/ 6047 h 16191"/>
                <a:gd name="T80" fmla="*/ 7094 w 12789"/>
                <a:gd name="T81" fmla="*/ 5653 h 16191"/>
                <a:gd name="T82" fmla="*/ 7790 w 12789"/>
                <a:gd name="T83" fmla="*/ 5471 h 16191"/>
                <a:gd name="T84" fmla="*/ 8715 w 12789"/>
                <a:gd name="T85" fmla="*/ 5427 h 16191"/>
                <a:gd name="T86" fmla="*/ 9482 w 12789"/>
                <a:gd name="T87" fmla="*/ 5612 h 16191"/>
                <a:gd name="T88" fmla="*/ 9935 w 12789"/>
                <a:gd name="T89" fmla="*/ 6282 h 16191"/>
                <a:gd name="T90" fmla="*/ 10256 w 12789"/>
                <a:gd name="T91" fmla="*/ 7382 h 16191"/>
                <a:gd name="T92" fmla="*/ 10455 w 12789"/>
                <a:gd name="T93" fmla="*/ 8439 h 16191"/>
                <a:gd name="T94" fmla="*/ 10443 w 12789"/>
                <a:gd name="T95" fmla="*/ 7700 h 16191"/>
                <a:gd name="T96" fmla="*/ 10478 w 12789"/>
                <a:gd name="T97" fmla="*/ 6710 h 16191"/>
                <a:gd name="T98" fmla="*/ 10660 w 12789"/>
                <a:gd name="T99" fmla="*/ 6066 h 16191"/>
                <a:gd name="T100" fmla="*/ 11135 w 12789"/>
                <a:gd name="T101" fmla="*/ 6120 h 16191"/>
                <a:gd name="T102" fmla="*/ 11849 w 12789"/>
                <a:gd name="T103" fmla="*/ 6659 h 16191"/>
                <a:gd name="T104" fmla="*/ 12502 w 12789"/>
                <a:gd name="T105" fmla="*/ 7483 h 16191"/>
                <a:gd name="T106" fmla="*/ 12789 w 12789"/>
                <a:gd name="T107" fmla="*/ 8459 h 16191"/>
                <a:gd name="T108" fmla="*/ 12541 w 12789"/>
                <a:gd name="T109" fmla="*/ 10020 h 16191"/>
                <a:gd name="T110" fmla="*/ 12012 w 12789"/>
                <a:gd name="T111" fmla="*/ 11708 h 16191"/>
                <a:gd name="T112" fmla="*/ 11513 w 12789"/>
                <a:gd name="T113" fmla="*/ 12775 h 16191"/>
                <a:gd name="T114" fmla="*/ 11009 w 12789"/>
                <a:gd name="T115" fmla="*/ 12969 h 16191"/>
                <a:gd name="T116" fmla="*/ 10127 w 12789"/>
                <a:gd name="T117" fmla="*/ 13051 h 16191"/>
                <a:gd name="T118" fmla="*/ 10392 w 12789"/>
                <a:gd name="T119" fmla="*/ 15650 h 16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789" h="16191">
                  <a:moveTo>
                    <a:pt x="8650" y="16191"/>
                  </a:moveTo>
                  <a:lnTo>
                    <a:pt x="7643" y="13474"/>
                  </a:lnTo>
                  <a:lnTo>
                    <a:pt x="7623" y="13489"/>
                  </a:lnTo>
                  <a:lnTo>
                    <a:pt x="7567" y="13533"/>
                  </a:lnTo>
                  <a:lnTo>
                    <a:pt x="7479" y="13599"/>
                  </a:lnTo>
                  <a:lnTo>
                    <a:pt x="7365" y="13686"/>
                  </a:lnTo>
                  <a:lnTo>
                    <a:pt x="7228" y="13790"/>
                  </a:lnTo>
                  <a:lnTo>
                    <a:pt x="7075" y="13905"/>
                  </a:lnTo>
                  <a:lnTo>
                    <a:pt x="6908" y="14027"/>
                  </a:lnTo>
                  <a:lnTo>
                    <a:pt x="6734" y="14154"/>
                  </a:lnTo>
                  <a:lnTo>
                    <a:pt x="6646" y="14219"/>
                  </a:lnTo>
                  <a:lnTo>
                    <a:pt x="6557" y="14281"/>
                  </a:lnTo>
                  <a:lnTo>
                    <a:pt x="6468" y="14344"/>
                  </a:lnTo>
                  <a:lnTo>
                    <a:pt x="6381" y="14405"/>
                  </a:lnTo>
                  <a:lnTo>
                    <a:pt x="6296" y="14464"/>
                  </a:lnTo>
                  <a:lnTo>
                    <a:pt x="6212" y="14519"/>
                  </a:lnTo>
                  <a:lnTo>
                    <a:pt x="6131" y="14573"/>
                  </a:lnTo>
                  <a:lnTo>
                    <a:pt x="6054" y="14622"/>
                  </a:lnTo>
                  <a:lnTo>
                    <a:pt x="5981" y="14668"/>
                  </a:lnTo>
                  <a:lnTo>
                    <a:pt x="5912" y="14710"/>
                  </a:lnTo>
                  <a:lnTo>
                    <a:pt x="5849" y="14746"/>
                  </a:lnTo>
                  <a:lnTo>
                    <a:pt x="5791" y="14776"/>
                  </a:lnTo>
                  <a:lnTo>
                    <a:pt x="5740" y="14802"/>
                  </a:lnTo>
                  <a:lnTo>
                    <a:pt x="5695" y="14820"/>
                  </a:lnTo>
                  <a:lnTo>
                    <a:pt x="5658" y="14831"/>
                  </a:lnTo>
                  <a:lnTo>
                    <a:pt x="5630" y="14835"/>
                  </a:lnTo>
                  <a:lnTo>
                    <a:pt x="5599" y="14832"/>
                  </a:lnTo>
                  <a:lnTo>
                    <a:pt x="5558" y="14823"/>
                  </a:lnTo>
                  <a:lnTo>
                    <a:pt x="5505" y="14808"/>
                  </a:lnTo>
                  <a:lnTo>
                    <a:pt x="5445" y="14787"/>
                  </a:lnTo>
                  <a:lnTo>
                    <a:pt x="5374" y="14763"/>
                  </a:lnTo>
                  <a:lnTo>
                    <a:pt x="5295" y="14733"/>
                  </a:lnTo>
                  <a:lnTo>
                    <a:pt x="5210" y="14698"/>
                  </a:lnTo>
                  <a:lnTo>
                    <a:pt x="5118" y="14661"/>
                  </a:lnTo>
                  <a:lnTo>
                    <a:pt x="5020" y="14619"/>
                  </a:lnTo>
                  <a:lnTo>
                    <a:pt x="4917" y="14575"/>
                  </a:lnTo>
                  <a:lnTo>
                    <a:pt x="4809" y="14526"/>
                  </a:lnTo>
                  <a:lnTo>
                    <a:pt x="4698" y="14477"/>
                  </a:lnTo>
                  <a:lnTo>
                    <a:pt x="4584" y="14424"/>
                  </a:lnTo>
                  <a:lnTo>
                    <a:pt x="4468" y="14370"/>
                  </a:lnTo>
                  <a:lnTo>
                    <a:pt x="4351" y="14314"/>
                  </a:lnTo>
                  <a:lnTo>
                    <a:pt x="4233" y="14257"/>
                  </a:lnTo>
                  <a:lnTo>
                    <a:pt x="4115" y="14200"/>
                  </a:lnTo>
                  <a:lnTo>
                    <a:pt x="3998" y="14141"/>
                  </a:lnTo>
                  <a:lnTo>
                    <a:pt x="3883" y="14083"/>
                  </a:lnTo>
                  <a:lnTo>
                    <a:pt x="3770" y="14024"/>
                  </a:lnTo>
                  <a:lnTo>
                    <a:pt x="3660" y="13967"/>
                  </a:lnTo>
                  <a:lnTo>
                    <a:pt x="3555" y="13911"/>
                  </a:lnTo>
                  <a:lnTo>
                    <a:pt x="3454" y="13855"/>
                  </a:lnTo>
                  <a:lnTo>
                    <a:pt x="3359" y="13802"/>
                  </a:lnTo>
                  <a:lnTo>
                    <a:pt x="3269" y="13750"/>
                  </a:lnTo>
                  <a:lnTo>
                    <a:pt x="3186" y="13701"/>
                  </a:lnTo>
                  <a:lnTo>
                    <a:pt x="3111" y="13654"/>
                  </a:lnTo>
                  <a:lnTo>
                    <a:pt x="3046" y="13611"/>
                  </a:lnTo>
                  <a:lnTo>
                    <a:pt x="2988" y="13571"/>
                  </a:lnTo>
                  <a:lnTo>
                    <a:pt x="2941" y="13535"/>
                  </a:lnTo>
                  <a:lnTo>
                    <a:pt x="2905" y="13502"/>
                  </a:lnTo>
                  <a:lnTo>
                    <a:pt x="2879" y="13474"/>
                  </a:lnTo>
                  <a:lnTo>
                    <a:pt x="2862" y="13444"/>
                  </a:lnTo>
                  <a:lnTo>
                    <a:pt x="2846" y="13404"/>
                  </a:lnTo>
                  <a:lnTo>
                    <a:pt x="2833" y="13357"/>
                  </a:lnTo>
                  <a:lnTo>
                    <a:pt x="2822" y="13302"/>
                  </a:lnTo>
                  <a:lnTo>
                    <a:pt x="2812" y="13240"/>
                  </a:lnTo>
                  <a:lnTo>
                    <a:pt x="2804" y="13171"/>
                  </a:lnTo>
                  <a:lnTo>
                    <a:pt x="2799" y="13098"/>
                  </a:lnTo>
                  <a:lnTo>
                    <a:pt x="2794" y="13019"/>
                  </a:lnTo>
                  <a:lnTo>
                    <a:pt x="2791" y="12936"/>
                  </a:lnTo>
                  <a:lnTo>
                    <a:pt x="2790" y="12849"/>
                  </a:lnTo>
                  <a:lnTo>
                    <a:pt x="2790" y="12757"/>
                  </a:lnTo>
                  <a:lnTo>
                    <a:pt x="2791" y="12665"/>
                  </a:lnTo>
                  <a:lnTo>
                    <a:pt x="2793" y="12571"/>
                  </a:lnTo>
                  <a:lnTo>
                    <a:pt x="2796" y="12475"/>
                  </a:lnTo>
                  <a:lnTo>
                    <a:pt x="2799" y="12379"/>
                  </a:lnTo>
                  <a:lnTo>
                    <a:pt x="2804" y="12284"/>
                  </a:lnTo>
                  <a:lnTo>
                    <a:pt x="2814" y="12095"/>
                  </a:lnTo>
                  <a:lnTo>
                    <a:pt x="2826" y="11915"/>
                  </a:lnTo>
                  <a:lnTo>
                    <a:pt x="2839" y="11748"/>
                  </a:lnTo>
                  <a:lnTo>
                    <a:pt x="2851" y="11600"/>
                  </a:lnTo>
                  <a:lnTo>
                    <a:pt x="2862" y="11475"/>
                  </a:lnTo>
                  <a:lnTo>
                    <a:pt x="2871" y="11380"/>
                  </a:lnTo>
                  <a:lnTo>
                    <a:pt x="2877" y="11320"/>
                  </a:lnTo>
                  <a:lnTo>
                    <a:pt x="2879" y="11298"/>
                  </a:lnTo>
                  <a:lnTo>
                    <a:pt x="2861" y="11300"/>
                  </a:lnTo>
                  <a:lnTo>
                    <a:pt x="2807" y="11304"/>
                  </a:lnTo>
                  <a:lnTo>
                    <a:pt x="2723" y="11312"/>
                  </a:lnTo>
                  <a:lnTo>
                    <a:pt x="2614" y="11322"/>
                  </a:lnTo>
                  <a:lnTo>
                    <a:pt x="2484" y="11332"/>
                  </a:lnTo>
                  <a:lnTo>
                    <a:pt x="2336" y="11342"/>
                  </a:lnTo>
                  <a:lnTo>
                    <a:pt x="2177" y="11352"/>
                  </a:lnTo>
                  <a:lnTo>
                    <a:pt x="2009" y="11361"/>
                  </a:lnTo>
                  <a:lnTo>
                    <a:pt x="1925" y="11364"/>
                  </a:lnTo>
                  <a:lnTo>
                    <a:pt x="1840" y="11367"/>
                  </a:lnTo>
                  <a:lnTo>
                    <a:pt x="1755" y="11370"/>
                  </a:lnTo>
                  <a:lnTo>
                    <a:pt x="1671" y="11371"/>
                  </a:lnTo>
                  <a:lnTo>
                    <a:pt x="1589" y="11372"/>
                  </a:lnTo>
                  <a:lnTo>
                    <a:pt x="1508" y="11372"/>
                  </a:lnTo>
                  <a:lnTo>
                    <a:pt x="1430" y="11371"/>
                  </a:lnTo>
                  <a:lnTo>
                    <a:pt x="1356" y="11368"/>
                  </a:lnTo>
                  <a:lnTo>
                    <a:pt x="1286" y="11365"/>
                  </a:lnTo>
                  <a:lnTo>
                    <a:pt x="1219" y="11360"/>
                  </a:lnTo>
                  <a:lnTo>
                    <a:pt x="1158" y="11354"/>
                  </a:lnTo>
                  <a:lnTo>
                    <a:pt x="1101" y="11346"/>
                  </a:lnTo>
                  <a:lnTo>
                    <a:pt x="1052" y="11337"/>
                  </a:lnTo>
                  <a:lnTo>
                    <a:pt x="1008" y="11326"/>
                  </a:lnTo>
                  <a:lnTo>
                    <a:pt x="972" y="11312"/>
                  </a:lnTo>
                  <a:lnTo>
                    <a:pt x="944" y="11298"/>
                  </a:lnTo>
                  <a:lnTo>
                    <a:pt x="917" y="11277"/>
                  </a:lnTo>
                  <a:lnTo>
                    <a:pt x="889" y="11244"/>
                  </a:lnTo>
                  <a:lnTo>
                    <a:pt x="858" y="11200"/>
                  </a:lnTo>
                  <a:lnTo>
                    <a:pt x="825" y="11146"/>
                  </a:lnTo>
                  <a:lnTo>
                    <a:pt x="789" y="11084"/>
                  </a:lnTo>
                  <a:lnTo>
                    <a:pt x="753" y="11013"/>
                  </a:lnTo>
                  <a:lnTo>
                    <a:pt x="715" y="10934"/>
                  </a:lnTo>
                  <a:lnTo>
                    <a:pt x="675" y="10847"/>
                  </a:lnTo>
                  <a:lnTo>
                    <a:pt x="635" y="10754"/>
                  </a:lnTo>
                  <a:lnTo>
                    <a:pt x="594" y="10656"/>
                  </a:lnTo>
                  <a:lnTo>
                    <a:pt x="554" y="10552"/>
                  </a:lnTo>
                  <a:lnTo>
                    <a:pt x="513" y="10445"/>
                  </a:lnTo>
                  <a:lnTo>
                    <a:pt x="472" y="10334"/>
                  </a:lnTo>
                  <a:lnTo>
                    <a:pt x="432" y="10221"/>
                  </a:lnTo>
                  <a:lnTo>
                    <a:pt x="393" y="10104"/>
                  </a:lnTo>
                  <a:lnTo>
                    <a:pt x="354" y="9988"/>
                  </a:lnTo>
                  <a:lnTo>
                    <a:pt x="317" y="9870"/>
                  </a:lnTo>
                  <a:lnTo>
                    <a:pt x="281" y="9753"/>
                  </a:lnTo>
                  <a:lnTo>
                    <a:pt x="247" y="9637"/>
                  </a:lnTo>
                  <a:lnTo>
                    <a:pt x="215" y="9522"/>
                  </a:lnTo>
                  <a:lnTo>
                    <a:pt x="186" y="9410"/>
                  </a:lnTo>
                  <a:lnTo>
                    <a:pt x="159" y="9301"/>
                  </a:lnTo>
                  <a:lnTo>
                    <a:pt x="135" y="9196"/>
                  </a:lnTo>
                  <a:lnTo>
                    <a:pt x="114" y="9095"/>
                  </a:lnTo>
                  <a:lnTo>
                    <a:pt x="97" y="9000"/>
                  </a:lnTo>
                  <a:lnTo>
                    <a:pt x="83" y="8911"/>
                  </a:lnTo>
                  <a:lnTo>
                    <a:pt x="73" y="8829"/>
                  </a:lnTo>
                  <a:lnTo>
                    <a:pt x="67" y="8754"/>
                  </a:lnTo>
                  <a:lnTo>
                    <a:pt x="66" y="8687"/>
                  </a:lnTo>
                  <a:lnTo>
                    <a:pt x="70" y="8630"/>
                  </a:lnTo>
                  <a:lnTo>
                    <a:pt x="78" y="8582"/>
                  </a:lnTo>
                  <a:lnTo>
                    <a:pt x="91" y="8545"/>
                  </a:lnTo>
                  <a:lnTo>
                    <a:pt x="110" y="8511"/>
                  </a:lnTo>
                  <a:lnTo>
                    <a:pt x="132" y="8476"/>
                  </a:lnTo>
                  <a:lnTo>
                    <a:pt x="159" y="8440"/>
                  </a:lnTo>
                  <a:lnTo>
                    <a:pt x="191" y="8400"/>
                  </a:lnTo>
                  <a:lnTo>
                    <a:pt x="225" y="8361"/>
                  </a:lnTo>
                  <a:lnTo>
                    <a:pt x="263" y="8319"/>
                  </a:lnTo>
                  <a:lnTo>
                    <a:pt x="305" y="8278"/>
                  </a:lnTo>
                  <a:lnTo>
                    <a:pt x="350" y="8235"/>
                  </a:lnTo>
                  <a:lnTo>
                    <a:pt x="399" y="8193"/>
                  </a:lnTo>
                  <a:lnTo>
                    <a:pt x="450" y="8150"/>
                  </a:lnTo>
                  <a:lnTo>
                    <a:pt x="504" y="8108"/>
                  </a:lnTo>
                  <a:lnTo>
                    <a:pt x="561" y="8066"/>
                  </a:lnTo>
                  <a:lnTo>
                    <a:pt x="621" y="8026"/>
                  </a:lnTo>
                  <a:lnTo>
                    <a:pt x="682" y="7985"/>
                  </a:lnTo>
                  <a:lnTo>
                    <a:pt x="746" y="7947"/>
                  </a:lnTo>
                  <a:lnTo>
                    <a:pt x="812" y="7909"/>
                  </a:lnTo>
                  <a:lnTo>
                    <a:pt x="880" y="7874"/>
                  </a:lnTo>
                  <a:lnTo>
                    <a:pt x="951" y="7840"/>
                  </a:lnTo>
                  <a:lnTo>
                    <a:pt x="1022" y="7809"/>
                  </a:lnTo>
                  <a:lnTo>
                    <a:pt x="1095" y="7781"/>
                  </a:lnTo>
                  <a:lnTo>
                    <a:pt x="1169" y="7754"/>
                  </a:lnTo>
                  <a:lnTo>
                    <a:pt x="1244" y="7732"/>
                  </a:lnTo>
                  <a:lnTo>
                    <a:pt x="1321" y="7712"/>
                  </a:lnTo>
                  <a:lnTo>
                    <a:pt x="1398" y="7696"/>
                  </a:lnTo>
                  <a:lnTo>
                    <a:pt x="1475" y="7684"/>
                  </a:lnTo>
                  <a:lnTo>
                    <a:pt x="1554" y="7676"/>
                  </a:lnTo>
                  <a:lnTo>
                    <a:pt x="1633" y="7671"/>
                  </a:lnTo>
                  <a:lnTo>
                    <a:pt x="1712" y="7673"/>
                  </a:lnTo>
                  <a:lnTo>
                    <a:pt x="1791" y="7678"/>
                  </a:lnTo>
                  <a:lnTo>
                    <a:pt x="1870" y="7688"/>
                  </a:lnTo>
                  <a:lnTo>
                    <a:pt x="1949" y="7704"/>
                  </a:lnTo>
                  <a:lnTo>
                    <a:pt x="2028" y="7725"/>
                  </a:lnTo>
                  <a:lnTo>
                    <a:pt x="2106" y="7751"/>
                  </a:lnTo>
                  <a:lnTo>
                    <a:pt x="2189" y="7783"/>
                  </a:lnTo>
                  <a:lnTo>
                    <a:pt x="2273" y="7816"/>
                  </a:lnTo>
                  <a:lnTo>
                    <a:pt x="2360" y="7855"/>
                  </a:lnTo>
                  <a:lnTo>
                    <a:pt x="2447" y="7894"/>
                  </a:lnTo>
                  <a:lnTo>
                    <a:pt x="2536" y="7938"/>
                  </a:lnTo>
                  <a:lnTo>
                    <a:pt x="2627" y="7983"/>
                  </a:lnTo>
                  <a:lnTo>
                    <a:pt x="2718" y="8031"/>
                  </a:lnTo>
                  <a:lnTo>
                    <a:pt x="2809" y="8079"/>
                  </a:lnTo>
                  <a:lnTo>
                    <a:pt x="2900" y="8130"/>
                  </a:lnTo>
                  <a:lnTo>
                    <a:pt x="2989" y="8182"/>
                  </a:lnTo>
                  <a:lnTo>
                    <a:pt x="3079" y="8234"/>
                  </a:lnTo>
                  <a:lnTo>
                    <a:pt x="3168" y="8288"/>
                  </a:lnTo>
                  <a:lnTo>
                    <a:pt x="3256" y="8340"/>
                  </a:lnTo>
                  <a:lnTo>
                    <a:pt x="3341" y="8394"/>
                  </a:lnTo>
                  <a:lnTo>
                    <a:pt x="3424" y="8447"/>
                  </a:lnTo>
                  <a:lnTo>
                    <a:pt x="3505" y="8498"/>
                  </a:lnTo>
                  <a:lnTo>
                    <a:pt x="3583" y="8549"/>
                  </a:lnTo>
                  <a:lnTo>
                    <a:pt x="3658" y="8597"/>
                  </a:lnTo>
                  <a:lnTo>
                    <a:pt x="3729" y="8645"/>
                  </a:lnTo>
                  <a:lnTo>
                    <a:pt x="3861" y="8734"/>
                  </a:lnTo>
                  <a:lnTo>
                    <a:pt x="3974" y="8813"/>
                  </a:lnTo>
                  <a:lnTo>
                    <a:pt x="4067" y="8878"/>
                  </a:lnTo>
                  <a:lnTo>
                    <a:pt x="4137" y="8927"/>
                  </a:lnTo>
                  <a:lnTo>
                    <a:pt x="4181" y="8959"/>
                  </a:lnTo>
                  <a:lnTo>
                    <a:pt x="4196" y="8970"/>
                  </a:lnTo>
                  <a:lnTo>
                    <a:pt x="5706" y="9825"/>
                  </a:lnTo>
                  <a:lnTo>
                    <a:pt x="5645" y="9755"/>
                  </a:lnTo>
                  <a:lnTo>
                    <a:pt x="5471" y="9559"/>
                  </a:lnTo>
                  <a:lnTo>
                    <a:pt x="5200" y="9252"/>
                  </a:lnTo>
                  <a:lnTo>
                    <a:pt x="4848" y="8853"/>
                  </a:lnTo>
                  <a:lnTo>
                    <a:pt x="4432" y="8381"/>
                  </a:lnTo>
                  <a:lnTo>
                    <a:pt x="3965" y="7851"/>
                  </a:lnTo>
                  <a:lnTo>
                    <a:pt x="3467" y="7282"/>
                  </a:lnTo>
                  <a:lnTo>
                    <a:pt x="2950" y="6691"/>
                  </a:lnTo>
                  <a:lnTo>
                    <a:pt x="2431" y="6096"/>
                  </a:lnTo>
                  <a:lnTo>
                    <a:pt x="1928" y="5515"/>
                  </a:lnTo>
                  <a:lnTo>
                    <a:pt x="1685" y="5236"/>
                  </a:lnTo>
                  <a:lnTo>
                    <a:pt x="1453" y="4966"/>
                  </a:lnTo>
                  <a:lnTo>
                    <a:pt x="1233" y="4708"/>
                  </a:lnTo>
                  <a:lnTo>
                    <a:pt x="1025" y="4465"/>
                  </a:lnTo>
                  <a:lnTo>
                    <a:pt x="834" y="4238"/>
                  </a:lnTo>
                  <a:lnTo>
                    <a:pt x="660" y="4031"/>
                  </a:lnTo>
                  <a:lnTo>
                    <a:pt x="505" y="3843"/>
                  </a:lnTo>
                  <a:lnTo>
                    <a:pt x="371" y="3680"/>
                  </a:lnTo>
                  <a:lnTo>
                    <a:pt x="261" y="3542"/>
                  </a:lnTo>
                  <a:lnTo>
                    <a:pt x="177" y="3431"/>
                  </a:lnTo>
                  <a:lnTo>
                    <a:pt x="119" y="3351"/>
                  </a:lnTo>
                  <a:lnTo>
                    <a:pt x="91" y="3302"/>
                  </a:lnTo>
                  <a:lnTo>
                    <a:pt x="79" y="3269"/>
                  </a:lnTo>
                  <a:lnTo>
                    <a:pt x="68" y="3233"/>
                  </a:lnTo>
                  <a:lnTo>
                    <a:pt x="58" y="3195"/>
                  </a:lnTo>
                  <a:lnTo>
                    <a:pt x="47" y="3155"/>
                  </a:lnTo>
                  <a:lnTo>
                    <a:pt x="39" y="3114"/>
                  </a:lnTo>
                  <a:lnTo>
                    <a:pt x="31" y="3070"/>
                  </a:lnTo>
                  <a:lnTo>
                    <a:pt x="25" y="3026"/>
                  </a:lnTo>
                  <a:lnTo>
                    <a:pt x="19" y="2979"/>
                  </a:lnTo>
                  <a:lnTo>
                    <a:pt x="14" y="2932"/>
                  </a:lnTo>
                  <a:lnTo>
                    <a:pt x="9" y="2884"/>
                  </a:lnTo>
                  <a:lnTo>
                    <a:pt x="6" y="2834"/>
                  </a:lnTo>
                  <a:lnTo>
                    <a:pt x="4" y="2785"/>
                  </a:lnTo>
                  <a:lnTo>
                    <a:pt x="2" y="2734"/>
                  </a:lnTo>
                  <a:lnTo>
                    <a:pt x="0" y="2684"/>
                  </a:lnTo>
                  <a:lnTo>
                    <a:pt x="0" y="2633"/>
                  </a:lnTo>
                  <a:lnTo>
                    <a:pt x="0" y="2582"/>
                  </a:lnTo>
                  <a:lnTo>
                    <a:pt x="1" y="2532"/>
                  </a:lnTo>
                  <a:lnTo>
                    <a:pt x="3" y="2481"/>
                  </a:lnTo>
                  <a:lnTo>
                    <a:pt x="6" y="2432"/>
                  </a:lnTo>
                  <a:lnTo>
                    <a:pt x="9" y="2382"/>
                  </a:lnTo>
                  <a:lnTo>
                    <a:pt x="12" y="2334"/>
                  </a:lnTo>
                  <a:lnTo>
                    <a:pt x="17" y="2286"/>
                  </a:lnTo>
                  <a:lnTo>
                    <a:pt x="21" y="2240"/>
                  </a:lnTo>
                  <a:lnTo>
                    <a:pt x="27" y="2195"/>
                  </a:lnTo>
                  <a:lnTo>
                    <a:pt x="33" y="2151"/>
                  </a:lnTo>
                  <a:lnTo>
                    <a:pt x="40" y="2110"/>
                  </a:lnTo>
                  <a:lnTo>
                    <a:pt x="47" y="2069"/>
                  </a:lnTo>
                  <a:lnTo>
                    <a:pt x="56" y="2031"/>
                  </a:lnTo>
                  <a:lnTo>
                    <a:pt x="64" y="1995"/>
                  </a:lnTo>
                  <a:lnTo>
                    <a:pt x="73" y="1961"/>
                  </a:lnTo>
                  <a:lnTo>
                    <a:pt x="82" y="1930"/>
                  </a:lnTo>
                  <a:lnTo>
                    <a:pt x="91" y="1900"/>
                  </a:lnTo>
                  <a:lnTo>
                    <a:pt x="103" y="1870"/>
                  </a:lnTo>
                  <a:lnTo>
                    <a:pt x="118" y="1835"/>
                  </a:lnTo>
                  <a:lnTo>
                    <a:pt x="137" y="1794"/>
                  </a:lnTo>
                  <a:lnTo>
                    <a:pt x="159" y="1749"/>
                  </a:lnTo>
                  <a:lnTo>
                    <a:pt x="185" y="1698"/>
                  </a:lnTo>
                  <a:lnTo>
                    <a:pt x="213" y="1644"/>
                  </a:lnTo>
                  <a:lnTo>
                    <a:pt x="244" y="1587"/>
                  </a:lnTo>
                  <a:lnTo>
                    <a:pt x="278" y="1525"/>
                  </a:lnTo>
                  <a:lnTo>
                    <a:pt x="314" y="1461"/>
                  </a:lnTo>
                  <a:lnTo>
                    <a:pt x="353" y="1394"/>
                  </a:lnTo>
                  <a:lnTo>
                    <a:pt x="395" y="1327"/>
                  </a:lnTo>
                  <a:lnTo>
                    <a:pt x="438" y="1256"/>
                  </a:lnTo>
                  <a:lnTo>
                    <a:pt x="483" y="1184"/>
                  </a:lnTo>
                  <a:lnTo>
                    <a:pt x="531" y="1111"/>
                  </a:lnTo>
                  <a:lnTo>
                    <a:pt x="580" y="1038"/>
                  </a:lnTo>
                  <a:lnTo>
                    <a:pt x="631" y="964"/>
                  </a:lnTo>
                  <a:lnTo>
                    <a:pt x="683" y="892"/>
                  </a:lnTo>
                  <a:lnTo>
                    <a:pt x="738" y="819"/>
                  </a:lnTo>
                  <a:lnTo>
                    <a:pt x="792" y="747"/>
                  </a:lnTo>
                  <a:lnTo>
                    <a:pt x="849" y="677"/>
                  </a:lnTo>
                  <a:lnTo>
                    <a:pt x="906" y="608"/>
                  </a:lnTo>
                  <a:lnTo>
                    <a:pt x="964" y="541"/>
                  </a:lnTo>
                  <a:lnTo>
                    <a:pt x="1023" y="478"/>
                  </a:lnTo>
                  <a:lnTo>
                    <a:pt x="1083" y="417"/>
                  </a:lnTo>
                  <a:lnTo>
                    <a:pt x="1142" y="359"/>
                  </a:lnTo>
                  <a:lnTo>
                    <a:pt x="1203" y="305"/>
                  </a:lnTo>
                  <a:lnTo>
                    <a:pt x="1263" y="255"/>
                  </a:lnTo>
                  <a:lnTo>
                    <a:pt x="1323" y="209"/>
                  </a:lnTo>
                  <a:lnTo>
                    <a:pt x="1384" y="168"/>
                  </a:lnTo>
                  <a:lnTo>
                    <a:pt x="1444" y="133"/>
                  </a:lnTo>
                  <a:lnTo>
                    <a:pt x="1504" y="102"/>
                  </a:lnTo>
                  <a:lnTo>
                    <a:pt x="1563" y="79"/>
                  </a:lnTo>
                  <a:lnTo>
                    <a:pt x="1622" y="60"/>
                  </a:lnTo>
                  <a:lnTo>
                    <a:pt x="1682" y="43"/>
                  </a:lnTo>
                  <a:lnTo>
                    <a:pt x="1743" y="29"/>
                  </a:lnTo>
                  <a:lnTo>
                    <a:pt x="1803" y="18"/>
                  </a:lnTo>
                  <a:lnTo>
                    <a:pt x="1865" y="10"/>
                  </a:lnTo>
                  <a:lnTo>
                    <a:pt x="1927" y="4"/>
                  </a:lnTo>
                  <a:lnTo>
                    <a:pt x="1988" y="1"/>
                  </a:lnTo>
                  <a:lnTo>
                    <a:pt x="2050" y="0"/>
                  </a:lnTo>
                  <a:lnTo>
                    <a:pt x="2111" y="1"/>
                  </a:lnTo>
                  <a:lnTo>
                    <a:pt x="2173" y="4"/>
                  </a:lnTo>
                  <a:lnTo>
                    <a:pt x="2234" y="9"/>
                  </a:lnTo>
                  <a:lnTo>
                    <a:pt x="2295" y="16"/>
                  </a:lnTo>
                  <a:lnTo>
                    <a:pt x="2356" y="25"/>
                  </a:lnTo>
                  <a:lnTo>
                    <a:pt x="2415" y="35"/>
                  </a:lnTo>
                  <a:lnTo>
                    <a:pt x="2475" y="48"/>
                  </a:lnTo>
                  <a:lnTo>
                    <a:pt x="2533" y="61"/>
                  </a:lnTo>
                  <a:lnTo>
                    <a:pt x="2591" y="76"/>
                  </a:lnTo>
                  <a:lnTo>
                    <a:pt x="2647" y="91"/>
                  </a:lnTo>
                  <a:lnTo>
                    <a:pt x="2703" y="108"/>
                  </a:lnTo>
                  <a:lnTo>
                    <a:pt x="2757" y="126"/>
                  </a:lnTo>
                  <a:lnTo>
                    <a:pt x="2811" y="145"/>
                  </a:lnTo>
                  <a:lnTo>
                    <a:pt x="2863" y="165"/>
                  </a:lnTo>
                  <a:lnTo>
                    <a:pt x="2914" y="184"/>
                  </a:lnTo>
                  <a:lnTo>
                    <a:pt x="2962" y="205"/>
                  </a:lnTo>
                  <a:lnTo>
                    <a:pt x="3010" y="227"/>
                  </a:lnTo>
                  <a:lnTo>
                    <a:pt x="3055" y="248"/>
                  </a:lnTo>
                  <a:lnTo>
                    <a:pt x="3098" y="270"/>
                  </a:lnTo>
                  <a:lnTo>
                    <a:pt x="3141" y="291"/>
                  </a:lnTo>
                  <a:lnTo>
                    <a:pt x="3180" y="313"/>
                  </a:lnTo>
                  <a:lnTo>
                    <a:pt x="3217" y="335"/>
                  </a:lnTo>
                  <a:lnTo>
                    <a:pt x="3253" y="356"/>
                  </a:lnTo>
                  <a:lnTo>
                    <a:pt x="3286" y="377"/>
                  </a:lnTo>
                  <a:lnTo>
                    <a:pt x="3328" y="421"/>
                  </a:lnTo>
                  <a:lnTo>
                    <a:pt x="3391" y="508"/>
                  </a:lnTo>
                  <a:lnTo>
                    <a:pt x="3472" y="637"/>
                  </a:lnTo>
                  <a:lnTo>
                    <a:pt x="3571" y="802"/>
                  </a:lnTo>
                  <a:lnTo>
                    <a:pt x="3685" y="1003"/>
                  </a:lnTo>
                  <a:lnTo>
                    <a:pt x="3814" y="1236"/>
                  </a:lnTo>
                  <a:lnTo>
                    <a:pt x="3956" y="1497"/>
                  </a:lnTo>
                  <a:lnTo>
                    <a:pt x="4110" y="1784"/>
                  </a:lnTo>
                  <a:lnTo>
                    <a:pt x="4274" y="2094"/>
                  </a:lnTo>
                  <a:lnTo>
                    <a:pt x="4447" y="2425"/>
                  </a:lnTo>
                  <a:lnTo>
                    <a:pt x="4627" y="2772"/>
                  </a:lnTo>
                  <a:lnTo>
                    <a:pt x="4813" y="3133"/>
                  </a:lnTo>
                  <a:lnTo>
                    <a:pt x="5005" y="3505"/>
                  </a:lnTo>
                  <a:lnTo>
                    <a:pt x="5199" y="3887"/>
                  </a:lnTo>
                  <a:lnTo>
                    <a:pt x="5395" y="4272"/>
                  </a:lnTo>
                  <a:lnTo>
                    <a:pt x="5591" y="4661"/>
                  </a:lnTo>
                  <a:lnTo>
                    <a:pt x="5981" y="5433"/>
                  </a:lnTo>
                  <a:lnTo>
                    <a:pt x="6354" y="6179"/>
                  </a:lnTo>
                  <a:lnTo>
                    <a:pt x="6700" y="6874"/>
                  </a:lnTo>
                  <a:lnTo>
                    <a:pt x="7010" y="7496"/>
                  </a:lnTo>
                  <a:lnTo>
                    <a:pt x="7270" y="8022"/>
                  </a:lnTo>
                  <a:lnTo>
                    <a:pt x="7469" y="8425"/>
                  </a:lnTo>
                  <a:lnTo>
                    <a:pt x="7598" y="8685"/>
                  </a:lnTo>
                  <a:lnTo>
                    <a:pt x="7643" y="8778"/>
                  </a:lnTo>
                  <a:lnTo>
                    <a:pt x="7634" y="8747"/>
                  </a:lnTo>
                  <a:lnTo>
                    <a:pt x="7607" y="8659"/>
                  </a:lnTo>
                  <a:lnTo>
                    <a:pt x="7565" y="8523"/>
                  </a:lnTo>
                  <a:lnTo>
                    <a:pt x="7512" y="8344"/>
                  </a:lnTo>
                  <a:lnTo>
                    <a:pt x="7449" y="8133"/>
                  </a:lnTo>
                  <a:lnTo>
                    <a:pt x="7381" y="7895"/>
                  </a:lnTo>
                  <a:lnTo>
                    <a:pt x="7345" y="7769"/>
                  </a:lnTo>
                  <a:lnTo>
                    <a:pt x="7309" y="7639"/>
                  </a:lnTo>
                  <a:lnTo>
                    <a:pt x="7273" y="7506"/>
                  </a:lnTo>
                  <a:lnTo>
                    <a:pt x="7236" y="7372"/>
                  </a:lnTo>
                  <a:lnTo>
                    <a:pt x="7200" y="7236"/>
                  </a:lnTo>
                  <a:lnTo>
                    <a:pt x="7166" y="7101"/>
                  </a:lnTo>
                  <a:lnTo>
                    <a:pt x="7131" y="6967"/>
                  </a:lnTo>
                  <a:lnTo>
                    <a:pt x="7099" y="6835"/>
                  </a:lnTo>
                  <a:lnTo>
                    <a:pt x="7069" y="6706"/>
                  </a:lnTo>
                  <a:lnTo>
                    <a:pt x="7041" y="6581"/>
                  </a:lnTo>
                  <a:lnTo>
                    <a:pt x="7015" y="6460"/>
                  </a:lnTo>
                  <a:lnTo>
                    <a:pt x="6993" y="6346"/>
                  </a:lnTo>
                  <a:lnTo>
                    <a:pt x="6973" y="6239"/>
                  </a:lnTo>
                  <a:lnTo>
                    <a:pt x="6958" y="6138"/>
                  </a:lnTo>
                  <a:lnTo>
                    <a:pt x="6946" y="6047"/>
                  </a:lnTo>
                  <a:lnTo>
                    <a:pt x="6938" y="5966"/>
                  </a:lnTo>
                  <a:lnTo>
                    <a:pt x="6935" y="5896"/>
                  </a:lnTo>
                  <a:lnTo>
                    <a:pt x="6937" y="5837"/>
                  </a:lnTo>
                  <a:lnTo>
                    <a:pt x="6945" y="5790"/>
                  </a:lnTo>
                  <a:lnTo>
                    <a:pt x="6958" y="5757"/>
                  </a:lnTo>
                  <a:lnTo>
                    <a:pt x="6979" y="5731"/>
                  </a:lnTo>
                  <a:lnTo>
                    <a:pt x="7009" y="5704"/>
                  </a:lnTo>
                  <a:lnTo>
                    <a:pt x="7047" y="5678"/>
                  </a:lnTo>
                  <a:lnTo>
                    <a:pt x="7094" y="5653"/>
                  </a:lnTo>
                  <a:lnTo>
                    <a:pt x="7148" y="5628"/>
                  </a:lnTo>
                  <a:lnTo>
                    <a:pt x="7209" y="5605"/>
                  </a:lnTo>
                  <a:lnTo>
                    <a:pt x="7278" y="5582"/>
                  </a:lnTo>
                  <a:lnTo>
                    <a:pt x="7351" y="5560"/>
                  </a:lnTo>
                  <a:lnTo>
                    <a:pt x="7430" y="5539"/>
                  </a:lnTo>
                  <a:lnTo>
                    <a:pt x="7514" y="5520"/>
                  </a:lnTo>
                  <a:lnTo>
                    <a:pt x="7603" y="5502"/>
                  </a:lnTo>
                  <a:lnTo>
                    <a:pt x="7694" y="5485"/>
                  </a:lnTo>
                  <a:lnTo>
                    <a:pt x="7790" y="5471"/>
                  </a:lnTo>
                  <a:lnTo>
                    <a:pt x="7889" y="5457"/>
                  </a:lnTo>
                  <a:lnTo>
                    <a:pt x="7990" y="5445"/>
                  </a:lnTo>
                  <a:lnTo>
                    <a:pt x="8092" y="5436"/>
                  </a:lnTo>
                  <a:lnTo>
                    <a:pt x="8196" y="5429"/>
                  </a:lnTo>
                  <a:lnTo>
                    <a:pt x="8300" y="5424"/>
                  </a:lnTo>
                  <a:lnTo>
                    <a:pt x="8405" y="5421"/>
                  </a:lnTo>
                  <a:lnTo>
                    <a:pt x="8509" y="5420"/>
                  </a:lnTo>
                  <a:lnTo>
                    <a:pt x="8613" y="5423"/>
                  </a:lnTo>
                  <a:lnTo>
                    <a:pt x="8715" y="5427"/>
                  </a:lnTo>
                  <a:lnTo>
                    <a:pt x="8815" y="5435"/>
                  </a:lnTo>
                  <a:lnTo>
                    <a:pt x="8912" y="5445"/>
                  </a:lnTo>
                  <a:lnTo>
                    <a:pt x="9006" y="5459"/>
                  </a:lnTo>
                  <a:lnTo>
                    <a:pt x="9097" y="5477"/>
                  </a:lnTo>
                  <a:lnTo>
                    <a:pt x="9185" y="5497"/>
                  </a:lnTo>
                  <a:lnTo>
                    <a:pt x="9267" y="5520"/>
                  </a:lnTo>
                  <a:lnTo>
                    <a:pt x="9344" y="5547"/>
                  </a:lnTo>
                  <a:lnTo>
                    <a:pt x="9416" y="5578"/>
                  </a:lnTo>
                  <a:lnTo>
                    <a:pt x="9482" y="5612"/>
                  </a:lnTo>
                  <a:lnTo>
                    <a:pt x="9540" y="5651"/>
                  </a:lnTo>
                  <a:lnTo>
                    <a:pt x="9595" y="5696"/>
                  </a:lnTo>
                  <a:lnTo>
                    <a:pt x="9648" y="5753"/>
                  </a:lnTo>
                  <a:lnTo>
                    <a:pt x="9700" y="5820"/>
                  </a:lnTo>
                  <a:lnTo>
                    <a:pt x="9750" y="5897"/>
                  </a:lnTo>
                  <a:lnTo>
                    <a:pt x="9799" y="5983"/>
                  </a:lnTo>
                  <a:lnTo>
                    <a:pt x="9846" y="6076"/>
                  </a:lnTo>
                  <a:lnTo>
                    <a:pt x="9891" y="6176"/>
                  </a:lnTo>
                  <a:lnTo>
                    <a:pt x="9935" y="6282"/>
                  </a:lnTo>
                  <a:lnTo>
                    <a:pt x="9977" y="6393"/>
                  </a:lnTo>
                  <a:lnTo>
                    <a:pt x="10018" y="6510"/>
                  </a:lnTo>
                  <a:lnTo>
                    <a:pt x="10057" y="6630"/>
                  </a:lnTo>
                  <a:lnTo>
                    <a:pt x="10094" y="6753"/>
                  </a:lnTo>
                  <a:lnTo>
                    <a:pt x="10130" y="6878"/>
                  </a:lnTo>
                  <a:lnTo>
                    <a:pt x="10164" y="7005"/>
                  </a:lnTo>
                  <a:lnTo>
                    <a:pt x="10196" y="7131"/>
                  </a:lnTo>
                  <a:lnTo>
                    <a:pt x="10227" y="7257"/>
                  </a:lnTo>
                  <a:lnTo>
                    <a:pt x="10256" y="7382"/>
                  </a:lnTo>
                  <a:lnTo>
                    <a:pt x="10283" y="7505"/>
                  </a:lnTo>
                  <a:lnTo>
                    <a:pt x="10308" y="7625"/>
                  </a:lnTo>
                  <a:lnTo>
                    <a:pt x="10332" y="7741"/>
                  </a:lnTo>
                  <a:lnTo>
                    <a:pt x="10354" y="7853"/>
                  </a:lnTo>
                  <a:lnTo>
                    <a:pt x="10374" y="7959"/>
                  </a:lnTo>
                  <a:lnTo>
                    <a:pt x="10392" y="8059"/>
                  </a:lnTo>
                  <a:lnTo>
                    <a:pt x="10408" y="8152"/>
                  </a:lnTo>
                  <a:lnTo>
                    <a:pt x="10434" y="8314"/>
                  </a:lnTo>
                  <a:lnTo>
                    <a:pt x="10455" y="8439"/>
                  </a:lnTo>
                  <a:lnTo>
                    <a:pt x="10466" y="8517"/>
                  </a:lnTo>
                  <a:lnTo>
                    <a:pt x="10470" y="8545"/>
                  </a:lnTo>
                  <a:lnTo>
                    <a:pt x="10469" y="8520"/>
                  </a:lnTo>
                  <a:lnTo>
                    <a:pt x="10465" y="8446"/>
                  </a:lnTo>
                  <a:lnTo>
                    <a:pt x="10460" y="8331"/>
                  </a:lnTo>
                  <a:lnTo>
                    <a:pt x="10454" y="8182"/>
                  </a:lnTo>
                  <a:lnTo>
                    <a:pt x="10448" y="8004"/>
                  </a:lnTo>
                  <a:lnTo>
                    <a:pt x="10444" y="7806"/>
                  </a:lnTo>
                  <a:lnTo>
                    <a:pt x="10443" y="7700"/>
                  </a:lnTo>
                  <a:lnTo>
                    <a:pt x="10442" y="7592"/>
                  </a:lnTo>
                  <a:lnTo>
                    <a:pt x="10443" y="7480"/>
                  </a:lnTo>
                  <a:lnTo>
                    <a:pt x="10444" y="7368"/>
                  </a:lnTo>
                  <a:lnTo>
                    <a:pt x="10446" y="7256"/>
                  </a:lnTo>
                  <a:lnTo>
                    <a:pt x="10450" y="7143"/>
                  </a:lnTo>
                  <a:lnTo>
                    <a:pt x="10455" y="7031"/>
                  </a:lnTo>
                  <a:lnTo>
                    <a:pt x="10461" y="6922"/>
                  </a:lnTo>
                  <a:lnTo>
                    <a:pt x="10469" y="6814"/>
                  </a:lnTo>
                  <a:lnTo>
                    <a:pt x="10478" y="6710"/>
                  </a:lnTo>
                  <a:lnTo>
                    <a:pt x="10489" y="6611"/>
                  </a:lnTo>
                  <a:lnTo>
                    <a:pt x="10503" y="6517"/>
                  </a:lnTo>
                  <a:lnTo>
                    <a:pt x="10518" y="6429"/>
                  </a:lnTo>
                  <a:lnTo>
                    <a:pt x="10535" y="6347"/>
                  </a:lnTo>
                  <a:lnTo>
                    <a:pt x="10556" y="6272"/>
                  </a:lnTo>
                  <a:lnTo>
                    <a:pt x="10578" y="6206"/>
                  </a:lnTo>
                  <a:lnTo>
                    <a:pt x="10602" y="6149"/>
                  </a:lnTo>
                  <a:lnTo>
                    <a:pt x="10629" y="6102"/>
                  </a:lnTo>
                  <a:lnTo>
                    <a:pt x="10660" y="6066"/>
                  </a:lnTo>
                  <a:lnTo>
                    <a:pt x="10693" y="6040"/>
                  </a:lnTo>
                  <a:lnTo>
                    <a:pt x="10730" y="6025"/>
                  </a:lnTo>
                  <a:lnTo>
                    <a:pt x="10774" y="6017"/>
                  </a:lnTo>
                  <a:lnTo>
                    <a:pt x="10823" y="6017"/>
                  </a:lnTo>
                  <a:lnTo>
                    <a:pt x="10877" y="6024"/>
                  </a:lnTo>
                  <a:lnTo>
                    <a:pt x="10935" y="6038"/>
                  </a:lnTo>
                  <a:lnTo>
                    <a:pt x="10998" y="6059"/>
                  </a:lnTo>
                  <a:lnTo>
                    <a:pt x="11064" y="6087"/>
                  </a:lnTo>
                  <a:lnTo>
                    <a:pt x="11135" y="6120"/>
                  </a:lnTo>
                  <a:lnTo>
                    <a:pt x="11208" y="6161"/>
                  </a:lnTo>
                  <a:lnTo>
                    <a:pt x="11283" y="6205"/>
                  </a:lnTo>
                  <a:lnTo>
                    <a:pt x="11361" y="6256"/>
                  </a:lnTo>
                  <a:lnTo>
                    <a:pt x="11441" y="6312"/>
                  </a:lnTo>
                  <a:lnTo>
                    <a:pt x="11521" y="6373"/>
                  </a:lnTo>
                  <a:lnTo>
                    <a:pt x="11603" y="6438"/>
                  </a:lnTo>
                  <a:lnTo>
                    <a:pt x="11685" y="6508"/>
                  </a:lnTo>
                  <a:lnTo>
                    <a:pt x="11768" y="6582"/>
                  </a:lnTo>
                  <a:lnTo>
                    <a:pt x="11849" y="6659"/>
                  </a:lnTo>
                  <a:lnTo>
                    <a:pt x="11930" y="6741"/>
                  </a:lnTo>
                  <a:lnTo>
                    <a:pt x="12010" y="6825"/>
                  </a:lnTo>
                  <a:lnTo>
                    <a:pt x="12089" y="6912"/>
                  </a:lnTo>
                  <a:lnTo>
                    <a:pt x="12165" y="7002"/>
                  </a:lnTo>
                  <a:lnTo>
                    <a:pt x="12239" y="7095"/>
                  </a:lnTo>
                  <a:lnTo>
                    <a:pt x="12311" y="7189"/>
                  </a:lnTo>
                  <a:lnTo>
                    <a:pt x="12378" y="7286"/>
                  </a:lnTo>
                  <a:lnTo>
                    <a:pt x="12443" y="7383"/>
                  </a:lnTo>
                  <a:lnTo>
                    <a:pt x="12502" y="7483"/>
                  </a:lnTo>
                  <a:lnTo>
                    <a:pt x="12558" y="7583"/>
                  </a:lnTo>
                  <a:lnTo>
                    <a:pt x="12609" y="7686"/>
                  </a:lnTo>
                  <a:lnTo>
                    <a:pt x="12655" y="7788"/>
                  </a:lnTo>
                  <a:lnTo>
                    <a:pt x="12694" y="7890"/>
                  </a:lnTo>
                  <a:lnTo>
                    <a:pt x="12727" y="7992"/>
                  </a:lnTo>
                  <a:lnTo>
                    <a:pt x="12755" y="8094"/>
                  </a:lnTo>
                  <a:lnTo>
                    <a:pt x="12774" y="8204"/>
                  </a:lnTo>
                  <a:lnTo>
                    <a:pt x="12785" y="8325"/>
                  </a:lnTo>
                  <a:lnTo>
                    <a:pt x="12789" y="8459"/>
                  </a:lnTo>
                  <a:lnTo>
                    <a:pt x="12785" y="8602"/>
                  </a:lnTo>
                  <a:lnTo>
                    <a:pt x="12774" y="8756"/>
                  </a:lnTo>
                  <a:lnTo>
                    <a:pt x="12757" y="8919"/>
                  </a:lnTo>
                  <a:lnTo>
                    <a:pt x="12733" y="9089"/>
                  </a:lnTo>
                  <a:lnTo>
                    <a:pt x="12704" y="9266"/>
                  </a:lnTo>
                  <a:lnTo>
                    <a:pt x="12670" y="9448"/>
                  </a:lnTo>
                  <a:lnTo>
                    <a:pt x="12632" y="9636"/>
                  </a:lnTo>
                  <a:lnTo>
                    <a:pt x="12588" y="9827"/>
                  </a:lnTo>
                  <a:lnTo>
                    <a:pt x="12541" y="10020"/>
                  </a:lnTo>
                  <a:lnTo>
                    <a:pt x="12490" y="10216"/>
                  </a:lnTo>
                  <a:lnTo>
                    <a:pt x="12437" y="10411"/>
                  </a:lnTo>
                  <a:lnTo>
                    <a:pt x="12380" y="10606"/>
                  </a:lnTo>
                  <a:lnTo>
                    <a:pt x="12322" y="10799"/>
                  </a:lnTo>
                  <a:lnTo>
                    <a:pt x="12261" y="10991"/>
                  </a:lnTo>
                  <a:lnTo>
                    <a:pt x="12200" y="11178"/>
                  </a:lnTo>
                  <a:lnTo>
                    <a:pt x="12137" y="11360"/>
                  </a:lnTo>
                  <a:lnTo>
                    <a:pt x="12074" y="11537"/>
                  </a:lnTo>
                  <a:lnTo>
                    <a:pt x="12012" y="11708"/>
                  </a:lnTo>
                  <a:lnTo>
                    <a:pt x="11948" y="11871"/>
                  </a:lnTo>
                  <a:lnTo>
                    <a:pt x="11887" y="12025"/>
                  </a:lnTo>
                  <a:lnTo>
                    <a:pt x="11826" y="12170"/>
                  </a:lnTo>
                  <a:lnTo>
                    <a:pt x="11768" y="12303"/>
                  </a:lnTo>
                  <a:lnTo>
                    <a:pt x="11711" y="12425"/>
                  </a:lnTo>
                  <a:lnTo>
                    <a:pt x="11657" y="12534"/>
                  </a:lnTo>
                  <a:lnTo>
                    <a:pt x="11605" y="12629"/>
                  </a:lnTo>
                  <a:lnTo>
                    <a:pt x="11558" y="12710"/>
                  </a:lnTo>
                  <a:lnTo>
                    <a:pt x="11513" y="12775"/>
                  </a:lnTo>
                  <a:lnTo>
                    <a:pt x="11473" y="12822"/>
                  </a:lnTo>
                  <a:lnTo>
                    <a:pt x="11439" y="12852"/>
                  </a:lnTo>
                  <a:lnTo>
                    <a:pt x="11400" y="12872"/>
                  </a:lnTo>
                  <a:lnTo>
                    <a:pt x="11354" y="12891"/>
                  </a:lnTo>
                  <a:lnTo>
                    <a:pt x="11299" y="12908"/>
                  </a:lnTo>
                  <a:lnTo>
                    <a:pt x="11237" y="12925"/>
                  </a:lnTo>
                  <a:lnTo>
                    <a:pt x="11167" y="12941"/>
                  </a:lnTo>
                  <a:lnTo>
                    <a:pt x="11090" y="12956"/>
                  </a:lnTo>
                  <a:lnTo>
                    <a:pt x="11009" y="12969"/>
                  </a:lnTo>
                  <a:lnTo>
                    <a:pt x="10922" y="12982"/>
                  </a:lnTo>
                  <a:lnTo>
                    <a:pt x="10831" y="12993"/>
                  </a:lnTo>
                  <a:lnTo>
                    <a:pt x="10736" y="13004"/>
                  </a:lnTo>
                  <a:lnTo>
                    <a:pt x="10637" y="13015"/>
                  </a:lnTo>
                  <a:lnTo>
                    <a:pt x="10537" y="13023"/>
                  </a:lnTo>
                  <a:lnTo>
                    <a:pt x="10435" y="13032"/>
                  </a:lnTo>
                  <a:lnTo>
                    <a:pt x="10333" y="13039"/>
                  </a:lnTo>
                  <a:lnTo>
                    <a:pt x="10229" y="13045"/>
                  </a:lnTo>
                  <a:lnTo>
                    <a:pt x="10127" y="13051"/>
                  </a:lnTo>
                  <a:lnTo>
                    <a:pt x="9924" y="13061"/>
                  </a:lnTo>
                  <a:lnTo>
                    <a:pt x="9731" y="13069"/>
                  </a:lnTo>
                  <a:lnTo>
                    <a:pt x="9553" y="13075"/>
                  </a:lnTo>
                  <a:lnTo>
                    <a:pt x="9396" y="13079"/>
                  </a:lnTo>
                  <a:lnTo>
                    <a:pt x="9264" y="13082"/>
                  </a:lnTo>
                  <a:lnTo>
                    <a:pt x="9163" y="13083"/>
                  </a:lnTo>
                  <a:lnTo>
                    <a:pt x="9098" y="13084"/>
                  </a:lnTo>
                  <a:lnTo>
                    <a:pt x="9076" y="13084"/>
                  </a:lnTo>
                  <a:lnTo>
                    <a:pt x="10392" y="15650"/>
                  </a:lnTo>
                  <a:lnTo>
                    <a:pt x="8650" y="16191"/>
                  </a:lnTo>
                  <a:close/>
                </a:path>
              </a:pathLst>
            </a:custGeom>
            <a:grpFill/>
            <a:ln>
              <a:noFill/>
            </a:ln>
          </p:spPr>
          <p:txBody>
            <a:bodyPr vert="horz" wrap="square" lIns="91440" tIns="45720" rIns="91440" bIns="45720" numCol="1" anchor="t" anchorCtr="0" compatLnSpc="1">
              <a:prstTxWarp prst="textNoShape">
                <a:avLst/>
              </a:prstTxWarp>
            </a:bodyPr>
            <a:lstStyle/>
            <a:p>
              <a:endParaRPr lang="id-ID" dirty="0">
                <a:latin typeface="Source Sans Pro" panose="020B0503030403020204" pitchFamily="34" charset="0"/>
              </a:endParaRPr>
            </a:p>
          </p:txBody>
        </p:sp>
      </p:grpSp>
      <p:grpSp>
        <p:nvGrpSpPr>
          <p:cNvPr id="12" name="Group 11"/>
          <p:cNvGrpSpPr/>
          <p:nvPr userDrawn="1"/>
        </p:nvGrpSpPr>
        <p:grpSpPr>
          <a:xfrm>
            <a:off x="8558089" y="2538524"/>
            <a:ext cx="1496291" cy="1496291"/>
            <a:chOff x="8558087" y="2538520"/>
            <a:chExt cx="1496291" cy="1496291"/>
          </a:xfrm>
          <a:blipFill>
            <a:blip r:embed="rId2" cstate="print">
              <a:extLst>
                <a:ext uri="{28A0092B-C50C-407E-A947-70E740481C1C}">
                  <a14:useLocalDpi xmlns:a14="http://schemas.microsoft.com/office/drawing/2010/main" val="0"/>
                </a:ext>
              </a:extLst>
            </a:blip>
            <a:stretch>
              <a:fillRect/>
            </a:stretch>
          </a:blipFill>
        </p:grpSpPr>
        <p:sp>
          <p:nvSpPr>
            <p:cNvPr id="13" name="Oval 12"/>
            <p:cNvSpPr/>
            <p:nvPr/>
          </p:nvSpPr>
          <p:spPr>
            <a:xfrm>
              <a:off x="8558087" y="2538520"/>
              <a:ext cx="1496291" cy="14962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panose="020B0503030403020204" pitchFamily="34" charset="0"/>
              </a:endParaRPr>
            </a:p>
          </p:txBody>
        </p:sp>
        <p:sp>
          <p:nvSpPr>
            <p:cNvPr id="14" name="Freeform 9"/>
            <p:cNvSpPr>
              <a:spLocks/>
            </p:cNvSpPr>
            <p:nvPr/>
          </p:nvSpPr>
          <p:spPr bwMode="auto">
            <a:xfrm>
              <a:off x="8882913" y="2929490"/>
              <a:ext cx="846638" cy="714351"/>
            </a:xfrm>
            <a:custGeom>
              <a:avLst/>
              <a:gdLst>
                <a:gd name="T0" fmla="*/ 8109 w 16122"/>
                <a:gd name="T1" fmla="*/ 13496 h 13607"/>
                <a:gd name="T2" fmla="*/ 9146 w 16122"/>
                <a:gd name="T3" fmla="*/ 13020 h 13607"/>
                <a:gd name="T4" fmla="*/ 10544 w 16122"/>
                <a:gd name="T5" fmla="*/ 12197 h 13607"/>
                <a:gd name="T6" fmla="*/ 12108 w 16122"/>
                <a:gd name="T7" fmla="*/ 11060 h 13607"/>
                <a:gd name="T8" fmla="*/ 13643 w 16122"/>
                <a:gd name="T9" fmla="*/ 9641 h 13607"/>
                <a:gd name="T10" fmla="*/ 14955 w 16122"/>
                <a:gd name="T11" fmla="*/ 7972 h 13607"/>
                <a:gd name="T12" fmla="*/ 15846 w 16122"/>
                <a:gd name="T13" fmla="*/ 6085 h 13607"/>
                <a:gd name="T14" fmla="*/ 16122 w 16122"/>
                <a:gd name="T15" fmla="*/ 4010 h 13607"/>
                <a:gd name="T16" fmla="*/ 15899 w 16122"/>
                <a:gd name="T17" fmla="*/ 2700 h 13607"/>
                <a:gd name="T18" fmla="*/ 15498 w 16122"/>
                <a:gd name="T19" fmla="*/ 1825 h 13607"/>
                <a:gd name="T20" fmla="*/ 14930 w 16122"/>
                <a:gd name="T21" fmla="*/ 1118 h 13607"/>
                <a:gd name="T22" fmla="*/ 14228 w 16122"/>
                <a:gd name="T23" fmla="*/ 581 h 13607"/>
                <a:gd name="T24" fmla="*/ 13423 w 16122"/>
                <a:gd name="T25" fmla="*/ 218 h 13607"/>
                <a:gd name="T26" fmla="*/ 12547 w 16122"/>
                <a:gd name="T27" fmla="*/ 28 h 13607"/>
                <a:gd name="T28" fmla="*/ 11631 w 16122"/>
                <a:gd name="T29" fmla="*/ 15 h 13607"/>
                <a:gd name="T30" fmla="*/ 10709 w 16122"/>
                <a:gd name="T31" fmla="*/ 180 h 13607"/>
                <a:gd name="T32" fmla="*/ 9956 w 16122"/>
                <a:gd name="T33" fmla="*/ 470 h 13607"/>
                <a:gd name="T34" fmla="*/ 9354 w 16122"/>
                <a:gd name="T35" fmla="*/ 857 h 13607"/>
                <a:gd name="T36" fmla="*/ 8856 w 16122"/>
                <a:gd name="T37" fmla="*/ 1310 h 13607"/>
                <a:gd name="T38" fmla="*/ 8454 w 16122"/>
                <a:gd name="T39" fmla="*/ 1786 h 13607"/>
                <a:gd name="T40" fmla="*/ 8140 w 16122"/>
                <a:gd name="T41" fmla="*/ 2243 h 13607"/>
                <a:gd name="T42" fmla="*/ 7907 w 16122"/>
                <a:gd name="T43" fmla="*/ 2637 h 13607"/>
                <a:gd name="T44" fmla="*/ 7747 w 16122"/>
                <a:gd name="T45" fmla="*/ 2924 h 13607"/>
                <a:gd name="T46" fmla="*/ 7654 w 16122"/>
                <a:gd name="T47" fmla="*/ 3063 h 13607"/>
                <a:gd name="T48" fmla="*/ 7460 w 16122"/>
                <a:gd name="T49" fmla="*/ 2985 h 13607"/>
                <a:gd name="T50" fmla="*/ 6983 w 16122"/>
                <a:gd name="T51" fmla="*/ 2674 h 13607"/>
                <a:gd name="T52" fmla="*/ 6281 w 16122"/>
                <a:gd name="T53" fmla="*/ 2253 h 13607"/>
                <a:gd name="T54" fmla="*/ 5402 w 16122"/>
                <a:gd name="T55" fmla="*/ 1851 h 13607"/>
                <a:gd name="T56" fmla="*/ 4396 w 16122"/>
                <a:gd name="T57" fmla="*/ 1591 h 13607"/>
                <a:gd name="T58" fmla="*/ 3311 w 16122"/>
                <a:gd name="T59" fmla="*/ 1604 h 13607"/>
                <a:gd name="T60" fmla="*/ 2197 w 16122"/>
                <a:gd name="T61" fmla="*/ 2013 h 13607"/>
                <a:gd name="T62" fmla="*/ 1104 w 16122"/>
                <a:gd name="T63" fmla="*/ 2949 h 13607"/>
                <a:gd name="T64" fmla="*/ 792 w 16122"/>
                <a:gd name="T65" fmla="*/ 3335 h 13607"/>
                <a:gd name="T66" fmla="*/ 619 w 16122"/>
                <a:gd name="T67" fmla="*/ 3581 h 13607"/>
                <a:gd name="T68" fmla="*/ 385 w 16122"/>
                <a:gd name="T69" fmla="*/ 4013 h 13607"/>
                <a:gd name="T70" fmla="*/ 161 w 16122"/>
                <a:gd name="T71" fmla="*/ 4622 h 13607"/>
                <a:gd name="T72" fmla="*/ 18 w 16122"/>
                <a:gd name="T73" fmla="*/ 5397 h 13607"/>
                <a:gd name="T74" fmla="*/ 29 w 16122"/>
                <a:gd name="T75" fmla="*/ 6327 h 13607"/>
                <a:gd name="T76" fmla="*/ 263 w 16122"/>
                <a:gd name="T77" fmla="*/ 7405 h 13607"/>
                <a:gd name="T78" fmla="*/ 792 w 16122"/>
                <a:gd name="T79" fmla="*/ 8620 h 13607"/>
                <a:gd name="T80" fmla="*/ 1468 w 16122"/>
                <a:gd name="T81" fmla="*/ 9606 h 13607"/>
                <a:gd name="T82" fmla="*/ 2333 w 16122"/>
                <a:gd name="T83" fmla="*/ 10464 h 13607"/>
                <a:gd name="T84" fmla="*/ 3358 w 16122"/>
                <a:gd name="T85" fmla="*/ 11270 h 13607"/>
                <a:gd name="T86" fmla="*/ 4451 w 16122"/>
                <a:gd name="T87" fmla="*/ 11996 h 13607"/>
                <a:gd name="T88" fmla="*/ 5518 w 16122"/>
                <a:gd name="T89" fmla="*/ 12619 h 13607"/>
                <a:gd name="T90" fmla="*/ 6466 w 16122"/>
                <a:gd name="T91" fmla="*/ 13112 h 13607"/>
                <a:gd name="T92" fmla="*/ 7204 w 16122"/>
                <a:gd name="T93" fmla="*/ 13448 h 13607"/>
                <a:gd name="T94" fmla="*/ 7637 w 16122"/>
                <a:gd name="T95" fmla="*/ 13600 h 13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22" h="13607">
                  <a:moveTo>
                    <a:pt x="7686" y="13607"/>
                  </a:moveTo>
                  <a:lnTo>
                    <a:pt x="7788" y="13595"/>
                  </a:lnTo>
                  <a:lnTo>
                    <a:pt x="7929" y="13558"/>
                  </a:lnTo>
                  <a:lnTo>
                    <a:pt x="8109" y="13496"/>
                  </a:lnTo>
                  <a:lnTo>
                    <a:pt x="8324" y="13411"/>
                  </a:lnTo>
                  <a:lnTo>
                    <a:pt x="8570" y="13303"/>
                  </a:lnTo>
                  <a:lnTo>
                    <a:pt x="8845" y="13172"/>
                  </a:lnTo>
                  <a:lnTo>
                    <a:pt x="9146" y="13020"/>
                  </a:lnTo>
                  <a:lnTo>
                    <a:pt x="9469" y="12845"/>
                  </a:lnTo>
                  <a:lnTo>
                    <a:pt x="9812" y="12649"/>
                  </a:lnTo>
                  <a:lnTo>
                    <a:pt x="10172" y="12433"/>
                  </a:lnTo>
                  <a:lnTo>
                    <a:pt x="10544" y="12197"/>
                  </a:lnTo>
                  <a:lnTo>
                    <a:pt x="10927" y="11941"/>
                  </a:lnTo>
                  <a:lnTo>
                    <a:pt x="11318" y="11666"/>
                  </a:lnTo>
                  <a:lnTo>
                    <a:pt x="11712" y="11372"/>
                  </a:lnTo>
                  <a:lnTo>
                    <a:pt x="12108" y="11060"/>
                  </a:lnTo>
                  <a:lnTo>
                    <a:pt x="12502" y="10731"/>
                  </a:lnTo>
                  <a:lnTo>
                    <a:pt x="12892" y="10384"/>
                  </a:lnTo>
                  <a:lnTo>
                    <a:pt x="13273" y="10021"/>
                  </a:lnTo>
                  <a:lnTo>
                    <a:pt x="13643" y="9641"/>
                  </a:lnTo>
                  <a:lnTo>
                    <a:pt x="14000" y="9247"/>
                  </a:lnTo>
                  <a:lnTo>
                    <a:pt x="14339" y="8836"/>
                  </a:lnTo>
                  <a:lnTo>
                    <a:pt x="14658" y="8411"/>
                  </a:lnTo>
                  <a:lnTo>
                    <a:pt x="14955" y="7972"/>
                  </a:lnTo>
                  <a:lnTo>
                    <a:pt x="15224" y="7519"/>
                  </a:lnTo>
                  <a:lnTo>
                    <a:pt x="15465" y="7054"/>
                  </a:lnTo>
                  <a:lnTo>
                    <a:pt x="15672" y="6575"/>
                  </a:lnTo>
                  <a:lnTo>
                    <a:pt x="15846" y="6085"/>
                  </a:lnTo>
                  <a:lnTo>
                    <a:pt x="15980" y="5582"/>
                  </a:lnTo>
                  <a:lnTo>
                    <a:pt x="16073" y="5069"/>
                  </a:lnTo>
                  <a:lnTo>
                    <a:pt x="16121" y="4545"/>
                  </a:lnTo>
                  <a:lnTo>
                    <a:pt x="16122" y="4010"/>
                  </a:lnTo>
                  <a:lnTo>
                    <a:pt x="16073" y="3467"/>
                  </a:lnTo>
                  <a:lnTo>
                    <a:pt x="16028" y="3201"/>
                  </a:lnTo>
                  <a:lnTo>
                    <a:pt x="15971" y="2946"/>
                  </a:lnTo>
                  <a:lnTo>
                    <a:pt x="15899" y="2700"/>
                  </a:lnTo>
                  <a:lnTo>
                    <a:pt x="15817" y="2466"/>
                  </a:lnTo>
                  <a:lnTo>
                    <a:pt x="15722" y="2242"/>
                  </a:lnTo>
                  <a:lnTo>
                    <a:pt x="15615" y="2028"/>
                  </a:lnTo>
                  <a:lnTo>
                    <a:pt x="15498" y="1825"/>
                  </a:lnTo>
                  <a:lnTo>
                    <a:pt x="15371" y="1633"/>
                  </a:lnTo>
                  <a:lnTo>
                    <a:pt x="15233" y="1450"/>
                  </a:lnTo>
                  <a:lnTo>
                    <a:pt x="15086" y="1279"/>
                  </a:lnTo>
                  <a:lnTo>
                    <a:pt x="14930" y="1118"/>
                  </a:lnTo>
                  <a:lnTo>
                    <a:pt x="14766" y="968"/>
                  </a:lnTo>
                  <a:lnTo>
                    <a:pt x="14594" y="828"/>
                  </a:lnTo>
                  <a:lnTo>
                    <a:pt x="14414" y="699"/>
                  </a:lnTo>
                  <a:lnTo>
                    <a:pt x="14228" y="581"/>
                  </a:lnTo>
                  <a:lnTo>
                    <a:pt x="14035" y="474"/>
                  </a:lnTo>
                  <a:lnTo>
                    <a:pt x="13836" y="378"/>
                  </a:lnTo>
                  <a:lnTo>
                    <a:pt x="13632" y="293"/>
                  </a:lnTo>
                  <a:lnTo>
                    <a:pt x="13423" y="218"/>
                  </a:lnTo>
                  <a:lnTo>
                    <a:pt x="13209" y="153"/>
                  </a:lnTo>
                  <a:lnTo>
                    <a:pt x="12991" y="101"/>
                  </a:lnTo>
                  <a:lnTo>
                    <a:pt x="12770" y="60"/>
                  </a:lnTo>
                  <a:lnTo>
                    <a:pt x="12547" y="28"/>
                  </a:lnTo>
                  <a:lnTo>
                    <a:pt x="12320" y="8"/>
                  </a:lnTo>
                  <a:lnTo>
                    <a:pt x="12092" y="0"/>
                  </a:lnTo>
                  <a:lnTo>
                    <a:pt x="11862" y="2"/>
                  </a:lnTo>
                  <a:lnTo>
                    <a:pt x="11631" y="15"/>
                  </a:lnTo>
                  <a:lnTo>
                    <a:pt x="11399" y="39"/>
                  </a:lnTo>
                  <a:lnTo>
                    <a:pt x="11169" y="75"/>
                  </a:lnTo>
                  <a:lnTo>
                    <a:pt x="10938" y="122"/>
                  </a:lnTo>
                  <a:lnTo>
                    <a:pt x="10709" y="180"/>
                  </a:lnTo>
                  <a:lnTo>
                    <a:pt x="10480" y="249"/>
                  </a:lnTo>
                  <a:lnTo>
                    <a:pt x="10299" y="315"/>
                  </a:lnTo>
                  <a:lnTo>
                    <a:pt x="10123" y="389"/>
                  </a:lnTo>
                  <a:lnTo>
                    <a:pt x="9956" y="470"/>
                  </a:lnTo>
                  <a:lnTo>
                    <a:pt x="9796" y="558"/>
                  </a:lnTo>
                  <a:lnTo>
                    <a:pt x="9642" y="652"/>
                  </a:lnTo>
                  <a:lnTo>
                    <a:pt x="9494" y="752"/>
                  </a:lnTo>
                  <a:lnTo>
                    <a:pt x="9354" y="857"/>
                  </a:lnTo>
                  <a:lnTo>
                    <a:pt x="9220" y="966"/>
                  </a:lnTo>
                  <a:lnTo>
                    <a:pt x="9092" y="1078"/>
                  </a:lnTo>
                  <a:lnTo>
                    <a:pt x="8971" y="1193"/>
                  </a:lnTo>
                  <a:lnTo>
                    <a:pt x="8856" y="1310"/>
                  </a:lnTo>
                  <a:lnTo>
                    <a:pt x="8746" y="1429"/>
                  </a:lnTo>
                  <a:lnTo>
                    <a:pt x="8644" y="1548"/>
                  </a:lnTo>
                  <a:lnTo>
                    <a:pt x="8546" y="1668"/>
                  </a:lnTo>
                  <a:lnTo>
                    <a:pt x="8454" y="1786"/>
                  </a:lnTo>
                  <a:lnTo>
                    <a:pt x="8367" y="1904"/>
                  </a:lnTo>
                  <a:lnTo>
                    <a:pt x="8286" y="2020"/>
                  </a:lnTo>
                  <a:lnTo>
                    <a:pt x="8210" y="2133"/>
                  </a:lnTo>
                  <a:lnTo>
                    <a:pt x="8140" y="2243"/>
                  </a:lnTo>
                  <a:lnTo>
                    <a:pt x="8074" y="2349"/>
                  </a:lnTo>
                  <a:lnTo>
                    <a:pt x="8014" y="2451"/>
                  </a:lnTo>
                  <a:lnTo>
                    <a:pt x="7958" y="2547"/>
                  </a:lnTo>
                  <a:lnTo>
                    <a:pt x="7907" y="2637"/>
                  </a:lnTo>
                  <a:lnTo>
                    <a:pt x="7860" y="2721"/>
                  </a:lnTo>
                  <a:lnTo>
                    <a:pt x="7819" y="2797"/>
                  </a:lnTo>
                  <a:lnTo>
                    <a:pt x="7781" y="2865"/>
                  </a:lnTo>
                  <a:lnTo>
                    <a:pt x="7747" y="2924"/>
                  </a:lnTo>
                  <a:lnTo>
                    <a:pt x="7718" y="2975"/>
                  </a:lnTo>
                  <a:lnTo>
                    <a:pt x="7693" y="3015"/>
                  </a:lnTo>
                  <a:lnTo>
                    <a:pt x="7671" y="3045"/>
                  </a:lnTo>
                  <a:lnTo>
                    <a:pt x="7654" y="3063"/>
                  </a:lnTo>
                  <a:lnTo>
                    <a:pt x="7640" y="3070"/>
                  </a:lnTo>
                  <a:lnTo>
                    <a:pt x="7598" y="3060"/>
                  </a:lnTo>
                  <a:lnTo>
                    <a:pt x="7538" y="3030"/>
                  </a:lnTo>
                  <a:lnTo>
                    <a:pt x="7460" y="2985"/>
                  </a:lnTo>
                  <a:lnTo>
                    <a:pt x="7364" y="2924"/>
                  </a:lnTo>
                  <a:lnTo>
                    <a:pt x="7254" y="2851"/>
                  </a:lnTo>
                  <a:lnTo>
                    <a:pt x="7126" y="2767"/>
                  </a:lnTo>
                  <a:lnTo>
                    <a:pt x="6983" y="2674"/>
                  </a:lnTo>
                  <a:lnTo>
                    <a:pt x="6827" y="2574"/>
                  </a:lnTo>
                  <a:lnTo>
                    <a:pt x="6658" y="2469"/>
                  </a:lnTo>
                  <a:lnTo>
                    <a:pt x="6475" y="2362"/>
                  </a:lnTo>
                  <a:lnTo>
                    <a:pt x="6281" y="2253"/>
                  </a:lnTo>
                  <a:lnTo>
                    <a:pt x="6076" y="2146"/>
                  </a:lnTo>
                  <a:lnTo>
                    <a:pt x="5861" y="2042"/>
                  </a:lnTo>
                  <a:lnTo>
                    <a:pt x="5636" y="1943"/>
                  </a:lnTo>
                  <a:lnTo>
                    <a:pt x="5402" y="1851"/>
                  </a:lnTo>
                  <a:lnTo>
                    <a:pt x="5161" y="1767"/>
                  </a:lnTo>
                  <a:lnTo>
                    <a:pt x="4912" y="1695"/>
                  </a:lnTo>
                  <a:lnTo>
                    <a:pt x="4657" y="1636"/>
                  </a:lnTo>
                  <a:lnTo>
                    <a:pt x="4396" y="1591"/>
                  </a:lnTo>
                  <a:lnTo>
                    <a:pt x="4130" y="1564"/>
                  </a:lnTo>
                  <a:lnTo>
                    <a:pt x="3860" y="1555"/>
                  </a:lnTo>
                  <a:lnTo>
                    <a:pt x="3586" y="1568"/>
                  </a:lnTo>
                  <a:lnTo>
                    <a:pt x="3311" y="1604"/>
                  </a:lnTo>
                  <a:lnTo>
                    <a:pt x="3033" y="1663"/>
                  </a:lnTo>
                  <a:lnTo>
                    <a:pt x="2755" y="1751"/>
                  </a:lnTo>
                  <a:lnTo>
                    <a:pt x="2476" y="1867"/>
                  </a:lnTo>
                  <a:lnTo>
                    <a:pt x="2197" y="2013"/>
                  </a:lnTo>
                  <a:lnTo>
                    <a:pt x="1920" y="2193"/>
                  </a:lnTo>
                  <a:lnTo>
                    <a:pt x="1645" y="2407"/>
                  </a:lnTo>
                  <a:lnTo>
                    <a:pt x="1373" y="2658"/>
                  </a:lnTo>
                  <a:lnTo>
                    <a:pt x="1104" y="2949"/>
                  </a:lnTo>
                  <a:lnTo>
                    <a:pt x="840" y="3279"/>
                  </a:lnTo>
                  <a:lnTo>
                    <a:pt x="834" y="3286"/>
                  </a:lnTo>
                  <a:lnTo>
                    <a:pt x="817" y="3304"/>
                  </a:lnTo>
                  <a:lnTo>
                    <a:pt x="792" y="3335"/>
                  </a:lnTo>
                  <a:lnTo>
                    <a:pt x="759" y="3379"/>
                  </a:lnTo>
                  <a:lnTo>
                    <a:pt x="718" y="3435"/>
                  </a:lnTo>
                  <a:lnTo>
                    <a:pt x="671" y="3502"/>
                  </a:lnTo>
                  <a:lnTo>
                    <a:pt x="619" y="3581"/>
                  </a:lnTo>
                  <a:lnTo>
                    <a:pt x="563" y="3672"/>
                  </a:lnTo>
                  <a:lnTo>
                    <a:pt x="505" y="3775"/>
                  </a:lnTo>
                  <a:lnTo>
                    <a:pt x="446" y="3888"/>
                  </a:lnTo>
                  <a:lnTo>
                    <a:pt x="385" y="4013"/>
                  </a:lnTo>
                  <a:lnTo>
                    <a:pt x="326" y="4150"/>
                  </a:lnTo>
                  <a:lnTo>
                    <a:pt x="267" y="4296"/>
                  </a:lnTo>
                  <a:lnTo>
                    <a:pt x="212" y="4453"/>
                  </a:lnTo>
                  <a:lnTo>
                    <a:pt x="161" y="4622"/>
                  </a:lnTo>
                  <a:lnTo>
                    <a:pt x="115" y="4800"/>
                  </a:lnTo>
                  <a:lnTo>
                    <a:pt x="76" y="4989"/>
                  </a:lnTo>
                  <a:lnTo>
                    <a:pt x="42" y="5188"/>
                  </a:lnTo>
                  <a:lnTo>
                    <a:pt x="18" y="5397"/>
                  </a:lnTo>
                  <a:lnTo>
                    <a:pt x="4" y="5615"/>
                  </a:lnTo>
                  <a:lnTo>
                    <a:pt x="0" y="5843"/>
                  </a:lnTo>
                  <a:lnTo>
                    <a:pt x="8" y="6081"/>
                  </a:lnTo>
                  <a:lnTo>
                    <a:pt x="29" y="6327"/>
                  </a:lnTo>
                  <a:lnTo>
                    <a:pt x="64" y="6584"/>
                  </a:lnTo>
                  <a:lnTo>
                    <a:pt x="114" y="6849"/>
                  </a:lnTo>
                  <a:lnTo>
                    <a:pt x="179" y="7122"/>
                  </a:lnTo>
                  <a:lnTo>
                    <a:pt x="263" y="7405"/>
                  </a:lnTo>
                  <a:lnTo>
                    <a:pt x="365" y="7697"/>
                  </a:lnTo>
                  <a:lnTo>
                    <a:pt x="487" y="7996"/>
                  </a:lnTo>
                  <a:lnTo>
                    <a:pt x="629" y="8304"/>
                  </a:lnTo>
                  <a:lnTo>
                    <a:pt x="792" y="8620"/>
                  </a:lnTo>
                  <a:lnTo>
                    <a:pt x="980" y="8944"/>
                  </a:lnTo>
                  <a:lnTo>
                    <a:pt x="1124" y="9166"/>
                  </a:lnTo>
                  <a:lnTo>
                    <a:pt x="1287" y="9387"/>
                  </a:lnTo>
                  <a:lnTo>
                    <a:pt x="1468" y="9606"/>
                  </a:lnTo>
                  <a:lnTo>
                    <a:pt x="1663" y="9824"/>
                  </a:lnTo>
                  <a:lnTo>
                    <a:pt x="1874" y="10040"/>
                  </a:lnTo>
                  <a:lnTo>
                    <a:pt x="2098" y="10254"/>
                  </a:lnTo>
                  <a:lnTo>
                    <a:pt x="2333" y="10464"/>
                  </a:lnTo>
                  <a:lnTo>
                    <a:pt x="2577" y="10671"/>
                  </a:lnTo>
                  <a:lnTo>
                    <a:pt x="2831" y="10875"/>
                  </a:lnTo>
                  <a:lnTo>
                    <a:pt x="3092" y="11074"/>
                  </a:lnTo>
                  <a:lnTo>
                    <a:pt x="3358" y="11270"/>
                  </a:lnTo>
                  <a:lnTo>
                    <a:pt x="3629" y="11460"/>
                  </a:lnTo>
                  <a:lnTo>
                    <a:pt x="3902" y="11644"/>
                  </a:lnTo>
                  <a:lnTo>
                    <a:pt x="4176" y="11824"/>
                  </a:lnTo>
                  <a:lnTo>
                    <a:pt x="4451" y="11996"/>
                  </a:lnTo>
                  <a:lnTo>
                    <a:pt x="4723" y="12163"/>
                  </a:lnTo>
                  <a:lnTo>
                    <a:pt x="4994" y="12322"/>
                  </a:lnTo>
                  <a:lnTo>
                    <a:pt x="5259" y="12475"/>
                  </a:lnTo>
                  <a:lnTo>
                    <a:pt x="5518" y="12619"/>
                  </a:lnTo>
                  <a:lnTo>
                    <a:pt x="5770" y="12755"/>
                  </a:lnTo>
                  <a:lnTo>
                    <a:pt x="6013" y="12883"/>
                  </a:lnTo>
                  <a:lnTo>
                    <a:pt x="6246" y="13003"/>
                  </a:lnTo>
                  <a:lnTo>
                    <a:pt x="6466" y="13112"/>
                  </a:lnTo>
                  <a:lnTo>
                    <a:pt x="6675" y="13211"/>
                  </a:lnTo>
                  <a:lnTo>
                    <a:pt x="6868" y="13300"/>
                  </a:lnTo>
                  <a:lnTo>
                    <a:pt x="7045" y="13380"/>
                  </a:lnTo>
                  <a:lnTo>
                    <a:pt x="7204" y="13448"/>
                  </a:lnTo>
                  <a:lnTo>
                    <a:pt x="7344" y="13504"/>
                  </a:lnTo>
                  <a:lnTo>
                    <a:pt x="7464" y="13548"/>
                  </a:lnTo>
                  <a:lnTo>
                    <a:pt x="7562" y="13581"/>
                  </a:lnTo>
                  <a:lnTo>
                    <a:pt x="7637" y="13600"/>
                  </a:lnTo>
                  <a:lnTo>
                    <a:pt x="7686" y="13607"/>
                  </a:lnTo>
                  <a:close/>
                </a:path>
              </a:pathLst>
            </a:custGeom>
            <a:grpFill/>
            <a:ln>
              <a:noFill/>
            </a:ln>
          </p:spPr>
          <p:txBody>
            <a:bodyPr vert="horz" wrap="square" lIns="91440" tIns="45720" rIns="91440" bIns="45720" numCol="1" anchor="t" anchorCtr="0" compatLnSpc="1">
              <a:prstTxWarp prst="textNoShape">
                <a:avLst/>
              </a:prstTxWarp>
            </a:bodyPr>
            <a:lstStyle/>
            <a:p>
              <a:endParaRPr lang="id-ID" dirty="0">
                <a:latin typeface="Source Sans Pro" panose="020B0503030403020204" pitchFamily="34" charset="0"/>
              </a:endParaRPr>
            </a:p>
          </p:txBody>
        </p:sp>
      </p:grpSp>
      <p:grpSp>
        <p:nvGrpSpPr>
          <p:cNvPr id="15" name="Group 14"/>
          <p:cNvGrpSpPr/>
          <p:nvPr userDrawn="1"/>
        </p:nvGrpSpPr>
        <p:grpSpPr>
          <a:xfrm>
            <a:off x="1540782" y="4096582"/>
            <a:ext cx="2739239" cy="1715799"/>
            <a:chOff x="4345532" y="2896865"/>
            <a:chExt cx="2739238" cy="1715799"/>
          </a:xfrm>
        </p:grpSpPr>
        <p:sp>
          <p:nvSpPr>
            <p:cNvPr id="16" name="TextBox 15"/>
            <p:cNvSpPr txBox="1"/>
            <p:nvPr/>
          </p:nvSpPr>
          <p:spPr>
            <a:xfrm>
              <a:off x="4942374" y="2896865"/>
              <a:ext cx="1496289" cy="523220"/>
            </a:xfrm>
            <a:prstGeom prst="rect">
              <a:avLst/>
            </a:prstGeom>
            <a:noFill/>
          </p:spPr>
          <p:txBody>
            <a:bodyPr wrap="square" rtlCol="0">
              <a:spAutoFit/>
            </a:bodyPr>
            <a:lstStyle/>
            <a:p>
              <a:pPr algn="ctr"/>
              <a:r>
                <a:rPr lang="en-US" sz="2800" dirty="0">
                  <a:solidFill>
                    <a:schemeClr val="tx1"/>
                  </a:solidFill>
                  <a:latin typeface="+mj-lt"/>
                </a:rPr>
                <a:t>25% Off</a:t>
              </a:r>
              <a:endParaRPr lang="id-ID" sz="2800" dirty="0">
                <a:solidFill>
                  <a:schemeClr val="tx1"/>
                </a:solidFill>
                <a:latin typeface="+mj-lt"/>
              </a:endParaRPr>
            </a:p>
          </p:txBody>
        </p:sp>
        <p:sp>
          <p:nvSpPr>
            <p:cNvPr id="17" name="TextBox 34"/>
            <p:cNvSpPr txBox="1"/>
            <p:nvPr/>
          </p:nvSpPr>
          <p:spPr>
            <a:xfrm>
              <a:off x="4741056" y="3422461"/>
              <a:ext cx="1948194" cy="307777"/>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ctr"/>
              <a:r>
                <a:rPr lang="en-US" sz="1400" b="1" i="1" dirty="0">
                  <a:solidFill>
                    <a:schemeClr val="tx1"/>
                  </a:solidFill>
                  <a:latin typeface="+mj-lt"/>
                </a:rPr>
                <a:t>Off All</a:t>
              </a:r>
              <a:r>
                <a:rPr lang="en-US" sz="1400" b="1" i="1" baseline="0" dirty="0">
                  <a:solidFill>
                    <a:schemeClr val="tx1"/>
                  </a:solidFill>
                  <a:latin typeface="+mj-lt"/>
                </a:rPr>
                <a:t> Webinars</a:t>
              </a:r>
              <a:endParaRPr lang="en-US" sz="1400" b="1" i="1" dirty="0">
                <a:solidFill>
                  <a:schemeClr val="tx1"/>
                </a:solidFill>
                <a:latin typeface="+mj-lt"/>
              </a:endParaRPr>
            </a:p>
          </p:txBody>
        </p:sp>
        <p:sp>
          <p:nvSpPr>
            <p:cNvPr id="18" name="Text Placeholder 6"/>
            <p:cNvSpPr txBox="1">
              <a:spLocks/>
            </p:cNvSpPr>
            <p:nvPr/>
          </p:nvSpPr>
          <p:spPr>
            <a:xfrm>
              <a:off x="4345532" y="3730238"/>
              <a:ext cx="2739238" cy="8824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en-US" sz="1400" b="1" dirty="0">
                  <a:latin typeface="+mj-lt"/>
                </a:rPr>
                <a:t>25% off</a:t>
              </a:r>
              <a:r>
                <a:rPr lang="en-US" sz="1400" dirty="0">
                  <a:latin typeface="+mj-lt"/>
                </a:rPr>
                <a:t> all Youth</a:t>
              </a:r>
              <a:br>
                <a:rPr lang="en-US" sz="1400" dirty="0">
                  <a:latin typeface="+mj-lt"/>
                </a:rPr>
              </a:br>
              <a:r>
                <a:rPr lang="en-US" sz="1400" dirty="0">
                  <a:latin typeface="+mj-lt"/>
                </a:rPr>
                <a:t>Collaboratory webinars</a:t>
              </a:r>
              <a:br>
                <a:rPr lang="en-US" sz="1400" baseline="0" dirty="0">
                  <a:latin typeface="+mj-lt"/>
                </a:rPr>
              </a:br>
              <a:r>
                <a:rPr lang="en-US" sz="1400" dirty="0">
                  <a:latin typeface="+mj-lt"/>
                </a:rPr>
                <a:t>for all Members.</a:t>
              </a:r>
            </a:p>
          </p:txBody>
        </p:sp>
      </p:grpSp>
      <p:grpSp>
        <p:nvGrpSpPr>
          <p:cNvPr id="19" name="Group 18"/>
          <p:cNvGrpSpPr/>
          <p:nvPr userDrawn="1"/>
        </p:nvGrpSpPr>
        <p:grpSpPr>
          <a:xfrm>
            <a:off x="4531970" y="4065805"/>
            <a:ext cx="3129427" cy="1715643"/>
            <a:chOff x="4201961" y="2866088"/>
            <a:chExt cx="3129426" cy="1715643"/>
          </a:xfrm>
        </p:grpSpPr>
        <p:sp>
          <p:nvSpPr>
            <p:cNvPr id="20" name="TextBox 19"/>
            <p:cNvSpPr txBox="1"/>
            <p:nvPr/>
          </p:nvSpPr>
          <p:spPr>
            <a:xfrm>
              <a:off x="4339333" y="2866088"/>
              <a:ext cx="2751651" cy="584775"/>
            </a:xfrm>
            <a:prstGeom prst="rect">
              <a:avLst/>
            </a:prstGeom>
            <a:noFill/>
          </p:spPr>
          <p:txBody>
            <a:bodyPr wrap="none" rtlCol="0">
              <a:spAutoFit/>
            </a:bodyPr>
            <a:lstStyle/>
            <a:p>
              <a:pPr algn="ctr"/>
              <a:r>
                <a:rPr lang="en-US" sz="3200" dirty="0">
                  <a:solidFill>
                    <a:schemeClr val="tx1"/>
                  </a:solidFill>
                  <a:latin typeface="+mj-lt"/>
                </a:rPr>
                <a:t>Up to 25% Off</a:t>
              </a:r>
              <a:endParaRPr lang="id-ID" sz="3200" dirty="0">
                <a:solidFill>
                  <a:schemeClr val="tx1"/>
                </a:solidFill>
                <a:latin typeface="+mj-lt"/>
              </a:endParaRPr>
            </a:p>
          </p:txBody>
        </p:sp>
        <p:sp>
          <p:nvSpPr>
            <p:cNvPr id="21" name="TextBox 34"/>
            <p:cNvSpPr txBox="1"/>
            <p:nvPr/>
          </p:nvSpPr>
          <p:spPr>
            <a:xfrm>
              <a:off x="4201961" y="3422461"/>
              <a:ext cx="3129426" cy="307777"/>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ctr"/>
              <a:r>
                <a:rPr lang="en-US" sz="1400" b="1" i="1" baseline="0" dirty="0">
                  <a:solidFill>
                    <a:schemeClr val="tx1"/>
                  </a:solidFill>
                  <a:latin typeface="+mj-lt"/>
                </a:rPr>
                <a:t>All Training + Consulting Services</a:t>
              </a:r>
              <a:endParaRPr lang="en-US" sz="1400" b="1" i="1" dirty="0">
                <a:solidFill>
                  <a:schemeClr val="tx1"/>
                </a:solidFill>
                <a:latin typeface="+mj-lt"/>
              </a:endParaRPr>
            </a:p>
          </p:txBody>
        </p:sp>
        <p:sp>
          <p:nvSpPr>
            <p:cNvPr id="22" name="Text Placeholder 6"/>
            <p:cNvSpPr txBox="1">
              <a:spLocks/>
            </p:cNvSpPr>
            <p:nvPr/>
          </p:nvSpPr>
          <p:spPr>
            <a:xfrm>
              <a:off x="4345532" y="3699305"/>
              <a:ext cx="2792058" cy="8824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en-US" sz="1400" dirty="0">
                  <a:latin typeface="+mj-lt"/>
                </a:rPr>
                <a:t>Including proposal review</a:t>
              </a:r>
              <a:br>
                <a:rPr lang="en-US" sz="1400" dirty="0">
                  <a:latin typeface="+mj-lt"/>
                </a:rPr>
              </a:br>
              <a:r>
                <a:rPr lang="en-US" sz="1400" dirty="0">
                  <a:latin typeface="+mj-lt"/>
                </a:rPr>
                <a:t>services, for</a:t>
              </a:r>
              <a:br>
                <a:rPr lang="en-US" sz="1400" dirty="0">
                  <a:latin typeface="+mj-lt"/>
                </a:rPr>
              </a:br>
              <a:r>
                <a:rPr lang="en-US" sz="1400" dirty="0">
                  <a:latin typeface="+mj-lt"/>
                </a:rPr>
                <a:t>Organizational Members. </a:t>
              </a:r>
            </a:p>
          </p:txBody>
        </p:sp>
      </p:grpSp>
      <p:grpSp>
        <p:nvGrpSpPr>
          <p:cNvPr id="23" name="Group 22"/>
          <p:cNvGrpSpPr/>
          <p:nvPr userDrawn="1"/>
        </p:nvGrpSpPr>
        <p:grpSpPr>
          <a:xfrm>
            <a:off x="7816514" y="4065805"/>
            <a:ext cx="2989825" cy="1715643"/>
            <a:chOff x="4250062" y="2866088"/>
            <a:chExt cx="2989824" cy="1715643"/>
          </a:xfrm>
        </p:grpSpPr>
        <p:sp>
          <p:nvSpPr>
            <p:cNvPr id="24" name="TextBox 23"/>
            <p:cNvSpPr txBox="1"/>
            <p:nvPr/>
          </p:nvSpPr>
          <p:spPr>
            <a:xfrm>
              <a:off x="4692281" y="2866088"/>
              <a:ext cx="2045752" cy="584775"/>
            </a:xfrm>
            <a:prstGeom prst="rect">
              <a:avLst/>
            </a:prstGeom>
            <a:noFill/>
          </p:spPr>
          <p:txBody>
            <a:bodyPr wrap="none" rtlCol="0">
              <a:spAutoFit/>
            </a:bodyPr>
            <a:lstStyle/>
            <a:p>
              <a:pPr algn="ctr"/>
              <a:r>
                <a:rPr lang="en-US" sz="3200" dirty="0">
                  <a:solidFill>
                    <a:schemeClr val="tx1"/>
                  </a:solidFill>
                  <a:latin typeface="+mj-lt"/>
                </a:rPr>
                <a:t>Access To</a:t>
              </a:r>
              <a:endParaRPr lang="id-ID" sz="3200" dirty="0">
                <a:solidFill>
                  <a:schemeClr val="tx1"/>
                </a:solidFill>
                <a:latin typeface="+mj-lt"/>
              </a:endParaRPr>
            </a:p>
          </p:txBody>
        </p:sp>
        <p:sp>
          <p:nvSpPr>
            <p:cNvPr id="25" name="TextBox 34"/>
            <p:cNvSpPr txBox="1"/>
            <p:nvPr/>
          </p:nvSpPr>
          <p:spPr>
            <a:xfrm>
              <a:off x="4250062" y="3422461"/>
              <a:ext cx="2989824" cy="307777"/>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ctr"/>
              <a:r>
                <a:rPr lang="en-US" sz="1400" b="1" i="1" dirty="0">
                  <a:solidFill>
                    <a:schemeClr val="tx1"/>
                  </a:solidFill>
                  <a:latin typeface="+mj-lt"/>
                </a:rPr>
                <a:t>Opportunities for Sub-Contracts</a:t>
              </a:r>
            </a:p>
          </p:txBody>
        </p:sp>
        <p:sp>
          <p:nvSpPr>
            <p:cNvPr id="26" name="Text Placeholder 6"/>
            <p:cNvSpPr txBox="1">
              <a:spLocks/>
            </p:cNvSpPr>
            <p:nvPr/>
          </p:nvSpPr>
          <p:spPr>
            <a:xfrm>
              <a:off x="4345532" y="3699305"/>
              <a:ext cx="2739238" cy="8824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en-US" sz="1400" dirty="0">
                  <a:latin typeface="+mj-lt"/>
                </a:rPr>
                <a:t>through intermediary grants awarded to Youth Collaboratory, for Organizational Members.</a:t>
              </a:r>
            </a:p>
          </p:txBody>
        </p:sp>
      </p:grpSp>
      <p:sp>
        <p:nvSpPr>
          <p:cNvPr id="27" name="Rounded Rectangle 26">
            <a:hlinkClick r:id="rId3"/>
          </p:cNvPr>
          <p:cNvSpPr/>
          <p:nvPr userDrawn="1"/>
        </p:nvSpPr>
        <p:spPr>
          <a:xfrm>
            <a:off x="1885979" y="5666119"/>
            <a:ext cx="2049868" cy="508519"/>
          </a:xfrm>
          <a:prstGeom prst="roundRect">
            <a:avLst/>
          </a:prstGeom>
          <a:noFill/>
          <a:ln w="38100">
            <a:solidFill>
              <a:srgbClr val="00A5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A59F"/>
                </a:solidFill>
                <a:latin typeface="+mj-lt"/>
                <a:hlinkClick r:id="rId3"/>
              </a:rPr>
              <a:t>READ MORE</a:t>
            </a:r>
            <a:endParaRPr lang="en-US" sz="2000" dirty="0">
              <a:solidFill>
                <a:srgbClr val="00A59F"/>
              </a:solidFill>
              <a:latin typeface="+mj-lt"/>
            </a:endParaRPr>
          </a:p>
        </p:txBody>
      </p:sp>
      <p:sp>
        <p:nvSpPr>
          <p:cNvPr id="28" name="Rounded Rectangle 27">
            <a:hlinkClick r:id="rId4"/>
          </p:cNvPr>
          <p:cNvSpPr/>
          <p:nvPr userDrawn="1"/>
        </p:nvSpPr>
        <p:spPr>
          <a:xfrm>
            <a:off x="5071071" y="5666119"/>
            <a:ext cx="2049868" cy="508519"/>
          </a:xfrm>
          <a:prstGeom prst="roundRect">
            <a:avLst/>
          </a:prstGeom>
          <a:noFill/>
          <a:ln w="38100">
            <a:solidFill>
              <a:srgbClr val="00A5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A59F"/>
                </a:solidFill>
                <a:latin typeface="+mj-lt"/>
                <a:hlinkClick r:id="rId4"/>
              </a:rPr>
              <a:t>READ MORE</a:t>
            </a:r>
            <a:endParaRPr lang="en-US" sz="2000" dirty="0">
              <a:solidFill>
                <a:srgbClr val="00A59F"/>
              </a:solidFill>
              <a:latin typeface="+mj-lt"/>
            </a:endParaRPr>
          </a:p>
        </p:txBody>
      </p:sp>
      <p:sp>
        <p:nvSpPr>
          <p:cNvPr id="29" name="Rounded Rectangle 28">
            <a:hlinkClick r:id="rId5"/>
          </p:cNvPr>
          <p:cNvSpPr/>
          <p:nvPr userDrawn="1"/>
        </p:nvSpPr>
        <p:spPr>
          <a:xfrm>
            <a:off x="8256163" y="5666119"/>
            <a:ext cx="2049868" cy="508519"/>
          </a:xfrm>
          <a:prstGeom prst="roundRect">
            <a:avLst/>
          </a:prstGeom>
          <a:noFill/>
          <a:ln w="38100">
            <a:solidFill>
              <a:srgbClr val="00A5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A59F"/>
                </a:solidFill>
                <a:latin typeface="+mj-lt"/>
                <a:hlinkClick r:id="rId5"/>
              </a:rPr>
              <a:t>READ MORE</a:t>
            </a:r>
            <a:endParaRPr lang="en-US" sz="2000" dirty="0">
              <a:solidFill>
                <a:srgbClr val="00A59F"/>
              </a:solidFill>
              <a:latin typeface="+mj-lt"/>
            </a:endParaRPr>
          </a:p>
        </p:txBody>
      </p:sp>
      <p:pic>
        <p:nvPicPr>
          <p:cNvPr id="30" name="Picture 2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137623" y="2862795"/>
            <a:ext cx="1496291" cy="781050"/>
          </a:xfrm>
          <a:prstGeom prst="rect">
            <a:avLst/>
          </a:prstGeom>
        </p:spPr>
      </p:pic>
      <p:pic>
        <p:nvPicPr>
          <p:cNvPr id="31" name="Picture 3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347856" y="2878236"/>
            <a:ext cx="1496291" cy="781050"/>
          </a:xfrm>
          <a:prstGeom prst="rect">
            <a:avLst/>
          </a:prstGeom>
        </p:spPr>
      </p:pic>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558088" y="2905262"/>
            <a:ext cx="1496292" cy="781050"/>
          </a:xfrm>
          <a:prstGeom prst="rect">
            <a:avLst/>
          </a:prstGeom>
        </p:spPr>
      </p:pic>
    </p:spTree>
    <p:extLst>
      <p:ext uri="{BB962C8B-B14F-4D97-AF65-F5344CB8AC3E}">
        <p14:creationId xmlns:p14="http://schemas.microsoft.com/office/powerpoint/2010/main" val="3557850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dobe Connection Audio Tip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0406" y="242758"/>
            <a:ext cx="1488312" cy="592490"/>
          </a:xfrm>
          <a:prstGeom prst="rect">
            <a:avLst/>
          </a:prstGeom>
        </p:spPr>
      </p:pic>
      <p:graphicFrame>
        <p:nvGraphicFramePr>
          <p:cNvPr id="6" name="Content Placeholder 3"/>
          <p:cNvGraphicFramePr>
            <a:graphicFrameLocks/>
          </p:cNvGraphicFramePr>
          <p:nvPr userDrawn="1">
            <p:extLst>
              <p:ext uri="{D42A27DB-BD31-4B8C-83A1-F6EECF244321}">
                <p14:modId xmlns:p14="http://schemas.microsoft.com/office/powerpoint/2010/main" val="3759694509"/>
              </p:ext>
            </p:extLst>
          </p:nvPr>
        </p:nvGraphicFramePr>
        <p:xfrm>
          <a:off x="838200" y="1825625"/>
          <a:ext cx="10400818" cy="3880694"/>
        </p:xfrm>
        <a:graphic>
          <a:graphicData uri="http://schemas.openxmlformats.org/drawingml/2006/table">
            <a:tbl>
              <a:tblPr firstRow="1" bandRow="1"/>
              <a:tblGrid>
                <a:gridCol w="3755851">
                  <a:extLst>
                    <a:ext uri="{9D8B030D-6E8A-4147-A177-3AD203B41FA5}">
                      <a16:colId xmlns:a16="http://schemas.microsoft.com/office/drawing/2014/main" val="20000"/>
                    </a:ext>
                  </a:extLst>
                </a:gridCol>
                <a:gridCol w="6644967">
                  <a:extLst>
                    <a:ext uri="{9D8B030D-6E8A-4147-A177-3AD203B41FA5}">
                      <a16:colId xmlns:a16="http://schemas.microsoft.com/office/drawing/2014/main" val="20001"/>
                    </a:ext>
                  </a:extLst>
                </a:gridCol>
              </a:tblGrid>
              <a:tr h="685848">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sz="2600" dirty="0">
                          <a:latin typeface="+mj-lt"/>
                        </a:rPr>
                        <a:t>Symptom</a:t>
                      </a:r>
                    </a:p>
                  </a:txBody>
                  <a:tcPr>
                    <a:lnL w="12700" cmpd="sng">
                      <a:solidFill>
                        <a:srgbClr val="00B398"/>
                      </a:solidFill>
                    </a:lnL>
                    <a:lnR>
                      <a:noFill/>
                    </a:lnR>
                    <a:lnT w="12700" cmpd="sng">
                      <a:solidFill>
                        <a:srgbClr val="00B398"/>
                      </a:solidFill>
                    </a:lnT>
                    <a:lnB w="12700" cmpd="sng">
                      <a:solidFill>
                        <a:srgbClr val="00B398"/>
                      </a:solidFill>
                    </a:lnB>
                    <a:lnTlToBr w="12700" cmpd="sng">
                      <a:noFill/>
                      <a:prstDash val="solid"/>
                    </a:lnTlToBr>
                    <a:lnBlToTr w="12700" cmpd="sng">
                      <a:noFill/>
                      <a:prstDash val="solid"/>
                    </a:lnBlToTr>
                    <a:solidFill>
                      <a:srgbClr val="00B398"/>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sz="2600" dirty="0">
                          <a:latin typeface="+mj-lt"/>
                        </a:rPr>
                        <a:t>Quick Fix</a:t>
                      </a:r>
                    </a:p>
                  </a:txBody>
                  <a:tcPr>
                    <a:lnL>
                      <a:noFill/>
                    </a:lnL>
                    <a:lnR w="12700" cmpd="sng">
                      <a:solidFill>
                        <a:srgbClr val="00B398"/>
                      </a:solidFill>
                    </a:lnR>
                    <a:lnT w="12700" cmpd="sng">
                      <a:solidFill>
                        <a:srgbClr val="00B398"/>
                      </a:solidFill>
                    </a:lnT>
                    <a:lnB w="12700" cmpd="sng">
                      <a:solidFill>
                        <a:srgbClr val="00B398"/>
                      </a:solidFill>
                    </a:lnB>
                    <a:lnTlToBr w="12700" cmpd="sng">
                      <a:noFill/>
                      <a:prstDash val="solid"/>
                    </a:lnTlToBr>
                    <a:lnBlToTr w="12700" cmpd="sng">
                      <a:noFill/>
                      <a:prstDash val="solid"/>
                    </a:lnBlToTr>
                    <a:solidFill>
                      <a:srgbClr val="00B398"/>
                    </a:solidFill>
                  </a:tcPr>
                </a:tc>
                <a:extLst>
                  <a:ext uri="{0D108BD9-81ED-4DB2-BD59-A6C34878D82A}">
                    <a16:rowId xmlns:a16="http://schemas.microsoft.com/office/drawing/2014/main" val="10000"/>
                  </a:ext>
                </a:extLst>
              </a:tr>
              <a:tr h="180354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2200" dirty="0">
                          <a:latin typeface="+mj-lt"/>
                        </a:rPr>
                        <a:t>You cannot hear others</a:t>
                      </a:r>
                    </a:p>
                  </a:txBody>
                  <a:tcPr>
                    <a:lnL w="12700" cmpd="sng">
                      <a:solidFill>
                        <a:srgbClr val="00B398"/>
                      </a:solidFill>
                    </a:lnL>
                    <a:lnR>
                      <a:noFill/>
                    </a:lnR>
                    <a:lnT w="12700" cmpd="sng">
                      <a:solidFill>
                        <a:srgbClr val="00B398"/>
                      </a:solidFill>
                    </a:lnT>
                    <a:lnB w="12700" cmpd="sng">
                      <a:solidFill>
                        <a:srgbClr val="00B398"/>
                      </a:solidFill>
                    </a:lnB>
                    <a:lnTlToBr w="12700" cmpd="sng">
                      <a:noFill/>
                      <a:prstDash val="solid"/>
                    </a:lnTlToBr>
                    <a:lnBlToTr w="12700" cmpd="sng">
                      <a:noFill/>
                      <a:prstDash val="solid"/>
                    </a:lnBlToTr>
                    <a:solidFill>
                      <a:srgbClr val="00B398">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285750" indent="-285750">
                        <a:buFont typeface="Arial" panose="020B0604020202020204" pitchFamily="34" charset="0"/>
                        <a:buChar char="•"/>
                      </a:pPr>
                      <a:r>
                        <a:rPr lang="en-US" sz="2200" dirty="0">
                          <a:latin typeface="+mj-lt"/>
                        </a:rPr>
                        <a:t>Check</a:t>
                      </a:r>
                      <a:r>
                        <a:rPr lang="en-US" sz="2200" baseline="0" dirty="0">
                          <a:latin typeface="+mj-lt"/>
                        </a:rPr>
                        <a:t> mute settings in Adobe and on headset</a:t>
                      </a:r>
                      <a:endParaRPr lang="en-US" sz="2200" dirty="0">
                        <a:latin typeface="+mj-lt"/>
                      </a:endParaRPr>
                    </a:p>
                    <a:p>
                      <a:pPr marL="285750" indent="-285750">
                        <a:buFont typeface="Arial" panose="020B0604020202020204" pitchFamily="34" charset="0"/>
                        <a:buChar char="•"/>
                      </a:pPr>
                      <a:r>
                        <a:rPr lang="en-US" sz="2200" dirty="0">
                          <a:latin typeface="+mj-lt"/>
                        </a:rPr>
                        <a:t>Turn up volume</a:t>
                      </a:r>
                      <a:r>
                        <a:rPr lang="en-US" sz="2200" baseline="0" dirty="0">
                          <a:latin typeface="+mj-lt"/>
                        </a:rPr>
                        <a:t> on computer and/or headset</a:t>
                      </a:r>
                    </a:p>
                    <a:p>
                      <a:pPr marL="285750" indent="-285750">
                        <a:buFont typeface="Arial" panose="020B0604020202020204" pitchFamily="34" charset="0"/>
                        <a:buChar char="•"/>
                      </a:pPr>
                      <a:r>
                        <a:rPr lang="en-US" sz="2200" dirty="0">
                          <a:latin typeface="+mj-lt"/>
                        </a:rPr>
                        <a:t>Check audio settings in computer control panel</a:t>
                      </a:r>
                    </a:p>
                    <a:p>
                      <a:pPr marL="285750" indent="-285750">
                        <a:buFont typeface="Arial" panose="020B0604020202020204" pitchFamily="34" charset="0"/>
                        <a:buChar char="•"/>
                      </a:pPr>
                      <a:r>
                        <a:rPr lang="en-US" sz="2200" dirty="0">
                          <a:latin typeface="+mj-lt"/>
                        </a:rPr>
                        <a:t>Turn off Skype</a:t>
                      </a:r>
                    </a:p>
                  </a:txBody>
                  <a:tcPr>
                    <a:lnL>
                      <a:noFill/>
                    </a:lnL>
                    <a:lnR w="12700" cmpd="sng">
                      <a:solidFill>
                        <a:srgbClr val="00B398"/>
                      </a:solidFill>
                    </a:lnR>
                    <a:lnT w="12700" cmpd="sng">
                      <a:solidFill>
                        <a:srgbClr val="00B398"/>
                      </a:solidFill>
                    </a:lnT>
                    <a:lnB w="12700" cmpd="sng">
                      <a:solidFill>
                        <a:srgbClr val="00B398"/>
                      </a:solidFill>
                    </a:lnB>
                    <a:lnTlToBr w="12700" cmpd="sng">
                      <a:noFill/>
                      <a:prstDash val="solid"/>
                    </a:lnTlToBr>
                    <a:lnBlToTr w="12700" cmpd="sng">
                      <a:noFill/>
                      <a:prstDash val="solid"/>
                    </a:lnBlToTr>
                    <a:solidFill>
                      <a:srgbClr val="00B398">
                        <a:tint val="20000"/>
                      </a:srgbClr>
                    </a:solidFill>
                  </a:tcPr>
                </a:tc>
                <a:extLst>
                  <a:ext uri="{0D108BD9-81ED-4DB2-BD59-A6C34878D82A}">
                    <a16:rowId xmlns:a16="http://schemas.microsoft.com/office/drawing/2014/main" val="10003"/>
                  </a:ext>
                </a:extLst>
              </a:tr>
              <a:tr h="1391304">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2200" dirty="0">
                          <a:latin typeface="+mj-lt"/>
                        </a:rPr>
                        <a:t>Long delays in speaking</a:t>
                      </a:r>
                      <a:r>
                        <a:rPr lang="en-US" sz="2200" baseline="0" dirty="0">
                          <a:latin typeface="+mj-lt"/>
                        </a:rPr>
                        <a:t> or hearing</a:t>
                      </a:r>
                      <a:endParaRPr lang="en-US" sz="2200" dirty="0">
                        <a:latin typeface="+mj-lt"/>
                      </a:endParaRPr>
                    </a:p>
                  </a:txBody>
                  <a:tcPr>
                    <a:lnL w="12700" cmpd="sng">
                      <a:solidFill>
                        <a:srgbClr val="00B398"/>
                      </a:solidFill>
                    </a:lnL>
                    <a:lnR>
                      <a:noFill/>
                    </a:lnR>
                    <a:lnT w="12700" cmpd="sng">
                      <a:solidFill>
                        <a:srgbClr val="00B398"/>
                      </a:solidFill>
                    </a:lnT>
                    <a:lnB w="12700" cmpd="sng">
                      <a:solidFill>
                        <a:srgbClr val="00B398"/>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285750" indent="-285750">
                        <a:buFont typeface="Arial" panose="020B0604020202020204" pitchFamily="34" charset="0"/>
                        <a:buChar char="•"/>
                      </a:pPr>
                      <a:r>
                        <a:rPr lang="en-US" sz="2200" dirty="0">
                          <a:latin typeface="+mj-lt"/>
                        </a:rPr>
                        <a:t>Switch from Wifi to Ethernet</a:t>
                      </a:r>
                    </a:p>
                    <a:p>
                      <a:pPr marL="285750" indent="-285750">
                        <a:buFont typeface="Arial" panose="020B0604020202020204" pitchFamily="34" charset="0"/>
                        <a:buChar char="•"/>
                      </a:pPr>
                      <a:r>
                        <a:rPr lang="en-US" sz="2200" dirty="0">
                          <a:latin typeface="+mj-lt"/>
                        </a:rPr>
                        <a:t>Restart</a:t>
                      </a:r>
                      <a:r>
                        <a:rPr lang="en-US" sz="2200" baseline="0" dirty="0">
                          <a:latin typeface="+mj-lt"/>
                        </a:rPr>
                        <a:t> computer</a:t>
                      </a:r>
                    </a:p>
                    <a:p>
                      <a:pPr marL="285750" indent="-285750">
                        <a:buFont typeface="Arial" panose="020B0604020202020204" pitchFamily="34" charset="0"/>
                        <a:buChar char="•"/>
                      </a:pPr>
                      <a:r>
                        <a:rPr lang="en-US" sz="2200" baseline="0" dirty="0">
                          <a:latin typeface="+mj-lt"/>
                        </a:rPr>
                        <a:t>Open only essential programs</a:t>
                      </a:r>
                      <a:endParaRPr lang="en-US" sz="2200" dirty="0">
                        <a:latin typeface="+mj-lt"/>
                      </a:endParaRPr>
                    </a:p>
                  </a:txBody>
                  <a:tcPr>
                    <a:lnL>
                      <a:noFill/>
                    </a:lnL>
                    <a:lnR w="12700" cmpd="sng">
                      <a:solidFill>
                        <a:srgbClr val="00B398"/>
                      </a:solidFill>
                    </a:lnR>
                    <a:lnT w="12700" cmpd="sng">
                      <a:solidFill>
                        <a:srgbClr val="00B398"/>
                      </a:solidFill>
                    </a:lnT>
                    <a:lnB w="12700" cmpd="sng">
                      <a:solidFill>
                        <a:srgbClr val="00B398"/>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
        <p:nvSpPr>
          <p:cNvPr id="8" name="TextBox 7"/>
          <p:cNvSpPr txBox="1"/>
          <p:nvPr userDrawn="1"/>
        </p:nvSpPr>
        <p:spPr>
          <a:xfrm>
            <a:off x="838200" y="603995"/>
            <a:ext cx="10515600" cy="769441"/>
          </a:xfrm>
          <a:prstGeom prst="rect">
            <a:avLst/>
          </a:prstGeom>
          <a:noFill/>
        </p:spPr>
        <p:txBody>
          <a:bodyPr wrap="square" rtlCol="0">
            <a:spAutoFit/>
          </a:bodyPr>
          <a:lstStyle/>
          <a:p>
            <a:r>
              <a:rPr kumimoji="0" lang="en-US" sz="4400" b="0" i="0" u="none" strike="noStrike" kern="1200" cap="none" spc="0" normalizeH="0" baseline="0" noProof="0" dirty="0">
                <a:ln>
                  <a:noFill/>
                </a:ln>
                <a:solidFill>
                  <a:srgbClr val="00B398"/>
                </a:solidFill>
                <a:effectLst/>
                <a:uLnTx/>
                <a:uFillTx/>
                <a:latin typeface="+mn-lt"/>
                <a:ea typeface="+mj-ea"/>
                <a:cs typeface="+mj-cs"/>
              </a:rPr>
              <a:t>Adobe Connect Audio Tips</a:t>
            </a:r>
            <a:endParaRPr lang="en-US" dirty="0">
              <a:solidFill>
                <a:srgbClr val="00B398"/>
              </a:solidFill>
            </a:endParaRPr>
          </a:p>
        </p:txBody>
      </p:sp>
    </p:spTree>
    <p:extLst>
      <p:ext uri="{BB962C8B-B14F-4D97-AF65-F5344CB8AC3E}">
        <p14:creationId xmlns:p14="http://schemas.microsoft.com/office/powerpoint/2010/main" val="1549429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Us">
    <p:bg>
      <p:bgPr>
        <a:solidFill>
          <a:srgbClr val="00A59F"/>
        </a:solidFill>
        <a:effectLst/>
      </p:bgPr>
    </p:bg>
    <p:spTree>
      <p:nvGrpSpPr>
        <p:cNvPr id="1" name=""/>
        <p:cNvGrpSpPr/>
        <p:nvPr/>
      </p:nvGrpSpPr>
      <p:grpSpPr>
        <a:xfrm>
          <a:off x="0" y="0"/>
          <a:ext cx="0" cy="0"/>
          <a:chOff x="0" y="0"/>
          <a:chExt cx="0" cy="0"/>
        </a:xfrm>
      </p:grpSpPr>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grpSp>
        <p:nvGrpSpPr>
          <p:cNvPr id="33" name="Group 32"/>
          <p:cNvGrpSpPr/>
          <p:nvPr userDrawn="1"/>
        </p:nvGrpSpPr>
        <p:grpSpPr>
          <a:xfrm>
            <a:off x="181428" y="498398"/>
            <a:ext cx="3450771" cy="6359602"/>
            <a:chOff x="714828" y="498398"/>
            <a:chExt cx="3450771" cy="6359602"/>
          </a:xfrm>
        </p:grpSpPr>
        <p:sp>
          <p:nvSpPr>
            <p:cNvPr id="34" name="Freeform 5"/>
            <p:cNvSpPr>
              <a:spLocks/>
            </p:cNvSpPr>
            <p:nvPr/>
          </p:nvSpPr>
          <p:spPr bwMode="auto">
            <a:xfrm>
              <a:off x="1306037" y="498398"/>
              <a:ext cx="2381257" cy="4514126"/>
            </a:xfrm>
            <a:custGeom>
              <a:avLst/>
              <a:gdLst>
                <a:gd name="T0" fmla="*/ 4380 w 4641"/>
                <a:gd name="T1" fmla="*/ 8798 h 8798"/>
                <a:gd name="T2" fmla="*/ 4421 w 4641"/>
                <a:gd name="T3" fmla="*/ 8792 h 8798"/>
                <a:gd name="T4" fmla="*/ 4461 w 4641"/>
                <a:gd name="T5" fmla="*/ 8782 h 8798"/>
                <a:gd name="T6" fmla="*/ 4498 w 4641"/>
                <a:gd name="T7" fmla="*/ 8764 h 8798"/>
                <a:gd name="T8" fmla="*/ 4530 w 4641"/>
                <a:gd name="T9" fmla="*/ 8744 h 8798"/>
                <a:gd name="T10" fmla="*/ 4561 w 4641"/>
                <a:gd name="T11" fmla="*/ 8717 h 8798"/>
                <a:gd name="T12" fmla="*/ 4587 w 4641"/>
                <a:gd name="T13" fmla="*/ 8687 h 8798"/>
                <a:gd name="T14" fmla="*/ 4608 w 4641"/>
                <a:gd name="T15" fmla="*/ 8653 h 8798"/>
                <a:gd name="T16" fmla="*/ 4625 w 4641"/>
                <a:gd name="T17" fmla="*/ 8617 h 8798"/>
                <a:gd name="T18" fmla="*/ 4636 w 4641"/>
                <a:gd name="T19" fmla="*/ 8578 h 8798"/>
                <a:gd name="T20" fmla="*/ 4641 w 4641"/>
                <a:gd name="T21" fmla="*/ 8537 h 8798"/>
                <a:gd name="T22" fmla="*/ 4641 w 4641"/>
                <a:gd name="T23" fmla="*/ 261 h 8798"/>
                <a:gd name="T24" fmla="*/ 4636 w 4641"/>
                <a:gd name="T25" fmla="*/ 220 h 8798"/>
                <a:gd name="T26" fmla="*/ 4625 w 4641"/>
                <a:gd name="T27" fmla="*/ 181 h 8798"/>
                <a:gd name="T28" fmla="*/ 4608 w 4641"/>
                <a:gd name="T29" fmla="*/ 145 h 8798"/>
                <a:gd name="T30" fmla="*/ 4587 w 4641"/>
                <a:gd name="T31" fmla="*/ 111 h 8798"/>
                <a:gd name="T32" fmla="*/ 4561 w 4641"/>
                <a:gd name="T33" fmla="*/ 80 h 8798"/>
                <a:gd name="T34" fmla="*/ 4530 w 4641"/>
                <a:gd name="T35" fmla="*/ 54 h 8798"/>
                <a:gd name="T36" fmla="*/ 4498 w 4641"/>
                <a:gd name="T37" fmla="*/ 34 h 8798"/>
                <a:gd name="T38" fmla="*/ 4461 w 4641"/>
                <a:gd name="T39" fmla="*/ 16 h 8798"/>
                <a:gd name="T40" fmla="*/ 4421 w 4641"/>
                <a:gd name="T41" fmla="*/ 5 h 8798"/>
                <a:gd name="T42" fmla="*/ 4380 w 4641"/>
                <a:gd name="T43" fmla="*/ 0 h 8798"/>
                <a:gd name="T44" fmla="*/ 261 w 4641"/>
                <a:gd name="T45" fmla="*/ 0 h 8798"/>
                <a:gd name="T46" fmla="*/ 220 w 4641"/>
                <a:gd name="T47" fmla="*/ 5 h 8798"/>
                <a:gd name="T48" fmla="*/ 181 w 4641"/>
                <a:gd name="T49" fmla="*/ 16 h 8798"/>
                <a:gd name="T50" fmla="*/ 145 w 4641"/>
                <a:gd name="T51" fmla="*/ 34 h 8798"/>
                <a:gd name="T52" fmla="*/ 111 w 4641"/>
                <a:gd name="T53" fmla="*/ 54 h 8798"/>
                <a:gd name="T54" fmla="*/ 81 w 4641"/>
                <a:gd name="T55" fmla="*/ 80 h 8798"/>
                <a:gd name="T56" fmla="*/ 56 w 4641"/>
                <a:gd name="T57" fmla="*/ 111 h 8798"/>
                <a:gd name="T58" fmla="*/ 34 w 4641"/>
                <a:gd name="T59" fmla="*/ 145 h 8798"/>
                <a:gd name="T60" fmla="*/ 18 w 4641"/>
                <a:gd name="T61" fmla="*/ 181 h 8798"/>
                <a:gd name="T62" fmla="*/ 6 w 4641"/>
                <a:gd name="T63" fmla="*/ 220 h 8798"/>
                <a:gd name="T64" fmla="*/ 0 w 4641"/>
                <a:gd name="T65" fmla="*/ 261 h 8798"/>
                <a:gd name="T66" fmla="*/ 0 w 4641"/>
                <a:gd name="T67" fmla="*/ 8537 h 8798"/>
                <a:gd name="T68" fmla="*/ 6 w 4641"/>
                <a:gd name="T69" fmla="*/ 8578 h 8798"/>
                <a:gd name="T70" fmla="*/ 18 w 4641"/>
                <a:gd name="T71" fmla="*/ 8617 h 8798"/>
                <a:gd name="T72" fmla="*/ 34 w 4641"/>
                <a:gd name="T73" fmla="*/ 8653 h 8798"/>
                <a:gd name="T74" fmla="*/ 56 w 4641"/>
                <a:gd name="T75" fmla="*/ 8687 h 8798"/>
                <a:gd name="T76" fmla="*/ 81 w 4641"/>
                <a:gd name="T77" fmla="*/ 8717 h 8798"/>
                <a:gd name="T78" fmla="*/ 111 w 4641"/>
                <a:gd name="T79" fmla="*/ 8744 h 8798"/>
                <a:gd name="T80" fmla="*/ 145 w 4641"/>
                <a:gd name="T81" fmla="*/ 8764 h 8798"/>
                <a:gd name="T82" fmla="*/ 181 w 4641"/>
                <a:gd name="T83" fmla="*/ 8782 h 8798"/>
                <a:gd name="T84" fmla="*/ 220 w 4641"/>
                <a:gd name="T85" fmla="*/ 8792 h 8798"/>
                <a:gd name="T86" fmla="*/ 261 w 4641"/>
                <a:gd name="T87" fmla="*/ 8798 h 8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41" h="8798">
                  <a:moveTo>
                    <a:pt x="275" y="8798"/>
                  </a:moveTo>
                  <a:lnTo>
                    <a:pt x="4366" y="8798"/>
                  </a:lnTo>
                  <a:lnTo>
                    <a:pt x="4380" y="8798"/>
                  </a:lnTo>
                  <a:lnTo>
                    <a:pt x="4394" y="8797"/>
                  </a:lnTo>
                  <a:lnTo>
                    <a:pt x="4408" y="8795"/>
                  </a:lnTo>
                  <a:lnTo>
                    <a:pt x="4421" y="8792"/>
                  </a:lnTo>
                  <a:lnTo>
                    <a:pt x="4434" y="8789"/>
                  </a:lnTo>
                  <a:lnTo>
                    <a:pt x="4448" y="8786"/>
                  </a:lnTo>
                  <a:lnTo>
                    <a:pt x="4461" y="8782"/>
                  </a:lnTo>
                  <a:lnTo>
                    <a:pt x="4473" y="8776"/>
                  </a:lnTo>
                  <a:lnTo>
                    <a:pt x="4486" y="8771"/>
                  </a:lnTo>
                  <a:lnTo>
                    <a:pt x="4498" y="8764"/>
                  </a:lnTo>
                  <a:lnTo>
                    <a:pt x="4508" y="8758"/>
                  </a:lnTo>
                  <a:lnTo>
                    <a:pt x="4519" y="8751"/>
                  </a:lnTo>
                  <a:lnTo>
                    <a:pt x="4530" y="8744"/>
                  </a:lnTo>
                  <a:lnTo>
                    <a:pt x="4541" y="8735"/>
                  </a:lnTo>
                  <a:lnTo>
                    <a:pt x="4551" y="8726"/>
                  </a:lnTo>
                  <a:lnTo>
                    <a:pt x="4561" y="8717"/>
                  </a:lnTo>
                  <a:lnTo>
                    <a:pt x="4569" y="8708"/>
                  </a:lnTo>
                  <a:lnTo>
                    <a:pt x="4578" y="8698"/>
                  </a:lnTo>
                  <a:lnTo>
                    <a:pt x="4587" y="8687"/>
                  </a:lnTo>
                  <a:lnTo>
                    <a:pt x="4594" y="8676"/>
                  </a:lnTo>
                  <a:lnTo>
                    <a:pt x="4601" y="8665"/>
                  </a:lnTo>
                  <a:lnTo>
                    <a:pt x="4608" y="8653"/>
                  </a:lnTo>
                  <a:lnTo>
                    <a:pt x="4614" y="8641"/>
                  </a:lnTo>
                  <a:lnTo>
                    <a:pt x="4619" y="8629"/>
                  </a:lnTo>
                  <a:lnTo>
                    <a:pt x="4625" y="8617"/>
                  </a:lnTo>
                  <a:lnTo>
                    <a:pt x="4629" y="8604"/>
                  </a:lnTo>
                  <a:lnTo>
                    <a:pt x="4632" y="8591"/>
                  </a:lnTo>
                  <a:lnTo>
                    <a:pt x="4636" y="8578"/>
                  </a:lnTo>
                  <a:lnTo>
                    <a:pt x="4638" y="8564"/>
                  </a:lnTo>
                  <a:lnTo>
                    <a:pt x="4640" y="8551"/>
                  </a:lnTo>
                  <a:lnTo>
                    <a:pt x="4641" y="8537"/>
                  </a:lnTo>
                  <a:lnTo>
                    <a:pt x="4641" y="8523"/>
                  </a:lnTo>
                  <a:lnTo>
                    <a:pt x="4641" y="275"/>
                  </a:lnTo>
                  <a:lnTo>
                    <a:pt x="4641" y="261"/>
                  </a:lnTo>
                  <a:lnTo>
                    <a:pt x="4640" y="247"/>
                  </a:lnTo>
                  <a:lnTo>
                    <a:pt x="4638" y="234"/>
                  </a:lnTo>
                  <a:lnTo>
                    <a:pt x="4636" y="220"/>
                  </a:lnTo>
                  <a:lnTo>
                    <a:pt x="4632" y="207"/>
                  </a:lnTo>
                  <a:lnTo>
                    <a:pt x="4629" y="194"/>
                  </a:lnTo>
                  <a:lnTo>
                    <a:pt x="4625" y="181"/>
                  </a:lnTo>
                  <a:lnTo>
                    <a:pt x="4619" y="169"/>
                  </a:lnTo>
                  <a:lnTo>
                    <a:pt x="4614" y="157"/>
                  </a:lnTo>
                  <a:lnTo>
                    <a:pt x="4608" y="145"/>
                  </a:lnTo>
                  <a:lnTo>
                    <a:pt x="4601" y="133"/>
                  </a:lnTo>
                  <a:lnTo>
                    <a:pt x="4594" y="122"/>
                  </a:lnTo>
                  <a:lnTo>
                    <a:pt x="4587" y="111"/>
                  </a:lnTo>
                  <a:lnTo>
                    <a:pt x="4578" y="100"/>
                  </a:lnTo>
                  <a:lnTo>
                    <a:pt x="4569" y="90"/>
                  </a:lnTo>
                  <a:lnTo>
                    <a:pt x="4561" y="80"/>
                  </a:lnTo>
                  <a:lnTo>
                    <a:pt x="4551" y="72"/>
                  </a:lnTo>
                  <a:lnTo>
                    <a:pt x="4541" y="63"/>
                  </a:lnTo>
                  <a:lnTo>
                    <a:pt x="4530" y="54"/>
                  </a:lnTo>
                  <a:lnTo>
                    <a:pt x="4519" y="47"/>
                  </a:lnTo>
                  <a:lnTo>
                    <a:pt x="4508" y="40"/>
                  </a:lnTo>
                  <a:lnTo>
                    <a:pt x="4498" y="34"/>
                  </a:lnTo>
                  <a:lnTo>
                    <a:pt x="4486" y="27"/>
                  </a:lnTo>
                  <a:lnTo>
                    <a:pt x="4473" y="22"/>
                  </a:lnTo>
                  <a:lnTo>
                    <a:pt x="4461" y="16"/>
                  </a:lnTo>
                  <a:lnTo>
                    <a:pt x="4448" y="12"/>
                  </a:lnTo>
                  <a:lnTo>
                    <a:pt x="4434" y="9"/>
                  </a:lnTo>
                  <a:lnTo>
                    <a:pt x="4421" y="5"/>
                  </a:lnTo>
                  <a:lnTo>
                    <a:pt x="4408" y="3"/>
                  </a:lnTo>
                  <a:lnTo>
                    <a:pt x="4394" y="1"/>
                  </a:lnTo>
                  <a:lnTo>
                    <a:pt x="4380" y="0"/>
                  </a:lnTo>
                  <a:lnTo>
                    <a:pt x="4366" y="0"/>
                  </a:lnTo>
                  <a:lnTo>
                    <a:pt x="275" y="0"/>
                  </a:lnTo>
                  <a:lnTo>
                    <a:pt x="261" y="0"/>
                  </a:lnTo>
                  <a:lnTo>
                    <a:pt x="247" y="1"/>
                  </a:lnTo>
                  <a:lnTo>
                    <a:pt x="234" y="3"/>
                  </a:lnTo>
                  <a:lnTo>
                    <a:pt x="220" y="5"/>
                  </a:lnTo>
                  <a:lnTo>
                    <a:pt x="207" y="9"/>
                  </a:lnTo>
                  <a:lnTo>
                    <a:pt x="194" y="12"/>
                  </a:lnTo>
                  <a:lnTo>
                    <a:pt x="181" y="16"/>
                  </a:lnTo>
                  <a:lnTo>
                    <a:pt x="169" y="22"/>
                  </a:lnTo>
                  <a:lnTo>
                    <a:pt x="157" y="27"/>
                  </a:lnTo>
                  <a:lnTo>
                    <a:pt x="145" y="34"/>
                  </a:lnTo>
                  <a:lnTo>
                    <a:pt x="133" y="40"/>
                  </a:lnTo>
                  <a:lnTo>
                    <a:pt x="122" y="47"/>
                  </a:lnTo>
                  <a:lnTo>
                    <a:pt x="111" y="54"/>
                  </a:lnTo>
                  <a:lnTo>
                    <a:pt x="100" y="63"/>
                  </a:lnTo>
                  <a:lnTo>
                    <a:pt x="91" y="72"/>
                  </a:lnTo>
                  <a:lnTo>
                    <a:pt x="81" y="80"/>
                  </a:lnTo>
                  <a:lnTo>
                    <a:pt x="72" y="90"/>
                  </a:lnTo>
                  <a:lnTo>
                    <a:pt x="63" y="100"/>
                  </a:lnTo>
                  <a:lnTo>
                    <a:pt x="56" y="111"/>
                  </a:lnTo>
                  <a:lnTo>
                    <a:pt x="48" y="122"/>
                  </a:lnTo>
                  <a:lnTo>
                    <a:pt x="41" y="133"/>
                  </a:lnTo>
                  <a:lnTo>
                    <a:pt x="34" y="145"/>
                  </a:lnTo>
                  <a:lnTo>
                    <a:pt x="28" y="157"/>
                  </a:lnTo>
                  <a:lnTo>
                    <a:pt x="22" y="169"/>
                  </a:lnTo>
                  <a:lnTo>
                    <a:pt x="18" y="181"/>
                  </a:lnTo>
                  <a:lnTo>
                    <a:pt x="13" y="194"/>
                  </a:lnTo>
                  <a:lnTo>
                    <a:pt x="9" y="207"/>
                  </a:lnTo>
                  <a:lnTo>
                    <a:pt x="6" y="220"/>
                  </a:lnTo>
                  <a:lnTo>
                    <a:pt x="4" y="234"/>
                  </a:lnTo>
                  <a:lnTo>
                    <a:pt x="1" y="247"/>
                  </a:lnTo>
                  <a:lnTo>
                    <a:pt x="0" y="261"/>
                  </a:lnTo>
                  <a:lnTo>
                    <a:pt x="0" y="275"/>
                  </a:lnTo>
                  <a:lnTo>
                    <a:pt x="0" y="8523"/>
                  </a:lnTo>
                  <a:lnTo>
                    <a:pt x="0" y="8537"/>
                  </a:lnTo>
                  <a:lnTo>
                    <a:pt x="1" y="8551"/>
                  </a:lnTo>
                  <a:lnTo>
                    <a:pt x="4" y="8564"/>
                  </a:lnTo>
                  <a:lnTo>
                    <a:pt x="6" y="8578"/>
                  </a:lnTo>
                  <a:lnTo>
                    <a:pt x="9" y="8591"/>
                  </a:lnTo>
                  <a:lnTo>
                    <a:pt x="13" y="8604"/>
                  </a:lnTo>
                  <a:lnTo>
                    <a:pt x="18" y="8617"/>
                  </a:lnTo>
                  <a:lnTo>
                    <a:pt x="22" y="8629"/>
                  </a:lnTo>
                  <a:lnTo>
                    <a:pt x="28" y="8641"/>
                  </a:lnTo>
                  <a:lnTo>
                    <a:pt x="34" y="8653"/>
                  </a:lnTo>
                  <a:lnTo>
                    <a:pt x="41" y="8665"/>
                  </a:lnTo>
                  <a:lnTo>
                    <a:pt x="48" y="8676"/>
                  </a:lnTo>
                  <a:lnTo>
                    <a:pt x="56" y="8687"/>
                  </a:lnTo>
                  <a:lnTo>
                    <a:pt x="63" y="8698"/>
                  </a:lnTo>
                  <a:lnTo>
                    <a:pt x="72" y="8708"/>
                  </a:lnTo>
                  <a:lnTo>
                    <a:pt x="81" y="8717"/>
                  </a:lnTo>
                  <a:lnTo>
                    <a:pt x="91" y="8726"/>
                  </a:lnTo>
                  <a:lnTo>
                    <a:pt x="100" y="8735"/>
                  </a:lnTo>
                  <a:lnTo>
                    <a:pt x="111" y="8744"/>
                  </a:lnTo>
                  <a:lnTo>
                    <a:pt x="122" y="8751"/>
                  </a:lnTo>
                  <a:lnTo>
                    <a:pt x="133" y="8758"/>
                  </a:lnTo>
                  <a:lnTo>
                    <a:pt x="145" y="8764"/>
                  </a:lnTo>
                  <a:lnTo>
                    <a:pt x="157" y="8771"/>
                  </a:lnTo>
                  <a:lnTo>
                    <a:pt x="169" y="8776"/>
                  </a:lnTo>
                  <a:lnTo>
                    <a:pt x="181" y="8782"/>
                  </a:lnTo>
                  <a:lnTo>
                    <a:pt x="194" y="8786"/>
                  </a:lnTo>
                  <a:lnTo>
                    <a:pt x="207" y="8789"/>
                  </a:lnTo>
                  <a:lnTo>
                    <a:pt x="220" y="8792"/>
                  </a:lnTo>
                  <a:lnTo>
                    <a:pt x="234" y="8795"/>
                  </a:lnTo>
                  <a:lnTo>
                    <a:pt x="247" y="8797"/>
                  </a:lnTo>
                  <a:lnTo>
                    <a:pt x="261" y="8798"/>
                  </a:lnTo>
                  <a:lnTo>
                    <a:pt x="275" y="8798"/>
                  </a:lnTo>
                  <a:close/>
                </a:path>
              </a:pathLst>
            </a:custGeom>
            <a:solidFill>
              <a:srgbClr val="232C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panose="020B0503030403020204" pitchFamily="34" charset="0"/>
              </a:endParaRPr>
            </a:p>
          </p:txBody>
        </p:sp>
        <p:sp>
          <p:nvSpPr>
            <p:cNvPr id="35" name="Freeform 6"/>
            <p:cNvSpPr>
              <a:spLocks/>
            </p:cNvSpPr>
            <p:nvPr/>
          </p:nvSpPr>
          <p:spPr bwMode="auto">
            <a:xfrm>
              <a:off x="1423262" y="695739"/>
              <a:ext cx="2146806" cy="3817952"/>
            </a:xfrm>
            <a:custGeom>
              <a:avLst/>
              <a:gdLst>
                <a:gd name="T0" fmla="*/ 4129 w 4194"/>
                <a:gd name="T1" fmla="*/ 0 h 6708"/>
                <a:gd name="T2" fmla="*/ 4142 w 4194"/>
                <a:gd name="T3" fmla="*/ 1 h 6708"/>
                <a:gd name="T4" fmla="*/ 4154 w 4194"/>
                <a:gd name="T5" fmla="*/ 5 h 6708"/>
                <a:gd name="T6" fmla="*/ 4165 w 4194"/>
                <a:gd name="T7" fmla="*/ 10 h 6708"/>
                <a:gd name="T8" fmla="*/ 4174 w 4194"/>
                <a:gd name="T9" fmla="*/ 19 h 6708"/>
                <a:gd name="T10" fmla="*/ 4182 w 4194"/>
                <a:gd name="T11" fmla="*/ 29 h 6708"/>
                <a:gd name="T12" fmla="*/ 4188 w 4194"/>
                <a:gd name="T13" fmla="*/ 40 h 6708"/>
                <a:gd name="T14" fmla="*/ 4192 w 4194"/>
                <a:gd name="T15" fmla="*/ 52 h 6708"/>
                <a:gd name="T16" fmla="*/ 4194 w 4194"/>
                <a:gd name="T17" fmla="*/ 65 h 6708"/>
                <a:gd name="T18" fmla="*/ 4193 w 4194"/>
                <a:gd name="T19" fmla="*/ 6650 h 6708"/>
                <a:gd name="T20" fmla="*/ 4191 w 4194"/>
                <a:gd name="T21" fmla="*/ 6662 h 6708"/>
                <a:gd name="T22" fmla="*/ 4185 w 4194"/>
                <a:gd name="T23" fmla="*/ 6674 h 6708"/>
                <a:gd name="T24" fmla="*/ 4179 w 4194"/>
                <a:gd name="T25" fmla="*/ 6684 h 6708"/>
                <a:gd name="T26" fmla="*/ 4170 w 4194"/>
                <a:gd name="T27" fmla="*/ 6693 h 6708"/>
                <a:gd name="T28" fmla="*/ 4159 w 4194"/>
                <a:gd name="T29" fmla="*/ 6700 h 6708"/>
                <a:gd name="T30" fmla="*/ 4147 w 4194"/>
                <a:gd name="T31" fmla="*/ 6705 h 6708"/>
                <a:gd name="T32" fmla="*/ 4135 w 4194"/>
                <a:gd name="T33" fmla="*/ 6707 h 6708"/>
                <a:gd name="T34" fmla="*/ 65 w 4194"/>
                <a:gd name="T35" fmla="*/ 6708 h 6708"/>
                <a:gd name="T36" fmla="*/ 52 w 4194"/>
                <a:gd name="T37" fmla="*/ 6707 h 6708"/>
                <a:gd name="T38" fmla="*/ 40 w 4194"/>
                <a:gd name="T39" fmla="*/ 6703 h 6708"/>
                <a:gd name="T40" fmla="*/ 29 w 4194"/>
                <a:gd name="T41" fmla="*/ 6696 h 6708"/>
                <a:gd name="T42" fmla="*/ 20 w 4194"/>
                <a:gd name="T43" fmla="*/ 6689 h 6708"/>
                <a:gd name="T44" fmla="*/ 12 w 4194"/>
                <a:gd name="T45" fmla="*/ 6679 h 6708"/>
                <a:gd name="T46" fmla="*/ 6 w 4194"/>
                <a:gd name="T47" fmla="*/ 6668 h 6708"/>
                <a:gd name="T48" fmla="*/ 2 w 4194"/>
                <a:gd name="T49" fmla="*/ 6656 h 6708"/>
                <a:gd name="T50" fmla="*/ 0 w 4194"/>
                <a:gd name="T51" fmla="*/ 6643 h 6708"/>
                <a:gd name="T52" fmla="*/ 1 w 4194"/>
                <a:gd name="T53" fmla="*/ 58 h 6708"/>
                <a:gd name="T54" fmla="*/ 3 w 4194"/>
                <a:gd name="T55" fmla="*/ 45 h 6708"/>
                <a:gd name="T56" fmla="*/ 9 w 4194"/>
                <a:gd name="T57" fmla="*/ 34 h 6708"/>
                <a:gd name="T58" fmla="*/ 15 w 4194"/>
                <a:gd name="T59" fmla="*/ 24 h 6708"/>
                <a:gd name="T60" fmla="*/ 24 w 4194"/>
                <a:gd name="T61" fmla="*/ 15 h 6708"/>
                <a:gd name="T62" fmla="*/ 35 w 4194"/>
                <a:gd name="T63" fmla="*/ 7 h 6708"/>
                <a:gd name="T64" fmla="*/ 47 w 4194"/>
                <a:gd name="T65" fmla="*/ 3 h 6708"/>
                <a:gd name="T66" fmla="*/ 59 w 4194"/>
                <a:gd name="T67" fmla="*/ 0 h 6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94" h="6708">
                  <a:moveTo>
                    <a:pt x="65" y="0"/>
                  </a:moveTo>
                  <a:lnTo>
                    <a:pt x="4129" y="0"/>
                  </a:lnTo>
                  <a:lnTo>
                    <a:pt x="4135" y="0"/>
                  </a:lnTo>
                  <a:lnTo>
                    <a:pt x="4142" y="1"/>
                  </a:lnTo>
                  <a:lnTo>
                    <a:pt x="4147" y="3"/>
                  </a:lnTo>
                  <a:lnTo>
                    <a:pt x="4154" y="5"/>
                  </a:lnTo>
                  <a:lnTo>
                    <a:pt x="4159" y="7"/>
                  </a:lnTo>
                  <a:lnTo>
                    <a:pt x="4165" y="10"/>
                  </a:lnTo>
                  <a:lnTo>
                    <a:pt x="4170" y="15"/>
                  </a:lnTo>
                  <a:lnTo>
                    <a:pt x="4174" y="19"/>
                  </a:lnTo>
                  <a:lnTo>
                    <a:pt x="4179" y="24"/>
                  </a:lnTo>
                  <a:lnTo>
                    <a:pt x="4182" y="29"/>
                  </a:lnTo>
                  <a:lnTo>
                    <a:pt x="4185" y="34"/>
                  </a:lnTo>
                  <a:lnTo>
                    <a:pt x="4188" y="40"/>
                  </a:lnTo>
                  <a:lnTo>
                    <a:pt x="4191" y="45"/>
                  </a:lnTo>
                  <a:lnTo>
                    <a:pt x="4192" y="52"/>
                  </a:lnTo>
                  <a:lnTo>
                    <a:pt x="4193" y="58"/>
                  </a:lnTo>
                  <a:lnTo>
                    <a:pt x="4194" y="65"/>
                  </a:lnTo>
                  <a:lnTo>
                    <a:pt x="4194" y="6643"/>
                  </a:lnTo>
                  <a:lnTo>
                    <a:pt x="4193" y="6650"/>
                  </a:lnTo>
                  <a:lnTo>
                    <a:pt x="4192" y="6656"/>
                  </a:lnTo>
                  <a:lnTo>
                    <a:pt x="4191" y="6662"/>
                  </a:lnTo>
                  <a:lnTo>
                    <a:pt x="4188" y="6668"/>
                  </a:lnTo>
                  <a:lnTo>
                    <a:pt x="4185" y="6674"/>
                  </a:lnTo>
                  <a:lnTo>
                    <a:pt x="4182" y="6679"/>
                  </a:lnTo>
                  <a:lnTo>
                    <a:pt x="4179" y="6684"/>
                  </a:lnTo>
                  <a:lnTo>
                    <a:pt x="4174" y="6689"/>
                  </a:lnTo>
                  <a:lnTo>
                    <a:pt x="4170" y="6693"/>
                  </a:lnTo>
                  <a:lnTo>
                    <a:pt x="4165" y="6696"/>
                  </a:lnTo>
                  <a:lnTo>
                    <a:pt x="4159" y="6700"/>
                  </a:lnTo>
                  <a:lnTo>
                    <a:pt x="4154" y="6703"/>
                  </a:lnTo>
                  <a:lnTo>
                    <a:pt x="4147" y="6705"/>
                  </a:lnTo>
                  <a:lnTo>
                    <a:pt x="4142" y="6707"/>
                  </a:lnTo>
                  <a:lnTo>
                    <a:pt x="4135" y="6707"/>
                  </a:lnTo>
                  <a:lnTo>
                    <a:pt x="4129" y="6708"/>
                  </a:lnTo>
                  <a:lnTo>
                    <a:pt x="65" y="6708"/>
                  </a:lnTo>
                  <a:lnTo>
                    <a:pt x="59" y="6707"/>
                  </a:lnTo>
                  <a:lnTo>
                    <a:pt x="52" y="6707"/>
                  </a:lnTo>
                  <a:lnTo>
                    <a:pt x="47" y="6705"/>
                  </a:lnTo>
                  <a:lnTo>
                    <a:pt x="40" y="6703"/>
                  </a:lnTo>
                  <a:lnTo>
                    <a:pt x="35" y="6700"/>
                  </a:lnTo>
                  <a:lnTo>
                    <a:pt x="29" y="6696"/>
                  </a:lnTo>
                  <a:lnTo>
                    <a:pt x="24" y="6693"/>
                  </a:lnTo>
                  <a:lnTo>
                    <a:pt x="20" y="6689"/>
                  </a:lnTo>
                  <a:lnTo>
                    <a:pt x="15" y="6684"/>
                  </a:lnTo>
                  <a:lnTo>
                    <a:pt x="12" y="6679"/>
                  </a:lnTo>
                  <a:lnTo>
                    <a:pt x="9" y="6674"/>
                  </a:lnTo>
                  <a:lnTo>
                    <a:pt x="6" y="6668"/>
                  </a:lnTo>
                  <a:lnTo>
                    <a:pt x="3" y="6662"/>
                  </a:lnTo>
                  <a:lnTo>
                    <a:pt x="2" y="6656"/>
                  </a:lnTo>
                  <a:lnTo>
                    <a:pt x="1" y="6650"/>
                  </a:lnTo>
                  <a:lnTo>
                    <a:pt x="0" y="6643"/>
                  </a:lnTo>
                  <a:lnTo>
                    <a:pt x="0" y="65"/>
                  </a:lnTo>
                  <a:lnTo>
                    <a:pt x="1" y="58"/>
                  </a:lnTo>
                  <a:lnTo>
                    <a:pt x="2" y="52"/>
                  </a:lnTo>
                  <a:lnTo>
                    <a:pt x="3" y="45"/>
                  </a:lnTo>
                  <a:lnTo>
                    <a:pt x="6" y="40"/>
                  </a:lnTo>
                  <a:lnTo>
                    <a:pt x="9" y="34"/>
                  </a:lnTo>
                  <a:lnTo>
                    <a:pt x="12" y="29"/>
                  </a:lnTo>
                  <a:lnTo>
                    <a:pt x="15" y="24"/>
                  </a:lnTo>
                  <a:lnTo>
                    <a:pt x="20" y="19"/>
                  </a:lnTo>
                  <a:lnTo>
                    <a:pt x="24" y="15"/>
                  </a:lnTo>
                  <a:lnTo>
                    <a:pt x="29" y="10"/>
                  </a:lnTo>
                  <a:lnTo>
                    <a:pt x="35" y="7"/>
                  </a:lnTo>
                  <a:lnTo>
                    <a:pt x="40" y="5"/>
                  </a:lnTo>
                  <a:lnTo>
                    <a:pt x="47" y="3"/>
                  </a:lnTo>
                  <a:lnTo>
                    <a:pt x="52" y="1"/>
                  </a:lnTo>
                  <a:lnTo>
                    <a:pt x="59" y="0"/>
                  </a:lnTo>
                  <a:lnTo>
                    <a:pt x="6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panose="020B0503030403020204" pitchFamily="34" charset="0"/>
              </a:endParaRPr>
            </a:p>
          </p:txBody>
        </p:sp>
        <p:sp>
          <p:nvSpPr>
            <p:cNvPr id="36" name="Freeform 35"/>
            <p:cNvSpPr>
              <a:spLocks/>
            </p:cNvSpPr>
            <p:nvPr/>
          </p:nvSpPr>
          <p:spPr bwMode="auto">
            <a:xfrm>
              <a:off x="714828" y="2284342"/>
              <a:ext cx="2522902" cy="4573658"/>
            </a:xfrm>
            <a:custGeom>
              <a:avLst/>
              <a:gdLst>
                <a:gd name="connsiteX0" fmla="*/ 298114 w 1951038"/>
                <a:gd name="connsiteY0" fmla="*/ 0 h 3536951"/>
                <a:gd name="connsiteX1" fmla="*/ 309229 w 1951038"/>
                <a:gd name="connsiteY1" fmla="*/ 0 h 3536951"/>
                <a:gd name="connsiteX2" fmla="*/ 320740 w 1951038"/>
                <a:gd name="connsiteY2" fmla="*/ 397 h 3536951"/>
                <a:gd name="connsiteX3" fmla="*/ 333046 w 1951038"/>
                <a:gd name="connsiteY3" fmla="*/ 1191 h 3536951"/>
                <a:gd name="connsiteX4" fmla="*/ 346146 w 1951038"/>
                <a:gd name="connsiteY4" fmla="*/ 3175 h 3536951"/>
                <a:gd name="connsiteX5" fmla="*/ 360039 w 1951038"/>
                <a:gd name="connsiteY5" fmla="*/ 5160 h 3536951"/>
                <a:gd name="connsiteX6" fmla="*/ 374726 w 1951038"/>
                <a:gd name="connsiteY6" fmla="*/ 8335 h 3536951"/>
                <a:gd name="connsiteX7" fmla="*/ 389017 w 1951038"/>
                <a:gd name="connsiteY7" fmla="*/ 12304 h 3536951"/>
                <a:gd name="connsiteX8" fmla="*/ 402513 w 1951038"/>
                <a:gd name="connsiteY8" fmla="*/ 17464 h 3536951"/>
                <a:gd name="connsiteX9" fmla="*/ 415613 w 1951038"/>
                <a:gd name="connsiteY9" fmla="*/ 23417 h 3536951"/>
                <a:gd name="connsiteX10" fmla="*/ 427919 w 1951038"/>
                <a:gd name="connsiteY10" fmla="*/ 30562 h 3536951"/>
                <a:gd name="connsiteX11" fmla="*/ 439033 w 1951038"/>
                <a:gd name="connsiteY11" fmla="*/ 38897 h 3536951"/>
                <a:gd name="connsiteX12" fmla="*/ 449354 w 1951038"/>
                <a:gd name="connsiteY12" fmla="*/ 48422 h 3536951"/>
                <a:gd name="connsiteX13" fmla="*/ 458881 w 1951038"/>
                <a:gd name="connsiteY13" fmla="*/ 58742 h 3536951"/>
                <a:gd name="connsiteX14" fmla="*/ 468011 w 1951038"/>
                <a:gd name="connsiteY14" fmla="*/ 70252 h 3536951"/>
                <a:gd name="connsiteX15" fmla="*/ 475950 w 1951038"/>
                <a:gd name="connsiteY15" fmla="*/ 82953 h 3536951"/>
                <a:gd name="connsiteX16" fmla="*/ 483889 w 1951038"/>
                <a:gd name="connsiteY16" fmla="*/ 96448 h 3536951"/>
                <a:gd name="connsiteX17" fmla="*/ 490638 w 1951038"/>
                <a:gd name="connsiteY17" fmla="*/ 110339 h 3536951"/>
                <a:gd name="connsiteX18" fmla="*/ 497386 w 1951038"/>
                <a:gd name="connsiteY18" fmla="*/ 126216 h 3536951"/>
                <a:gd name="connsiteX19" fmla="*/ 502943 w 1951038"/>
                <a:gd name="connsiteY19" fmla="*/ 142489 h 3536951"/>
                <a:gd name="connsiteX20" fmla="*/ 508104 w 1951038"/>
                <a:gd name="connsiteY20" fmla="*/ 159555 h 3536951"/>
                <a:gd name="connsiteX21" fmla="*/ 512867 w 1951038"/>
                <a:gd name="connsiteY21" fmla="*/ 178210 h 3536951"/>
                <a:gd name="connsiteX22" fmla="*/ 517234 w 1951038"/>
                <a:gd name="connsiteY22" fmla="*/ 197261 h 3536951"/>
                <a:gd name="connsiteX23" fmla="*/ 520806 w 1951038"/>
                <a:gd name="connsiteY23" fmla="*/ 217503 h 3536951"/>
                <a:gd name="connsiteX24" fmla="*/ 523982 w 1951038"/>
                <a:gd name="connsiteY24" fmla="*/ 238142 h 3536951"/>
                <a:gd name="connsiteX25" fmla="*/ 527158 w 1951038"/>
                <a:gd name="connsiteY25" fmla="*/ 260369 h 3536951"/>
                <a:gd name="connsiteX26" fmla="*/ 529142 w 1951038"/>
                <a:gd name="connsiteY26" fmla="*/ 282992 h 3536951"/>
                <a:gd name="connsiteX27" fmla="*/ 531127 w 1951038"/>
                <a:gd name="connsiteY27" fmla="*/ 306410 h 3536951"/>
                <a:gd name="connsiteX28" fmla="*/ 533112 w 1951038"/>
                <a:gd name="connsiteY28" fmla="*/ 330621 h 3536951"/>
                <a:gd name="connsiteX29" fmla="*/ 534700 w 1951038"/>
                <a:gd name="connsiteY29" fmla="*/ 356023 h 3536951"/>
                <a:gd name="connsiteX30" fmla="*/ 535494 w 1951038"/>
                <a:gd name="connsiteY30" fmla="*/ 382218 h 3536951"/>
                <a:gd name="connsiteX31" fmla="*/ 536684 w 1951038"/>
                <a:gd name="connsiteY31" fmla="*/ 408414 h 3536951"/>
                <a:gd name="connsiteX32" fmla="*/ 537478 w 1951038"/>
                <a:gd name="connsiteY32" fmla="*/ 435800 h 3536951"/>
                <a:gd name="connsiteX33" fmla="*/ 537875 w 1951038"/>
                <a:gd name="connsiteY33" fmla="*/ 463980 h 3536951"/>
                <a:gd name="connsiteX34" fmla="*/ 537875 w 1951038"/>
                <a:gd name="connsiteY34" fmla="*/ 492954 h 3536951"/>
                <a:gd name="connsiteX35" fmla="*/ 537875 w 1951038"/>
                <a:gd name="connsiteY35" fmla="*/ 552887 h 3536951"/>
                <a:gd name="connsiteX36" fmla="*/ 537478 w 1951038"/>
                <a:gd name="connsiteY36" fmla="*/ 615598 h 3536951"/>
                <a:gd name="connsiteX37" fmla="*/ 537081 w 1951038"/>
                <a:gd name="connsiteY37" fmla="*/ 676324 h 3536951"/>
                <a:gd name="connsiteX38" fmla="*/ 536684 w 1951038"/>
                <a:gd name="connsiteY38" fmla="*/ 732684 h 3536951"/>
                <a:gd name="connsiteX39" fmla="*/ 536684 w 1951038"/>
                <a:gd name="connsiteY39" fmla="*/ 783091 h 3536951"/>
                <a:gd name="connsiteX40" fmla="*/ 536684 w 1951038"/>
                <a:gd name="connsiteY40" fmla="*/ 828735 h 3536951"/>
                <a:gd name="connsiteX41" fmla="*/ 537081 w 1951038"/>
                <a:gd name="connsiteY41" fmla="*/ 870013 h 3536951"/>
                <a:gd name="connsiteX42" fmla="*/ 537081 w 1951038"/>
                <a:gd name="connsiteY42" fmla="*/ 906528 h 3536951"/>
                <a:gd name="connsiteX43" fmla="*/ 537478 w 1951038"/>
                <a:gd name="connsiteY43" fmla="*/ 938677 h 3536951"/>
                <a:gd name="connsiteX44" fmla="*/ 537875 w 1951038"/>
                <a:gd name="connsiteY44" fmla="*/ 966857 h 3536951"/>
                <a:gd name="connsiteX45" fmla="*/ 538272 w 1951038"/>
                <a:gd name="connsiteY45" fmla="*/ 990671 h 3536951"/>
                <a:gd name="connsiteX46" fmla="*/ 538669 w 1951038"/>
                <a:gd name="connsiteY46" fmla="*/ 1010913 h 3536951"/>
                <a:gd name="connsiteX47" fmla="*/ 539066 w 1951038"/>
                <a:gd name="connsiteY47" fmla="*/ 1027186 h 3536951"/>
                <a:gd name="connsiteX48" fmla="*/ 539463 w 1951038"/>
                <a:gd name="connsiteY48" fmla="*/ 1040681 h 3536951"/>
                <a:gd name="connsiteX49" fmla="*/ 539860 w 1951038"/>
                <a:gd name="connsiteY49" fmla="*/ 1050604 h 3536951"/>
                <a:gd name="connsiteX50" fmla="*/ 539860 w 1951038"/>
                <a:gd name="connsiteY50" fmla="*/ 1057351 h 3536951"/>
                <a:gd name="connsiteX51" fmla="*/ 540257 w 1951038"/>
                <a:gd name="connsiteY51" fmla="*/ 1061320 h 3536951"/>
                <a:gd name="connsiteX52" fmla="*/ 540257 w 1951038"/>
                <a:gd name="connsiteY52" fmla="*/ 1062908 h 3536951"/>
                <a:gd name="connsiteX53" fmla="*/ 542639 w 1951038"/>
                <a:gd name="connsiteY53" fmla="*/ 1064099 h 3536951"/>
                <a:gd name="connsiteX54" fmla="*/ 548990 w 1951038"/>
                <a:gd name="connsiteY54" fmla="*/ 1068464 h 3536951"/>
                <a:gd name="connsiteX55" fmla="*/ 558517 w 1951038"/>
                <a:gd name="connsiteY55" fmla="*/ 1075212 h 3536951"/>
                <a:gd name="connsiteX56" fmla="*/ 571617 w 1951038"/>
                <a:gd name="connsiteY56" fmla="*/ 1085134 h 3536951"/>
                <a:gd name="connsiteX57" fmla="*/ 579159 w 1951038"/>
                <a:gd name="connsiteY57" fmla="*/ 1091088 h 3536951"/>
                <a:gd name="connsiteX58" fmla="*/ 587098 w 1951038"/>
                <a:gd name="connsiteY58" fmla="*/ 1098232 h 3536951"/>
                <a:gd name="connsiteX59" fmla="*/ 595831 w 1951038"/>
                <a:gd name="connsiteY59" fmla="*/ 1105377 h 3536951"/>
                <a:gd name="connsiteX60" fmla="*/ 604564 w 1951038"/>
                <a:gd name="connsiteY60" fmla="*/ 1113711 h 3536951"/>
                <a:gd name="connsiteX61" fmla="*/ 613694 w 1951038"/>
                <a:gd name="connsiteY61" fmla="*/ 1122840 h 3536951"/>
                <a:gd name="connsiteX62" fmla="*/ 623618 w 1951038"/>
                <a:gd name="connsiteY62" fmla="*/ 1132763 h 3536951"/>
                <a:gd name="connsiteX63" fmla="*/ 633542 w 1951038"/>
                <a:gd name="connsiteY63" fmla="*/ 1143082 h 3536951"/>
                <a:gd name="connsiteX64" fmla="*/ 643466 w 1951038"/>
                <a:gd name="connsiteY64" fmla="*/ 1154196 h 3536951"/>
                <a:gd name="connsiteX65" fmla="*/ 653786 w 1951038"/>
                <a:gd name="connsiteY65" fmla="*/ 1166500 h 3536951"/>
                <a:gd name="connsiteX66" fmla="*/ 664107 w 1951038"/>
                <a:gd name="connsiteY66" fmla="*/ 1179201 h 3536951"/>
                <a:gd name="connsiteX67" fmla="*/ 674428 w 1951038"/>
                <a:gd name="connsiteY67" fmla="*/ 1193092 h 3536951"/>
                <a:gd name="connsiteX68" fmla="*/ 685146 w 1951038"/>
                <a:gd name="connsiteY68" fmla="*/ 1207381 h 3536951"/>
                <a:gd name="connsiteX69" fmla="*/ 695070 w 1951038"/>
                <a:gd name="connsiteY69" fmla="*/ 1222463 h 3536951"/>
                <a:gd name="connsiteX70" fmla="*/ 704994 w 1951038"/>
                <a:gd name="connsiteY70" fmla="*/ 1238339 h 3536951"/>
                <a:gd name="connsiteX71" fmla="*/ 714918 w 1951038"/>
                <a:gd name="connsiteY71" fmla="*/ 1255406 h 3536951"/>
                <a:gd name="connsiteX72" fmla="*/ 723651 w 1951038"/>
                <a:gd name="connsiteY72" fmla="*/ 1272473 h 3536951"/>
                <a:gd name="connsiteX73" fmla="*/ 732781 w 1951038"/>
                <a:gd name="connsiteY73" fmla="*/ 1290731 h 3536951"/>
                <a:gd name="connsiteX74" fmla="*/ 741514 w 1951038"/>
                <a:gd name="connsiteY74" fmla="*/ 1310179 h 3536951"/>
                <a:gd name="connsiteX75" fmla="*/ 749850 w 1951038"/>
                <a:gd name="connsiteY75" fmla="*/ 1330024 h 3536951"/>
                <a:gd name="connsiteX76" fmla="*/ 756995 w 1951038"/>
                <a:gd name="connsiteY76" fmla="*/ 1350663 h 3536951"/>
                <a:gd name="connsiteX77" fmla="*/ 764140 w 1951038"/>
                <a:gd name="connsiteY77" fmla="*/ 1372096 h 3536951"/>
                <a:gd name="connsiteX78" fmla="*/ 770491 w 1951038"/>
                <a:gd name="connsiteY78" fmla="*/ 1394719 h 3536951"/>
                <a:gd name="connsiteX79" fmla="*/ 775652 w 1951038"/>
                <a:gd name="connsiteY79" fmla="*/ 1417343 h 3536951"/>
                <a:gd name="connsiteX80" fmla="*/ 780415 w 1951038"/>
                <a:gd name="connsiteY80" fmla="*/ 1441554 h 3536951"/>
                <a:gd name="connsiteX81" fmla="*/ 784385 w 1951038"/>
                <a:gd name="connsiteY81" fmla="*/ 1466162 h 3536951"/>
                <a:gd name="connsiteX82" fmla="*/ 787561 w 1951038"/>
                <a:gd name="connsiteY82" fmla="*/ 1490373 h 3536951"/>
                <a:gd name="connsiteX83" fmla="*/ 790339 w 1951038"/>
                <a:gd name="connsiteY83" fmla="*/ 1514187 h 3536951"/>
                <a:gd name="connsiteX84" fmla="*/ 792721 w 1951038"/>
                <a:gd name="connsiteY84" fmla="*/ 1538398 h 3536951"/>
                <a:gd name="connsiteX85" fmla="*/ 794706 w 1951038"/>
                <a:gd name="connsiteY85" fmla="*/ 1561816 h 3536951"/>
                <a:gd name="connsiteX86" fmla="*/ 795897 w 1951038"/>
                <a:gd name="connsiteY86" fmla="*/ 1584836 h 3536951"/>
                <a:gd name="connsiteX87" fmla="*/ 797088 w 1951038"/>
                <a:gd name="connsiteY87" fmla="*/ 1608253 h 3536951"/>
                <a:gd name="connsiteX88" fmla="*/ 797881 w 1951038"/>
                <a:gd name="connsiteY88" fmla="*/ 1630877 h 3536951"/>
                <a:gd name="connsiteX89" fmla="*/ 798675 w 1951038"/>
                <a:gd name="connsiteY89" fmla="*/ 1653103 h 3536951"/>
                <a:gd name="connsiteX90" fmla="*/ 798675 w 1951038"/>
                <a:gd name="connsiteY90" fmla="*/ 1675330 h 3536951"/>
                <a:gd name="connsiteX91" fmla="*/ 798675 w 1951038"/>
                <a:gd name="connsiteY91" fmla="*/ 1696763 h 3536951"/>
                <a:gd name="connsiteX92" fmla="*/ 797881 w 1951038"/>
                <a:gd name="connsiteY92" fmla="*/ 1717799 h 3536951"/>
                <a:gd name="connsiteX93" fmla="*/ 797088 w 1951038"/>
                <a:gd name="connsiteY93" fmla="*/ 1758680 h 3536951"/>
                <a:gd name="connsiteX94" fmla="*/ 795500 w 1951038"/>
                <a:gd name="connsiteY94" fmla="*/ 1796782 h 3536951"/>
                <a:gd name="connsiteX95" fmla="*/ 793912 w 1951038"/>
                <a:gd name="connsiteY95" fmla="*/ 1833298 h 3536951"/>
                <a:gd name="connsiteX96" fmla="*/ 791530 w 1951038"/>
                <a:gd name="connsiteY96" fmla="*/ 1867034 h 3536951"/>
                <a:gd name="connsiteX97" fmla="*/ 790339 w 1951038"/>
                <a:gd name="connsiteY97" fmla="*/ 1897993 h 3536951"/>
                <a:gd name="connsiteX98" fmla="*/ 789148 w 1951038"/>
                <a:gd name="connsiteY98" fmla="*/ 1925379 h 3536951"/>
                <a:gd name="connsiteX99" fmla="*/ 788751 w 1951038"/>
                <a:gd name="connsiteY99" fmla="*/ 1938477 h 3536951"/>
                <a:gd name="connsiteX100" fmla="*/ 788751 w 1951038"/>
                <a:gd name="connsiteY100" fmla="*/ 1949987 h 3536951"/>
                <a:gd name="connsiteX101" fmla="*/ 789148 w 1951038"/>
                <a:gd name="connsiteY101" fmla="*/ 1961100 h 3536951"/>
                <a:gd name="connsiteX102" fmla="*/ 789545 w 1951038"/>
                <a:gd name="connsiteY102" fmla="*/ 1971420 h 3536951"/>
                <a:gd name="connsiteX103" fmla="*/ 790339 w 1951038"/>
                <a:gd name="connsiteY103" fmla="*/ 1980549 h 3536951"/>
                <a:gd name="connsiteX104" fmla="*/ 791530 w 1951038"/>
                <a:gd name="connsiteY104" fmla="*/ 1988090 h 3536951"/>
                <a:gd name="connsiteX105" fmla="*/ 792721 w 1951038"/>
                <a:gd name="connsiteY105" fmla="*/ 1995631 h 3536951"/>
                <a:gd name="connsiteX106" fmla="*/ 795103 w 1951038"/>
                <a:gd name="connsiteY106" fmla="*/ 2001585 h 3536951"/>
                <a:gd name="connsiteX107" fmla="*/ 803836 w 1951038"/>
                <a:gd name="connsiteY107" fmla="*/ 2021827 h 3536951"/>
                <a:gd name="connsiteX108" fmla="*/ 811378 w 1951038"/>
                <a:gd name="connsiteY108" fmla="*/ 2038894 h 3536951"/>
                <a:gd name="connsiteX109" fmla="*/ 814951 w 1951038"/>
                <a:gd name="connsiteY109" fmla="*/ 2046832 h 3536951"/>
                <a:gd name="connsiteX110" fmla="*/ 818920 w 1951038"/>
                <a:gd name="connsiteY110" fmla="*/ 2053182 h 3536951"/>
                <a:gd name="connsiteX111" fmla="*/ 823287 w 1951038"/>
                <a:gd name="connsiteY111" fmla="*/ 2059929 h 3536951"/>
                <a:gd name="connsiteX112" fmla="*/ 826859 w 1951038"/>
                <a:gd name="connsiteY112" fmla="*/ 2065486 h 3536951"/>
                <a:gd name="connsiteX113" fmla="*/ 831226 w 1951038"/>
                <a:gd name="connsiteY113" fmla="*/ 2070646 h 3536951"/>
                <a:gd name="connsiteX114" fmla="*/ 835989 w 1951038"/>
                <a:gd name="connsiteY114" fmla="*/ 2075409 h 3536951"/>
                <a:gd name="connsiteX115" fmla="*/ 840753 w 1951038"/>
                <a:gd name="connsiteY115" fmla="*/ 2080172 h 3536951"/>
                <a:gd name="connsiteX116" fmla="*/ 846310 w 1951038"/>
                <a:gd name="connsiteY116" fmla="*/ 2084141 h 3536951"/>
                <a:gd name="connsiteX117" fmla="*/ 851867 w 1951038"/>
                <a:gd name="connsiteY117" fmla="*/ 2087713 h 3536951"/>
                <a:gd name="connsiteX118" fmla="*/ 858616 w 1951038"/>
                <a:gd name="connsiteY118" fmla="*/ 2091285 h 3536951"/>
                <a:gd name="connsiteX119" fmla="*/ 865364 w 1951038"/>
                <a:gd name="connsiteY119" fmla="*/ 2094857 h 3536951"/>
                <a:gd name="connsiteX120" fmla="*/ 873303 w 1951038"/>
                <a:gd name="connsiteY120" fmla="*/ 2098032 h 3536951"/>
                <a:gd name="connsiteX121" fmla="*/ 880845 w 1951038"/>
                <a:gd name="connsiteY121" fmla="*/ 2101208 h 3536951"/>
                <a:gd name="connsiteX122" fmla="*/ 887990 w 1951038"/>
                <a:gd name="connsiteY122" fmla="*/ 2103986 h 3536951"/>
                <a:gd name="connsiteX123" fmla="*/ 894342 w 1951038"/>
                <a:gd name="connsiteY123" fmla="*/ 2105573 h 3536951"/>
                <a:gd name="connsiteX124" fmla="*/ 899899 w 1951038"/>
                <a:gd name="connsiteY124" fmla="*/ 2107161 h 3536951"/>
                <a:gd name="connsiteX125" fmla="*/ 909823 w 1951038"/>
                <a:gd name="connsiteY125" fmla="*/ 2109542 h 3536951"/>
                <a:gd name="connsiteX126" fmla="*/ 918159 w 1951038"/>
                <a:gd name="connsiteY126" fmla="*/ 2110733 h 3536951"/>
                <a:gd name="connsiteX127" fmla="*/ 923716 w 1951038"/>
                <a:gd name="connsiteY127" fmla="*/ 2111130 h 3536951"/>
                <a:gd name="connsiteX128" fmla="*/ 927686 w 1951038"/>
                <a:gd name="connsiteY128" fmla="*/ 2110733 h 3536951"/>
                <a:gd name="connsiteX129" fmla="*/ 929671 w 1951038"/>
                <a:gd name="connsiteY129" fmla="*/ 2110336 h 3536951"/>
                <a:gd name="connsiteX130" fmla="*/ 930465 w 1951038"/>
                <a:gd name="connsiteY130" fmla="*/ 2110336 h 3536951"/>
                <a:gd name="connsiteX131" fmla="*/ 1951038 w 1951038"/>
                <a:gd name="connsiteY131" fmla="*/ 2110336 h 3536951"/>
                <a:gd name="connsiteX132" fmla="*/ 1948259 w 1951038"/>
                <a:gd name="connsiteY132" fmla="*/ 2117877 h 3536951"/>
                <a:gd name="connsiteX133" fmla="*/ 1939526 w 1951038"/>
                <a:gd name="connsiteY133" fmla="*/ 2139707 h 3536951"/>
                <a:gd name="connsiteX134" fmla="*/ 1933175 w 1951038"/>
                <a:gd name="connsiteY134" fmla="*/ 2154392 h 3536951"/>
                <a:gd name="connsiteX135" fmla="*/ 1924442 w 1951038"/>
                <a:gd name="connsiteY135" fmla="*/ 2171062 h 3536951"/>
                <a:gd name="connsiteX136" fmla="*/ 1919679 w 1951038"/>
                <a:gd name="connsiteY136" fmla="*/ 2180191 h 3536951"/>
                <a:gd name="connsiteX137" fmla="*/ 1914518 w 1951038"/>
                <a:gd name="connsiteY137" fmla="*/ 2189717 h 3536951"/>
                <a:gd name="connsiteX138" fmla="*/ 1908961 w 1951038"/>
                <a:gd name="connsiteY138" fmla="*/ 2199639 h 3536951"/>
                <a:gd name="connsiteX139" fmla="*/ 1902610 w 1951038"/>
                <a:gd name="connsiteY139" fmla="*/ 2209562 h 3536951"/>
                <a:gd name="connsiteX140" fmla="*/ 1896258 w 1951038"/>
                <a:gd name="connsiteY140" fmla="*/ 2219882 h 3536951"/>
                <a:gd name="connsiteX141" fmla="*/ 1888716 w 1951038"/>
                <a:gd name="connsiteY141" fmla="*/ 2230598 h 3536951"/>
                <a:gd name="connsiteX142" fmla="*/ 1881174 w 1951038"/>
                <a:gd name="connsiteY142" fmla="*/ 2240917 h 3536951"/>
                <a:gd name="connsiteX143" fmla="*/ 1872838 w 1951038"/>
                <a:gd name="connsiteY143" fmla="*/ 2252031 h 3536951"/>
                <a:gd name="connsiteX144" fmla="*/ 1864105 w 1951038"/>
                <a:gd name="connsiteY144" fmla="*/ 2262747 h 3536951"/>
                <a:gd name="connsiteX145" fmla="*/ 1854975 w 1951038"/>
                <a:gd name="connsiteY145" fmla="*/ 2273464 h 3536951"/>
                <a:gd name="connsiteX146" fmla="*/ 1845051 w 1951038"/>
                <a:gd name="connsiteY146" fmla="*/ 2284180 h 3536951"/>
                <a:gd name="connsiteX147" fmla="*/ 1834730 w 1951038"/>
                <a:gd name="connsiteY147" fmla="*/ 2294499 h 3536951"/>
                <a:gd name="connsiteX148" fmla="*/ 1823615 w 1951038"/>
                <a:gd name="connsiteY148" fmla="*/ 2304819 h 3536951"/>
                <a:gd name="connsiteX149" fmla="*/ 1812501 w 1951038"/>
                <a:gd name="connsiteY149" fmla="*/ 2314741 h 3536951"/>
                <a:gd name="connsiteX150" fmla="*/ 1799798 w 1951038"/>
                <a:gd name="connsiteY150" fmla="*/ 2324664 h 3536951"/>
                <a:gd name="connsiteX151" fmla="*/ 1787493 w 1951038"/>
                <a:gd name="connsiteY151" fmla="*/ 2334190 h 3536951"/>
                <a:gd name="connsiteX152" fmla="*/ 1773996 w 1951038"/>
                <a:gd name="connsiteY152" fmla="*/ 2343318 h 3536951"/>
                <a:gd name="connsiteX153" fmla="*/ 1760102 w 1951038"/>
                <a:gd name="connsiteY153" fmla="*/ 2352050 h 3536951"/>
                <a:gd name="connsiteX154" fmla="*/ 1745415 w 1951038"/>
                <a:gd name="connsiteY154" fmla="*/ 2360385 h 3536951"/>
                <a:gd name="connsiteX155" fmla="*/ 1730331 w 1951038"/>
                <a:gd name="connsiteY155" fmla="*/ 2367926 h 3536951"/>
                <a:gd name="connsiteX156" fmla="*/ 1714849 w 1951038"/>
                <a:gd name="connsiteY156" fmla="*/ 2375071 h 3536951"/>
                <a:gd name="connsiteX157" fmla="*/ 1699765 w 1951038"/>
                <a:gd name="connsiteY157" fmla="*/ 2381024 h 3536951"/>
                <a:gd name="connsiteX158" fmla="*/ 1684681 w 1951038"/>
                <a:gd name="connsiteY158" fmla="*/ 2386581 h 3536951"/>
                <a:gd name="connsiteX159" fmla="*/ 1669994 w 1951038"/>
                <a:gd name="connsiteY159" fmla="*/ 2391344 h 3536951"/>
                <a:gd name="connsiteX160" fmla="*/ 1655306 w 1951038"/>
                <a:gd name="connsiteY160" fmla="*/ 2395710 h 3536951"/>
                <a:gd name="connsiteX161" fmla="*/ 1641016 w 1951038"/>
                <a:gd name="connsiteY161" fmla="*/ 2399679 h 3536951"/>
                <a:gd name="connsiteX162" fmla="*/ 1627122 w 1951038"/>
                <a:gd name="connsiteY162" fmla="*/ 2402854 h 3536951"/>
                <a:gd name="connsiteX163" fmla="*/ 1613626 w 1951038"/>
                <a:gd name="connsiteY163" fmla="*/ 2405632 h 3536951"/>
                <a:gd name="connsiteX164" fmla="*/ 1587427 w 1951038"/>
                <a:gd name="connsiteY164" fmla="*/ 2410395 h 3536951"/>
                <a:gd name="connsiteX165" fmla="*/ 1562815 w 1951038"/>
                <a:gd name="connsiteY165" fmla="*/ 2413967 h 3536951"/>
                <a:gd name="connsiteX166" fmla="*/ 1539395 w 1951038"/>
                <a:gd name="connsiteY166" fmla="*/ 2417143 h 3536951"/>
                <a:gd name="connsiteX167" fmla="*/ 1518356 w 1951038"/>
                <a:gd name="connsiteY167" fmla="*/ 2420318 h 3536951"/>
                <a:gd name="connsiteX168" fmla="*/ 1508035 w 1951038"/>
                <a:gd name="connsiteY168" fmla="*/ 2421905 h 3536951"/>
                <a:gd name="connsiteX169" fmla="*/ 1498509 w 1951038"/>
                <a:gd name="connsiteY169" fmla="*/ 2423890 h 3536951"/>
                <a:gd name="connsiteX170" fmla="*/ 1489775 w 1951038"/>
                <a:gd name="connsiteY170" fmla="*/ 2425874 h 3536951"/>
                <a:gd name="connsiteX171" fmla="*/ 1481439 w 1951038"/>
                <a:gd name="connsiteY171" fmla="*/ 2428256 h 3536951"/>
                <a:gd name="connsiteX172" fmla="*/ 1473103 w 1951038"/>
                <a:gd name="connsiteY172" fmla="*/ 2431034 h 3536951"/>
                <a:gd name="connsiteX173" fmla="*/ 1465958 w 1951038"/>
                <a:gd name="connsiteY173" fmla="*/ 2434209 h 3536951"/>
                <a:gd name="connsiteX174" fmla="*/ 1458813 w 1951038"/>
                <a:gd name="connsiteY174" fmla="*/ 2437385 h 3536951"/>
                <a:gd name="connsiteX175" fmla="*/ 1452859 w 1951038"/>
                <a:gd name="connsiteY175" fmla="*/ 2441354 h 3536951"/>
                <a:gd name="connsiteX176" fmla="*/ 1446904 w 1951038"/>
                <a:gd name="connsiteY176" fmla="*/ 2446116 h 3536951"/>
                <a:gd name="connsiteX177" fmla="*/ 1442141 w 1951038"/>
                <a:gd name="connsiteY177" fmla="*/ 2451276 h 3536951"/>
                <a:gd name="connsiteX178" fmla="*/ 1437377 w 1951038"/>
                <a:gd name="connsiteY178" fmla="*/ 2456833 h 3536951"/>
                <a:gd name="connsiteX179" fmla="*/ 1433408 w 1951038"/>
                <a:gd name="connsiteY179" fmla="*/ 2463977 h 3536951"/>
                <a:gd name="connsiteX180" fmla="*/ 1430232 w 1951038"/>
                <a:gd name="connsiteY180" fmla="*/ 2471121 h 3536951"/>
                <a:gd name="connsiteX181" fmla="*/ 1427850 w 1951038"/>
                <a:gd name="connsiteY181" fmla="*/ 2479456 h 3536951"/>
                <a:gd name="connsiteX182" fmla="*/ 1426263 w 1951038"/>
                <a:gd name="connsiteY182" fmla="*/ 2488585 h 3536951"/>
                <a:gd name="connsiteX183" fmla="*/ 1425072 w 1951038"/>
                <a:gd name="connsiteY183" fmla="*/ 2498508 h 3536951"/>
                <a:gd name="connsiteX184" fmla="*/ 1424278 w 1951038"/>
                <a:gd name="connsiteY184" fmla="*/ 2516765 h 3536951"/>
                <a:gd name="connsiteX185" fmla="*/ 1423881 w 1951038"/>
                <a:gd name="connsiteY185" fmla="*/ 2550899 h 3536951"/>
                <a:gd name="connsiteX186" fmla="*/ 1423484 w 1951038"/>
                <a:gd name="connsiteY186" fmla="*/ 2598924 h 3536951"/>
                <a:gd name="connsiteX187" fmla="*/ 1423087 w 1951038"/>
                <a:gd name="connsiteY187" fmla="*/ 2660444 h 3536951"/>
                <a:gd name="connsiteX188" fmla="*/ 1422690 w 1951038"/>
                <a:gd name="connsiteY188" fmla="*/ 2819603 h 3536951"/>
                <a:gd name="connsiteX189" fmla="*/ 1422293 w 1951038"/>
                <a:gd name="connsiteY189" fmla="*/ 3018451 h 3536951"/>
                <a:gd name="connsiteX190" fmla="*/ 1421896 w 1951038"/>
                <a:gd name="connsiteY190" fmla="*/ 3250243 h 3536951"/>
                <a:gd name="connsiteX191" fmla="*/ 1421896 w 1951038"/>
                <a:gd name="connsiteY191" fmla="*/ 3505452 h 3536951"/>
                <a:gd name="connsiteX192" fmla="*/ 1421942 w 1951038"/>
                <a:gd name="connsiteY192" fmla="*/ 3536951 h 3536951"/>
                <a:gd name="connsiteX193" fmla="*/ 187760 w 1951038"/>
                <a:gd name="connsiteY193" fmla="*/ 3536951 h 3536951"/>
                <a:gd name="connsiteX194" fmla="*/ 187760 w 1951038"/>
                <a:gd name="connsiteY194" fmla="*/ 1958719 h 3536951"/>
                <a:gd name="connsiteX195" fmla="*/ 180615 w 1951038"/>
                <a:gd name="connsiteY195" fmla="*/ 1954353 h 3536951"/>
                <a:gd name="connsiteX196" fmla="*/ 161164 w 1951038"/>
                <a:gd name="connsiteY196" fmla="*/ 1942049 h 3536951"/>
                <a:gd name="connsiteX197" fmla="*/ 147668 w 1951038"/>
                <a:gd name="connsiteY197" fmla="*/ 1932523 h 3536951"/>
                <a:gd name="connsiteX198" fmla="*/ 132980 w 1951038"/>
                <a:gd name="connsiteY198" fmla="*/ 1920616 h 3536951"/>
                <a:gd name="connsiteX199" fmla="*/ 125041 w 1951038"/>
                <a:gd name="connsiteY199" fmla="*/ 1914266 h 3536951"/>
                <a:gd name="connsiteX200" fmla="*/ 117499 w 1951038"/>
                <a:gd name="connsiteY200" fmla="*/ 1907122 h 3536951"/>
                <a:gd name="connsiteX201" fmla="*/ 109163 w 1951038"/>
                <a:gd name="connsiteY201" fmla="*/ 1899183 h 3536951"/>
                <a:gd name="connsiteX202" fmla="*/ 100827 w 1951038"/>
                <a:gd name="connsiteY202" fmla="*/ 1890849 h 3536951"/>
                <a:gd name="connsiteX203" fmla="*/ 92888 w 1951038"/>
                <a:gd name="connsiteY203" fmla="*/ 1882514 h 3536951"/>
                <a:gd name="connsiteX204" fmla="*/ 84552 w 1951038"/>
                <a:gd name="connsiteY204" fmla="*/ 1873385 h 3536951"/>
                <a:gd name="connsiteX205" fmla="*/ 76216 w 1951038"/>
                <a:gd name="connsiteY205" fmla="*/ 1863462 h 3536951"/>
                <a:gd name="connsiteX206" fmla="*/ 68277 w 1951038"/>
                <a:gd name="connsiteY206" fmla="*/ 1853143 h 3536951"/>
                <a:gd name="connsiteX207" fmla="*/ 60337 w 1951038"/>
                <a:gd name="connsiteY207" fmla="*/ 1842426 h 3536951"/>
                <a:gd name="connsiteX208" fmla="*/ 53192 w 1951038"/>
                <a:gd name="connsiteY208" fmla="*/ 1830519 h 3536951"/>
                <a:gd name="connsiteX209" fmla="*/ 46047 w 1951038"/>
                <a:gd name="connsiteY209" fmla="*/ 1818612 h 3536951"/>
                <a:gd name="connsiteX210" fmla="*/ 39299 w 1951038"/>
                <a:gd name="connsiteY210" fmla="*/ 1805911 h 3536951"/>
                <a:gd name="connsiteX211" fmla="*/ 32947 w 1951038"/>
                <a:gd name="connsiteY211" fmla="*/ 1793210 h 3536951"/>
                <a:gd name="connsiteX212" fmla="*/ 27390 w 1951038"/>
                <a:gd name="connsiteY212" fmla="*/ 1779319 h 3536951"/>
                <a:gd name="connsiteX213" fmla="*/ 21833 w 1951038"/>
                <a:gd name="connsiteY213" fmla="*/ 1765427 h 3536951"/>
                <a:gd name="connsiteX214" fmla="*/ 17863 w 1951038"/>
                <a:gd name="connsiteY214" fmla="*/ 1750345 h 3536951"/>
                <a:gd name="connsiteX215" fmla="*/ 13894 w 1951038"/>
                <a:gd name="connsiteY215" fmla="*/ 1735262 h 3536951"/>
                <a:gd name="connsiteX216" fmla="*/ 10718 w 1951038"/>
                <a:gd name="connsiteY216" fmla="*/ 1719386 h 3536951"/>
                <a:gd name="connsiteX217" fmla="*/ 8733 w 1951038"/>
                <a:gd name="connsiteY217" fmla="*/ 1702716 h 3536951"/>
                <a:gd name="connsiteX218" fmla="*/ 7145 w 1951038"/>
                <a:gd name="connsiteY218" fmla="*/ 1686046 h 3536951"/>
                <a:gd name="connsiteX219" fmla="*/ 5557 w 1951038"/>
                <a:gd name="connsiteY219" fmla="*/ 1649928 h 3536951"/>
                <a:gd name="connsiteX220" fmla="*/ 3970 w 1951038"/>
                <a:gd name="connsiteY220" fmla="*/ 1609047 h 3536951"/>
                <a:gd name="connsiteX221" fmla="*/ 2779 w 1951038"/>
                <a:gd name="connsiteY221" fmla="*/ 1566181 h 3536951"/>
                <a:gd name="connsiteX222" fmla="*/ 1191 w 1951038"/>
                <a:gd name="connsiteY222" fmla="*/ 1520141 h 3536951"/>
                <a:gd name="connsiteX223" fmla="*/ 397 w 1951038"/>
                <a:gd name="connsiteY223" fmla="*/ 1473306 h 3536951"/>
                <a:gd name="connsiteX224" fmla="*/ 0 w 1951038"/>
                <a:gd name="connsiteY224" fmla="*/ 1424884 h 3536951"/>
                <a:gd name="connsiteX225" fmla="*/ 397 w 1951038"/>
                <a:gd name="connsiteY225" fmla="*/ 1376462 h 3536951"/>
                <a:gd name="connsiteX226" fmla="*/ 1191 w 1951038"/>
                <a:gd name="connsiteY226" fmla="*/ 1328436 h 3536951"/>
                <a:gd name="connsiteX227" fmla="*/ 1588 w 1951038"/>
                <a:gd name="connsiteY227" fmla="*/ 1305019 h 3536951"/>
                <a:gd name="connsiteX228" fmla="*/ 3176 w 1951038"/>
                <a:gd name="connsiteY228" fmla="*/ 1281602 h 3536951"/>
                <a:gd name="connsiteX229" fmla="*/ 4367 w 1951038"/>
                <a:gd name="connsiteY229" fmla="*/ 1258978 h 3536951"/>
                <a:gd name="connsiteX230" fmla="*/ 5557 w 1951038"/>
                <a:gd name="connsiteY230" fmla="*/ 1236752 h 3536951"/>
                <a:gd name="connsiteX231" fmla="*/ 7145 w 1951038"/>
                <a:gd name="connsiteY231" fmla="*/ 1214922 h 3536951"/>
                <a:gd name="connsiteX232" fmla="*/ 9527 w 1951038"/>
                <a:gd name="connsiteY232" fmla="*/ 1194283 h 3536951"/>
                <a:gd name="connsiteX233" fmla="*/ 11512 w 1951038"/>
                <a:gd name="connsiteY233" fmla="*/ 1174438 h 3536951"/>
                <a:gd name="connsiteX234" fmla="*/ 14291 w 1951038"/>
                <a:gd name="connsiteY234" fmla="*/ 1155386 h 3536951"/>
                <a:gd name="connsiteX235" fmla="*/ 16672 w 1951038"/>
                <a:gd name="connsiteY235" fmla="*/ 1137526 h 3536951"/>
                <a:gd name="connsiteX236" fmla="*/ 20245 w 1951038"/>
                <a:gd name="connsiteY236" fmla="*/ 1120459 h 3536951"/>
                <a:gd name="connsiteX237" fmla="*/ 23817 w 1951038"/>
                <a:gd name="connsiteY237" fmla="*/ 1104583 h 3536951"/>
                <a:gd name="connsiteX238" fmla="*/ 27787 w 1951038"/>
                <a:gd name="connsiteY238" fmla="*/ 1089897 h 3536951"/>
                <a:gd name="connsiteX239" fmla="*/ 31757 w 1951038"/>
                <a:gd name="connsiteY239" fmla="*/ 1076800 h 3536951"/>
                <a:gd name="connsiteX240" fmla="*/ 36520 w 1951038"/>
                <a:gd name="connsiteY240" fmla="*/ 1065289 h 3536951"/>
                <a:gd name="connsiteX241" fmla="*/ 41681 w 1951038"/>
                <a:gd name="connsiteY241" fmla="*/ 1054970 h 3536951"/>
                <a:gd name="connsiteX242" fmla="*/ 47238 w 1951038"/>
                <a:gd name="connsiteY242" fmla="*/ 1046238 h 3536951"/>
                <a:gd name="connsiteX243" fmla="*/ 58750 w 1951038"/>
                <a:gd name="connsiteY243" fmla="*/ 1031155 h 3536951"/>
                <a:gd name="connsiteX244" fmla="*/ 70658 w 1951038"/>
                <a:gd name="connsiteY244" fmla="*/ 1016470 h 3536951"/>
                <a:gd name="connsiteX245" fmla="*/ 82964 w 1951038"/>
                <a:gd name="connsiteY245" fmla="*/ 1002182 h 3536951"/>
                <a:gd name="connsiteX246" fmla="*/ 94873 w 1951038"/>
                <a:gd name="connsiteY246" fmla="*/ 989084 h 3536951"/>
                <a:gd name="connsiteX247" fmla="*/ 106781 w 1951038"/>
                <a:gd name="connsiteY247" fmla="*/ 976383 h 3536951"/>
                <a:gd name="connsiteX248" fmla="*/ 118293 w 1951038"/>
                <a:gd name="connsiteY248" fmla="*/ 964476 h 3536951"/>
                <a:gd name="connsiteX249" fmla="*/ 129408 w 1951038"/>
                <a:gd name="connsiteY249" fmla="*/ 953362 h 3536951"/>
                <a:gd name="connsiteX250" fmla="*/ 140126 w 1951038"/>
                <a:gd name="connsiteY250" fmla="*/ 943440 h 3536951"/>
                <a:gd name="connsiteX251" fmla="*/ 159179 w 1951038"/>
                <a:gd name="connsiteY251" fmla="*/ 926373 h 3536951"/>
                <a:gd name="connsiteX252" fmla="*/ 174264 w 1951038"/>
                <a:gd name="connsiteY252" fmla="*/ 913275 h 3536951"/>
                <a:gd name="connsiteX253" fmla="*/ 184188 w 1951038"/>
                <a:gd name="connsiteY253" fmla="*/ 905734 h 3536951"/>
                <a:gd name="connsiteX254" fmla="*/ 187760 w 1951038"/>
                <a:gd name="connsiteY254" fmla="*/ 902559 h 3536951"/>
                <a:gd name="connsiteX255" fmla="*/ 190936 w 1951038"/>
                <a:gd name="connsiteY255" fmla="*/ 61917 h 3536951"/>
                <a:gd name="connsiteX256" fmla="*/ 192127 w 1951038"/>
                <a:gd name="connsiteY256" fmla="*/ 57948 h 3536951"/>
                <a:gd name="connsiteX257" fmla="*/ 197287 w 1951038"/>
                <a:gd name="connsiteY257" fmla="*/ 48422 h 3536951"/>
                <a:gd name="connsiteX258" fmla="*/ 201257 w 1951038"/>
                <a:gd name="connsiteY258" fmla="*/ 42072 h 3536951"/>
                <a:gd name="connsiteX259" fmla="*/ 206814 w 1951038"/>
                <a:gd name="connsiteY259" fmla="*/ 35325 h 3536951"/>
                <a:gd name="connsiteX260" fmla="*/ 210387 w 1951038"/>
                <a:gd name="connsiteY260" fmla="*/ 32149 h 3536951"/>
                <a:gd name="connsiteX261" fmla="*/ 213959 w 1951038"/>
                <a:gd name="connsiteY261" fmla="*/ 28577 h 3536951"/>
                <a:gd name="connsiteX262" fmla="*/ 217929 w 1951038"/>
                <a:gd name="connsiteY262" fmla="*/ 25005 h 3536951"/>
                <a:gd name="connsiteX263" fmla="*/ 222692 w 1951038"/>
                <a:gd name="connsiteY263" fmla="*/ 21433 h 3536951"/>
                <a:gd name="connsiteX264" fmla="*/ 227853 w 1951038"/>
                <a:gd name="connsiteY264" fmla="*/ 18258 h 3536951"/>
                <a:gd name="connsiteX265" fmla="*/ 233410 w 1951038"/>
                <a:gd name="connsiteY265" fmla="*/ 15083 h 3536951"/>
                <a:gd name="connsiteX266" fmla="*/ 239364 w 1951038"/>
                <a:gd name="connsiteY266" fmla="*/ 12304 h 3536951"/>
                <a:gd name="connsiteX267" fmla="*/ 246113 w 1951038"/>
                <a:gd name="connsiteY267" fmla="*/ 9526 h 3536951"/>
                <a:gd name="connsiteX268" fmla="*/ 253258 w 1951038"/>
                <a:gd name="connsiteY268" fmla="*/ 6748 h 3536951"/>
                <a:gd name="connsiteX269" fmla="*/ 261197 w 1951038"/>
                <a:gd name="connsiteY269" fmla="*/ 4763 h 3536951"/>
                <a:gd name="connsiteX270" fmla="*/ 269136 w 1951038"/>
                <a:gd name="connsiteY270" fmla="*/ 3175 h 3536951"/>
                <a:gd name="connsiteX271" fmla="*/ 278266 w 1951038"/>
                <a:gd name="connsiteY271" fmla="*/ 1588 h 3536951"/>
                <a:gd name="connsiteX272" fmla="*/ 287793 w 1951038"/>
                <a:gd name="connsiteY272" fmla="*/ 397 h 353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1951038" h="3536951">
                  <a:moveTo>
                    <a:pt x="298114" y="0"/>
                  </a:moveTo>
                  <a:lnTo>
                    <a:pt x="309229" y="0"/>
                  </a:lnTo>
                  <a:lnTo>
                    <a:pt x="320740" y="397"/>
                  </a:lnTo>
                  <a:lnTo>
                    <a:pt x="333046" y="1191"/>
                  </a:lnTo>
                  <a:lnTo>
                    <a:pt x="346146" y="3175"/>
                  </a:lnTo>
                  <a:lnTo>
                    <a:pt x="360039" y="5160"/>
                  </a:lnTo>
                  <a:lnTo>
                    <a:pt x="374726" y="8335"/>
                  </a:lnTo>
                  <a:lnTo>
                    <a:pt x="389017" y="12304"/>
                  </a:lnTo>
                  <a:lnTo>
                    <a:pt x="402513" y="17464"/>
                  </a:lnTo>
                  <a:lnTo>
                    <a:pt x="415613" y="23417"/>
                  </a:lnTo>
                  <a:lnTo>
                    <a:pt x="427919" y="30562"/>
                  </a:lnTo>
                  <a:lnTo>
                    <a:pt x="439033" y="38897"/>
                  </a:lnTo>
                  <a:lnTo>
                    <a:pt x="449354" y="48422"/>
                  </a:lnTo>
                  <a:lnTo>
                    <a:pt x="458881" y="58742"/>
                  </a:lnTo>
                  <a:lnTo>
                    <a:pt x="468011" y="70252"/>
                  </a:lnTo>
                  <a:lnTo>
                    <a:pt x="475950" y="82953"/>
                  </a:lnTo>
                  <a:lnTo>
                    <a:pt x="483889" y="96448"/>
                  </a:lnTo>
                  <a:lnTo>
                    <a:pt x="490638" y="110339"/>
                  </a:lnTo>
                  <a:lnTo>
                    <a:pt x="497386" y="126216"/>
                  </a:lnTo>
                  <a:lnTo>
                    <a:pt x="502943" y="142489"/>
                  </a:lnTo>
                  <a:lnTo>
                    <a:pt x="508104" y="159555"/>
                  </a:lnTo>
                  <a:lnTo>
                    <a:pt x="512867" y="178210"/>
                  </a:lnTo>
                  <a:lnTo>
                    <a:pt x="517234" y="197261"/>
                  </a:lnTo>
                  <a:lnTo>
                    <a:pt x="520806" y="217503"/>
                  </a:lnTo>
                  <a:lnTo>
                    <a:pt x="523982" y="238142"/>
                  </a:lnTo>
                  <a:lnTo>
                    <a:pt x="527158" y="260369"/>
                  </a:lnTo>
                  <a:lnTo>
                    <a:pt x="529142" y="282992"/>
                  </a:lnTo>
                  <a:lnTo>
                    <a:pt x="531127" y="306410"/>
                  </a:lnTo>
                  <a:lnTo>
                    <a:pt x="533112" y="330621"/>
                  </a:lnTo>
                  <a:lnTo>
                    <a:pt x="534700" y="356023"/>
                  </a:lnTo>
                  <a:lnTo>
                    <a:pt x="535494" y="382218"/>
                  </a:lnTo>
                  <a:lnTo>
                    <a:pt x="536684" y="408414"/>
                  </a:lnTo>
                  <a:lnTo>
                    <a:pt x="537478" y="435800"/>
                  </a:lnTo>
                  <a:lnTo>
                    <a:pt x="537875" y="463980"/>
                  </a:lnTo>
                  <a:lnTo>
                    <a:pt x="537875" y="492954"/>
                  </a:lnTo>
                  <a:lnTo>
                    <a:pt x="537875" y="552887"/>
                  </a:lnTo>
                  <a:lnTo>
                    <a:pt x="537478" y="615598"/>
                  </a:lnTo>
                  <a:lnTo>
                    <a:pt x="537081" y="676324"/>
                  </a:lnTo>
                  <a:lnTo>
                    <a:pt x="536684" y="732684"/>
                  </a:lnTo>
                  <a:lnTo>
                    <a:pt x="536684" y="783091"/>
                  </a:lnTo>
                  <a:lnTo>
                    <a:pt x="536684" y="828735"/>
                  </a:lnTo>
                  <a:lnTo>
                    <a:pt x="537081" y="870013"/>
                  </a:lnTo>
                  <a:lnTo>
                    <a:pt x="537081" y="906528"/>
                  </a:lnTo>
                  <a:lnTo>
                    <a:pt x="537478" y="938677"/>
                  </a:lnTo>
                  <a:lnTo>
                    <a:pt x="537875" y="966857"/>
                  </a:lnTo>
                  <a:lnTo>
                    <a:pt x="538272" y="990671"/>
                  </a:lnTo>
                  <a:lnTo>
                    <a:pt x="538669" y="1010913"/>
                  </a:lnTo>
                  <a:lnTo>
                    <a:pt x="539066" y="1027186"/>
                  </a:lnTo>
                  <a:lnTo>
                    <a:pt x="539463" y="1040681"/>
                  </a:lnTo>
                  <a:lnTo>
                    <a:pt x="539860" y="1050604"/>
                  </a:lnTo>
                  <a:lnTo>
                    <a:pt x="539860" y="1057351"/>
                  </a:lnTo>
                  <a:lnTo>
                    <a:pt x="540257" y="1061320"/>
                  </a:lnTo>
                  <a:lnTo>
                    <a:pt x="540257" y="1062908"/>
                  </a:lnTo>
                  <a:lnTo>
                    <a:pt x="542639" y="1064099"/>
                  </a:lnTo>
                  <a:lnTo>
                    <a:pt x="548990" y="1068464"/>
                  </a:lnTo>
                  <a:lnTo>
                    <a:pt x="558517" y="1075212"/>
                  </a:lnTo>
                  <a:lnTo>
                    <a:pt x="571617" y="1085134"/>
                  </a:lnTo>
                  <a:lnTo>
                    <a:pt x="579159" y="1091088"/>
                  </a:lnTo>
                  <a:lnTo>
                    <a:pt x="587098" y="1098232"/>
                  </a:lnTo>
                  <a:lnTo>
                    <a:pt x="595831" y="1105377"/>
                  </a:lnTo>
                  <a:lnTo>
                    <a:pt x="604564" y="1113711"/>
                  </a:lnTo>
                  <a:lnTo>
                    <a:pt x="613694" y="1122840"/>
                  </a:lnTo>
                  <a:lnTo>
                    <a:pt x="623618" y="1132763"/>
                  </a:lnTo>
                  <a:lnTo>
                    <a:pt x="633542" y="1143082"/>
                  </a:lnTo>
                  <a:lnTo>
                    <a:pt x="643466" y="1154196"/>
                  </a:lnTo>
                  <a:lnTo>
                    <a:pt x="653786" y="1166500"/>
                  </a:lnTo>
                  <a:lnTo>
                    <a:pt x="664107" y="1179201"/>
                  </a:lnTo>
                  <a:lnTo>
                    <a:pt x="674428" y="1193092"/>
                  </a:lnTo>
                  <a:lnTo>
                    <a:pt x="685146" y="1207381"/>
                  </a:lnTo>
                  <a:lnTo>
                    <a:pt x="695070" y="1222463"/>
                  </a:lnTo>
                  <a:lnTo>
                    <a:pt x="704994" y="1238339"/>
                  </a:lnTo>
                  <a:lnTo>
                    <a:pt x="714918" y="1255406"/>
                  </a:lnTo>
                  <a:lnTo>
                    <a:pt x="723651" y="1272473"/>
                  </a:lnTo>
                  <a:lnTo>
                    <a:pt x="732781" y="1290731"/>
                  </a:lnTo>
                  <a:lnTo>
                    <a:pt x="741514" y="1310179"/>
                  </a:lnTo>
                  <a:lnTo>
                    <a:pt x="749850" y="1330024"/>
                  </a:lnTo>
                  <a:lnTo>
                    <a:pt x="756995" y="1350663"/>
                  </a:lnTo>
                  <a:lnTo>
                    <a:pt x="764140" y="1372096"/>
                  </a:lnTo>
                  <a:lnTo>
                    <a:pt x="770491" y="1394719"/>
                  </a:lnTo>
                  <a:lnTo>
                    <a:pt x="775652" y="1417343"/>
                  </a:lnTo>
                  <a:lnTo>
                    <a:pt x="780415" y="1441554"/>
                  </a:lnTo>
                  <a:lnTo>
                    <a:pt x="784385" y="1466162"/>
                  </a:lnTo>
                  <a:lnTo>
                    <a:pt x="787561" y="1490373"/>
                  </a:lnTo>
                  <a:lnTo>
                    <a:pt x="790339" y="1514187"/>
                  </a:lnTo>
                  <a:lnTo>
                    <a:pt x="792721" y="1538398"/>
                  </a:lnTo>
                  <a:lnTo>
                    <a:pt x="794706" y="1561816"/>
                  </a:lnTo>
                  <a:lnTo>
                    <a:pt x="795897" y="1584836"/>
                  </a:lnTo>
                  <a:lnTo>
                    <a:pt x="797088" y="1608253"/>
                  </a:lnTo>
                  <a:lnTo>
                    <a:pt x="797881" y="1630877"/>
                  </a:lnTo>
                  <a:lnTo>
                    <a:pt x="798675" y="1653103"/>
                  </a:lnTo>
                  <a:lnTo>
                    <a:pt x="798675" y="1675330"/>
                  </a:lnTo>
                  <a:lnTo>
                    <a:pt x="798675" y="1696763"/>
                  </a:lnTo>
                  <a:lnTo>
                    <a:pt x="797881" y="1717799"/>
                  </a:lnTo>
                  <a:lnTo>
                    <a:pt x="797088" y="1758680"/>
                  </a:lnTo>
                  <a:lnTo>
                    <a:pt x="795500" y="1796782"/>
                  </a:lnTo>
                  <a:lnTo>
                    <a:pt x="793912" y="1833298"/>
                  </a:lnTo>
                  <a:lnTo>
                    <a:pt x="791530" y="1867034"/>
                  </a:lnTo>
                  <a:lnTo>
                    <a:pt x="790339" y="1897993"/>
                  </a:lnTo>
                  <a:lnTo>
                    <a:pt x="789148" y="1925379"/>
                  </a:lnTo>
                  <a:lnTo>
                    <a:pt x="788751" y="1938477"/>
                  </a:lnTo>
                  <a:lnTo>
                    <a:pt x="788751" y="1949987"/>
                  </a:lnTo>
                  <a:lnTo>
                    <a:pt x="789148" y="1961100"/>
                  </a:lnTo>
                  <a:lnTo>
                    <a:pt x="789545" y="1971420"/>
                  </a:lnTo>
                  <a:lnTo>
                    <a:pt x="790339" y="1980549"/>
                  </a:lnTo>
                  <a:lnTo>
                    <a:pt x="791530" y="1988090"/>
                  </a:lnTo>
                  <a:lnTo>
                    <a:pt x="792721" y="1995631"/>
                  </a:lnTo>
                  <a:lnTo>
                    <a:pt x="795103" y="2001585"/>
                  </a:lnTo>
                  <a:lnTo>
                    <a:pt x="803836" y="2021827"/>
                  </a:lnTo>
                  <a:lnTo>
                    <a:pt x="811378" y="2038894"/>
                  </a:lnTo>
                  <a:lnTo>
                    <a:pt x="814951" y="2046832"/>
                  </a:lnTo>
                  <a:lnTo>
                    <a:pt x="818920" y="2053182"/>
                  </a:lnTo>
                  <a:lnTo>
                    <a:pt x="823287" y="2059929"/>
                  </a:lnTo>
                  <a:lnTo>
                    <a:pt x="826859" y="2065486"/>
                  </a:lnTo>
                  <a:lnTo>
                    <a:pt x="831226" y="2070646"/>
                  </a:lnTo>
                  <a:lnTo>
                    <a:pt x="835989" y="2075409"/>
                  </a:lnTo>
                  <a:lnTo>
                    <a:pt x="840753" y="2080172"/>
                  </a:lnTo>
                  <a:lnTo>
                    <a:pt x="846310" y="2084141"/>
                  </a:lnTo>
                  <a:lnTo>
                    <a:pt x="851867" y="2087713"/>
                  </a:lnTo>
                  <a:lnTo>
                    <a:pt x="858616" y="2091285"/>
                  </a:lnTo>
                  <a:lnTo>
                    <a:pt x="865364" y="2094857"/>
                  </a:lnTo>
                  <a:lnTo>
                    <a:pt x="873303" y="2098032"/>
                  </a:lnTo>
                  <a:lnTo>
                    <a:pt x="880845" y="2101208"/>
                  </a:lnTo>
                  <a:lnTo>
                    <a:pt x="887990" y="2103986"/>
                  </a:lnTo>
                  <a:lnTo>
                    <a:pt x="894342" y="2105573"/>
                  </a:lnTo>
                  <a:lnTo>
                    <a:pt x="899899" y="2107161"/>
                  </a:lnTo>
                  <a:lnTo>
                    <a:pt x="909823" y="2109542"/>
                  </a:lnTo>
                  <a:lnTo>
                    <a:pt x="918159" y="2110733"/>
                  </a:lnTo>
                  <a:lnTo>
                    <a:pt x="923716" y="2111130"/>
                  </a:lnTo>
                  <a:lnTo>
                    <a:pt x="927686" y="2110733"/>
                  </a:lnTo>
                  <a:lnTo>
                    <a:pt x="929671" y="2110336"/>
                  </a:lnTo>
                  <a:lnTo>
                    <a:pt x="930465" y="2110336"/>
                  </a:lnTo>
                  <a:lnTo>
                    <a:pt x="1951038" y="2110336"/>
                  </a:lnTo>
                  <a:lnTo>
                    <a:pt x="1948259" y="2117877"/>
                  </a:lnTo>
                  <a:lnTo>
                    <a:pt x="1939526" y="2139707"/>
                  </a:lnTo>
                  <a:lnTo>
                    <a:pt x="1933175" y="2154392"/>
                  </a:lnTo>
                  <a:lnTo>
                    <a:pt x="1924442" y="2171062"/>
                  </a:lnTo>
                  <a:lnTo>
                    <a:pt x="1919679" y="2180191"/>
                  </a:lnTo>
                  <a:lnTo>
                    <a:pt x="1914518" y="2189717"/>
                  </a:lnTo>
                  <a:lnTo>
                    <a:pt x="1908961" y="2199639"/>
                  </a:lnTo>
                  <a:lnTo>
                    <a:pt x="1902610" y="2209562"/>
                  </a:lnTo>
                  <a:lnTo>
                    <a:pt x="1896258" y="2219882"/>
                  </a:lnTo>
                  <a:lnTo>
                    <a:pt x="1888716" y="2230598"/>
                  </a:lnTo>
                  <a:lnTo>
                    <a:pt x="1881174" y="2240917"/>
                  </a:lnTo>
                  <a:lnTo>
                    <a:pt x="1872838" y="2252031"/>
                  </a:lnTo>
                  <a:lnTo>
                    <a:pt x="1864105" y="2262747"/>
                  </a:lnTo>
                  <a:lnTo>
                    <a:pt x="1854975" y="2273464"/>
                  </a:lnTo>
                  <a:lnTo>
                    <a:pt x="1845051" y="2284180"/>
                  </a:lnTo>
                  <a:lnTo>
                    <a:pt x="1834730" y="2294499"/>
                  </a:lnTo>
                  <a:lnTo>
                    <a:pt x="1823615" y="2304819"/>
                  </a:lnTo>
                  <a:lnTo>
                    <a:pt x="1812501" y="2314741"/>
                  </a:lnTo>
                  <a:lnTo>
                    <a:pt x="1799798" y="2324664"/>
                  </a:lnTo>
                  <a:lnTo>
                    <a:pt x="1787493" y="2334190"/>
                  </a:lnTo>
                  <a:lnTo>
                    <a:pt x="1773996" y="2343318"/>
                  </a:lnTo>
                  <a:lnTo>
                    <a:pt x="1760102" y="2352050"/>
                  </a:lnTo>
                  <a:lnTo>
                    <a:pt x="1745415" y="2360385"/>
                  </a:lnTo>
                  <a:lnTo>
                    <a:pt x="1730331" y="2367926"/>
                  </a:lnTo>
                  <a:lnTo>
                    <a:pt x="1714849" y="2375071"/>
                  </a:lnTo>
                  <a:lnTo>
                    <a:pt x="1699765" y="2381024"/>
                  </a:lnTo>
                  <a:lnTo>
                    <a:pt x="1684681" y="2386581"/>
                  </a:lnTo>
                  <a:lnTo>
                    <a:pt x="1669994" y="2391344"/>
                  </a:lnTo>
                  <a:lnTo>
                    <a:pt x="1655306" y="2395710"/>
                  </a:lnTo>
                  <a:lnTo>
                    <a:pt x="1641016" y="2399679"/>
                  </a:lnTo>
                  <a:lnTo>
                    <a:pt x="1627122" y="2402854"/>
                  </a:lnTo>
                  <a:lnTo>
                    <a:pt x="1613626" y="2405632"/>
                  </a:lnTo>
                  <a:lnTo>
                    <a:pt x="1587427" y="2410395"/>
                  </a:lnTo>
                  <a:lnTo>
                    <a:pt x="1562815" y="2413967"/>
                  </a:lnTo>
                  <a:lnTo>
                    <a:pt x="1539395" y="2417143"/>
                  </a:lnTo>
                  <a:lnTo>
                    <a:pt x="1518356" y="2420318"/>
                  </a:lnTo>
                  <a:lnTo>
                    <a:pt x="1508035" y="2421905"/>
                  </a:lnTo>
                  <a:lnTo>
                    <a:pt x="1498509" y="2423890"/>
                  </a:lnTo>
                  <a:lnTo>
                    <a:pt x="1489775" y="2425874"/>
                  </a:lnTo>
                  <a:lnTo>
                    <a:pt x="1481439" y="2428256"/>
                  </a:lnTo>
                  <a:lnTo>
                    <a:pt x="1473103" y="2431034"/>
                  </a:lnTo>
                  <a:lnTo>
                    <a:pt x="1465958" y="2434209"/>
                  </a:lnTo>
                  <a:lnTo>
                    <a:pt x="1458813" y="2437385"/>
                  </a:lnTo>
                  <a:lnTo>
                    <a:pt x="1452859" y="2441354"/>
                  </a:lnTo>
                  <a:lnTo>
                    <a:pt x="1446904" y="2446116"/>
                  </a:lnTo>
                  <a:lnTo>
                    <a:pt x="1442141" y="2451276"/>
                  </a:lnTo>
                  <a:lnTo>
                    <a:pt x="1437377" y="2456833"/>
                  </a:lnTo>
                  <a:lnTo>
                    <a:pt x="1433408" y="2463977"/>
                  </a:lnTo>
                  <a:lnTo>
                    <a:pt x="1430232" y="2471121"/>
                  </a:lnTo>
                  <a:lnTo>
                    <a:pt x="1427850" y="2479456"/>
                  </a:lnTo>
                  <a:lnTo>
                    <a:pt x="1426263" y="2488585"/>
                  </a:lnTo>
                  <a:lnTo>
                    <a:pt x="1425072" y="2498508"/>
                  </a:lnTo>
                  <a:lnTo>
                    <a:pt x="1424278" y="2516765"/>
                  </a:lnTo>
                  <a:lnTo>
                    <a:pt x="1423881" y="2550899"/>
                  </a:lnTo>
                  <a:lnTo>
                    <a:pt x="1423484" y="2598924"/>
                  </a:lnTo>
                  <a:lnTo>
                    <a:pt x="1423087" y="2660444"/>
                  </a:lnTo>
                  <a:lnTo>
                    <a:pt x="1422690" y="2819603"/>
                  </a:lnTo>
                  <a:lnTo>
                    <a:pt x="1422293" y="3018451"/>
                  </a:lnTo>
                  <a:lnTo>
                    <a:pt x="1421896" y="3250243"/>
                  </a:lnTo>
                  <a:lnTo>
                    <a:pt x="1421896" y="3505452"/>
                  </a:lnTo>
                  <a:lnTo>
                    <a:pt x="1421942" y="3536951"/>
                  </a:lnTo>
                  <a:lnTo>
                    <a:pt x="187760" y="3536951"/>
                  </a:lnTo>
                  <a:lnTo>
                    <a:pt x="187760" y="1958719"/>
                  </a:lnTo>
                  <a:lnTo>
                    <a:pt x="180615" y="1954353"/>
                  </a:lnTo>
                  <a:lnTo>
                    <a:pt x="161164" y="1942049"/>
                  </a:lnTo>
                  <a:lnTo>
                    <a:pt x="147668" y="1932523"/>
                  </a:lnTo>
                  <a:lnTo>
                    <a:pt x="132980" y="1920616"/>
                  </a:lnTo>
                  <a:lnTo>
                    <a:pt x="125041" y="1914266"/>
                  </a:lnTo>
                  <a:lnTo>
                    <a:pt x="117499" y="1907122"/>
                  </a:lnTo>
                  <a:lnTo>
                    <a:pt x="109163" y="1899183"/>
                  </a:lnTo>
                  <a:lnTo>
                    <a:pt x="100827" y="1890849"/>
                  </a:lnTo>
                  <a:lnTo>
                    <a:pt x="92888" y="1882514"/>
                  </a:lnTo>
                  <a:lnTo>
                    <a:pt x="84552" y="1873385"/>
                  </a:lnTo>
                  <a:lnTo>
                    <a:pt x="76216" y="1863462"/>
                  </a:lnTo>
                  <a:lnTo>
                    <a:pt x="68277" y="1853143"/>
                  </a:lnTo>
                  <a:lnTo>
                    <a:pt x="60337" y="1842426"/>
                  </a:lnTo>
                  <a:lnTo>
                    <a:pt x="53192" y="1830519"/>
                  </a:lnTo>
                  <a:lnTo>
                    <a:pt x="46047" y="1818612"/>
                  </a:lnTo>
                  <a:lnTo>
                    <a:pt x="39299" y="1805911"/>
                  </a:lnTo>
                  <a:lnTo>
                    <a:pt x="32947" y="1793210"/>
                  </a:lnTo>
                  <a:lnTo>
                    <a:pt x="27390" y="1779319"/>
                  </a:lnTo>
                  <a:lnTo>
                    <a:pt x="21833" y="1765427"/>
                  </a:lnTo>
                  <a:lnTo>
                    <a:pt x="17863" y="1750345"/>
                  </a:lnTo>
                  <a:lnTo>
                    <a:pt x="13894" y="1735262"/>
                  </a:lnTo>
                  <a:lnTo>
                    <a:pt x="10718" y="1719386"/>
                  </a:lnTo>
                  <a:lnTo>
                    <a:pt x="8733" y="1702716"/>
                  </a:lnTo>
                  <a:lnTo>
                    <a:pt x="7145" y="1686046"/>
                  </a:lnTo>
                  <a:lnTo>
                    <a:pt x="5557" y="1649928"/>
                  </a:lnTo>
                  <a:lnTo>
                    <a:pt x="3970" y="1609047"/>
                  </a:lnTo>
                  <a:lnTo>
                    <a:pt x="2779" y="1566181"/>
                  </a:lnTo>
                  <a:lnTo>
                    <a:pt x="1191" y="1520141"/>
                  </a:lnTo>
                  <a:lnTo>
                    <a:pt x="397" y="1473306"/>
                  </a:lnTo>
                  <a:lnTo>
                    <a:pt x="0" y="1424884"/>
                  </a:lnTo>
                  <a:lnTo>
                    <a:pt x="397" y="1376462"/>
                  </a:lnTo>
                  <a:lnTo>
                    <a:pt x="1191" y="1328436"/>
                  </a:lnTo>
                  <a:lnTo>
                    <a:pt x="1588" y="1305019"/>
                  </a:lnTo>
                  <a:lnTo>
                    <a:pt x="3176" y="1281602"/>
                  </a:lnTo>
                  <a:lnTo>
                    <a:pt x="4367" y="1258978"/>
                  </a:lnTo>
                  <a:lnTo>
                    <a:pt x="5557" y="1236752"/>
                  </a:lnTo>
                  <a:lnTo>
                    <a:pt x="7145" y="1214922"/>
                  </a:lnTo>
                  <a:lnTo>
                    <a:pt x="9527" y="1194283"/>
                  </a:lnTo>
                  <a:lnTo>
                    <a:pt x="11512" y="1174438"/>
                  </a:lnTo>
                  <a:lnTo>
                    <a:pt x="14291" y="1155386"/>
                  </a:lnTo>
                  <a:lnTo>
                    <a:pt x="16672" y="1137526"/>
                  </a:lnTo>
                  <a:lnTo>
                    <a:pt x="20245" y="1120459"/>
                  </a:lnTo>
                  <a:lnTo>
                    <a:pt x="23817" y="1104583"/>
                  </a:lnTo>
                  <a:lnTo>
                    <a:pt x="27787" y="1089897"/>
                  </a:lnTo>
                  <a:lnTo>
                    <a:pt x="31757" y="1076800"/>
                  </a:lnTo>
                  <a:lnTo>
                    <a:pt x="36520" y="1065289"/>
                  </a:lnTo>
                  <a:lnTo>
                    <a:pt x="41681" y="1054970"/>
                  </a:lnTo>
                  <a:lnTo>
                    <a:pt x="47238" y="1046238"/>
                  </a:lnTo>
                  <a:lnTo>
                    <a:pt x="58750" y="1031155"/>
                  </a:lnTo>
                  <a:lnTo>
                    <a:pt x="70658" y="1016470"/>
                  </a:lnTo>
                  <a:lnTo>
                    <a:pt x="82964" y="1002182"/>
                  </a:lnTo>
                  <a:lnTo>
                    <a:pt x="94873" y="989084"/>
                  </a:lnTo>
                  <a:lnTo>
                    <a:pt x="106781" y="976383"/>
                  </a:lnTo>
                  <a:lnTo>
                    <a:pt x="118293" y="964476"/>
                  </a:lnTo>
                  <a:lnTo>
                    <a:pt x="129408" y="953362"/>
                  </a:lnTo>
                  <a:lnTo>
                    <a:pt x="140126" y="943440"/>
                  </a:lnTo>
                  <a:lnTo>
                    <a:pt x="159179" y="926373"/>
                  </a:lnTo>
                  <a:lnTo>
                    <a:pt x="174264" y="913275"/>
                  </a:lnTo>
                  <a:lnTo>
                    <a:pt x="184188" y="905734"/>
                  </a:lnTo>
                  <a:lnTo>
                    <a:pt x="187760" y="902559"/>
                  </a:lnTo>
                  <a:lnTo>
                    <a:pt x="190936" y="61917"/>
                  </a:lnTo>
                  <a:lnTo>
                    <a:pt x="192127" y="57948"/>
                  </a:lnTo>
                  <a:lnTo>
                    <a:pt x="197287" y="48422"/>
                  </a:lnTo>
                  <a:lnTo>
                    <a:pt x="201257" y="42072"/>
                  </a:lnTo>
                  <a:lnTo>
                    <a:pt x="206814" y="35325"/>
                  </a:lnTo>
                  <a:lnTo>
                    <a:pt x="210387" y="32149"/>
                  </a:lnTo>
                  <a:lnTo>
                    <a:pt x="213959" y="28577"/>
                  </a:lnTo>
                  <a:lnTo>
                    <a:pt x="217929" y="25005"/>
                  </a:lnTo>
                  <a:lnTo>
                    <a:pt x="222692" y="21433"/>
                  </a:lnTo>
                  <a:lnTo>
                    <a:pt x="227853" y="18258"/>
                  </a:lnTo>
                  <a:lnTo>
                    <a:pt x="233410" y="15083"/>
                  </a:lnTo>
                  <a:lnTo>
                    <a:pt x="239364" y="12304"/>
                  </a:lnTo>
                  <a:lnTo>
                    <a:pt x="246113" y="9526"/>
                  </a:lnTo>
                  <a:lnTo>
                    <a:pt x="253258" y="6748"/>
                  </a:lnTo>
                  <a:lnTo>
                    <a:pt x="261197" y="4763"/>
                  </a:lnTo>
                  <a:lnTo>
                    <a:pt x="269136" y="3175"/>
                  </a:lnTo>
                  <a:lnTo>
                    <a:pt x="278266" y="1588"/>
                  </a:lnTo>
                  <a:lnTo>
                    <a:pt x="287793" y="397"/>
                  </a:lnTo>
                  <a:close/>
                </a:path>
              </a:pathLst>
            </a:custGeom>
            <a:solidFill>
              <a:srgbClr val="6039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id-ID" dirty="0">
                <a:latin typeface="Source Sans Pro" panose="020B0503030403020204" pitchFamily="34" charset="0"/>
              </a:endParaRPr>
            </a:p>
          </p:txBody>
        </p:sp>
        <p:sp>
          <p:nvSpPr>
            <p:cNvPr id="37" name="Freeform 9"/>
            <p:cNvSpPr>
              <a:spLocks/>
            </p:cNvSpPr>
            <p:nvPr/>
          </p:nvSpPr>
          <p:spPr bwMode="auto">
            <a:xfrm>
              <a:off x="1778183" y="4946834"/>
              <a:ext cx="1459547" cy="188858"/>
            </a:xfrm>
            <a:custGeom>
              <a:avLst/>
              <a:gdLst>
                <a:gd name="T0" fmla="*/ 12 w 2843"/>
                <a:gd name="T1" fmla="*/ 16 h 366"/>
                <a:gd name="T2" fmla="*/ 38 w 2843"/>
                <a:gd name="T3" fmla="*/ 44 h 366"/>
                <a:gd name="T4" fmla="*/ 69 w 2843"/>
                <a:gd name="T5" fmla="*/ 68 h 366"/>
                <a:gd name="T6" fmla="*/ 106 w 2843"/>
                <a:gd name="T7" fmla="*/ 88 h 366"/>
                <a:gd name="T8" fmla="*/ 147 w 2843"/>
                <a:gd name="T9" fmla="*/ 105 h 366"/>
                <a:gd name="T10" fmla="*/ 181 w 2843"/>
                <a:gd name="T11" fmla="*/ 116 h 366"/>
                <a:gd name="T12" fmla="*/ 220 w 2843"/>
                <a:gd name="T13" fmla="*/ 126 h 366"/>
                <a:gd name="T14" fmla="*/ 255 w 2843"/>
                <a:gd name="T15" fmla="*/ 130 h 366"/>
                <a:gd name="T16" fmla="*/ 270 w 2843"/>
                <a:gd name="T17" fmla="*/ 128 h 366"/>
                <a:gd name="T18" fmla="*/ 2843 w 2843"/>
                <a:gd name="T19" fmla="*/ 128 h 366"/>
                <a:gd name="T20" fmla="*/ 2837 w 2843"/>
                <a:gd name="T21" fmla="*/ 145 h 366"/>
                <a:gd name="T22" fmla="*/ 2819 w 2843"/>
                <a:gd name="T23" fmla="*/ 192 h 366"/>
                <a:gd name="T24" fmla="*/ 2786 w 2843"/>
                <a:gd name="T25" fmla="*/ 263 h 366"/>
                <a:gd name="T26" fmla="*/ 2738 w 2843"/>
                <a:gd name="T27" fmla="*/ 350 h 366"/>
                <a:gd name="T28" fmla="*/ 2592 w 2843"/>
                <a:gd name="T29" fmla="*/ 355 h 366"/>
                <a:gd name="T30" fmla="*/ 2435 w 2843"/>
                <a:gd name="T31" fmla="*/ 360 h 366"/>
                <a:gd name="T32" fmla="*/ 2268 w 2843"/>
                <a:gd name="T33" fmla="*/ 363 h 366"/>
                <a:gd name="T34" fmla="*/ 2091 w 2843"/>
                <a:gd name="T35" fmla="*/ 365 h 366"/>
                <a:gd name="T36" fmla="*/ 1908 w 2843"/>
                <a:gd name="T37" fmla="*/ 366 h 366"/>
                <a:gd name="T38" fmla="*/ 1715 w 2843"/>
                <a:gd name="T39" fmla="*/ 365 h 366"/>
                <a:gd name="T40" fmla="*/ 1515 w 2843"/>
                <a:gd name="T41" fmla="*/ 363 h 366"/>
                <a:gd name="T42" fmla="*/ 1308 w 2843"/>
                <a:gd name="T43" fmla="*/ 360 h 366"/>
                <a:gd name="T44" fmla="*/ 1083 w 2843"/>
                <a:gd name="T45" fmla="*/ 350 h 366"/>
                <a:gd name="T46" fmla="*/ 886 w 2843"/>
                <a:gd name="T47" fmla="*/ 336 h 366"/>
                <a:gd name="T48" fmla="*/ 714 w 2843"/>
                <a:gd name="T49" fmla="*/ 315 h 366"/>
                <a:gd name="T50" fmla="*/ 566 w 2843"/>
                <a:gd name="T51" fmla="*/ 290 h 366"/>
                <a:gd name="T52" fmla="*/ 440 w 2843"/>
                <a:gd name="T53" fmla="*/ 263 h 366"/>
                <a:gd name="T54" fmla="*/ 334 w 2843"/>
                <a:gd name="T55" fmla="*/ 232 h 366"/>
                <a:gd name="T56" fmla="*/ 247 w 2843"/>
                <a:gd name="T57" fmla="*/ 201 h 366"/>
                <a:gd name="T58" fmla="*/ 177 w 2843"/>
                <a:gd name="T59" fmla="*/ 168 h 366"/>
                <a:gd name="T60" fmla="*/ 120 w 2843"/>
                <a:gd name="T61" fmla="*/ 137 h 366"/>
                <a:gd name="T62" fmla="*/ 78 w 2843"/>
                <a:gd name="T63" fmla="*/ 106 h 366"/>
                <a:gd name="T64" fmla="*/ 47 w 2843"/>
                <a:gd name="T65" fmla="*/ 78 h 366"/>
                <a:gd name="T66" fmla="*/ 25 w 2843"/>
                <a:gd name="T67" fmla="*/ 52 h 366"/>
                <a:gd name="T68" fmla="*/ 12 w 2843"/>
                <a:gd name="T69" fmla="*/ 31 h 366"/>
                <a:gd name="T70" fmla="*/ 5 w 2843"/>
                <a:gd name="T71" fmla="*/ 15 h 366"/>
                <a:gd name="T72" fmla="*/ 0 w 2843"/>
                <a:gd name="T73" fmla="*/ 1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3" h="366">
                  <a:moveTo>
                    <a:pt x="0" y="0"/>
                  </a:moveTo>
                  <a:lnTo>
                    <a:pt x="12" y="16"/>
                  </a:lnTo>
                  <a:lnTo>
                    <a:pt x="25" y="31"/>
                  </a:lnTo>
                  <a:lnTo>
                    <a:pt x="38" y="44"/>
                  </a:lnTo>
                  <a:lnTo>
                    <a:pt x="53" y="56"/>
                  </a:lnTo>
                  <a:lnTo>
                    <a:pt x="69" y="68"/>
                  </a:lnTo>
                  <a:lnTo>
                    <a:pt x="86" y="78"/>
                  </a:lnTo>
                  <a:lnTo>
                    <a:pt x="106" y="88"/>
                  </a:lnTo>
                  <a:lnTo>
                    <a:pt x="128" y="97"/>
                  </a:lnTo>
                  <a:lnTo>
                    <a:pt x="147" y="105"/>
                  </a:lnTo>
                  <a:lnTo>
                    <a:pt x="165" y="112"/>
                  </a:lnTo>
                  <a:lnTo>
                    <a:pt x="181" y="116"/>
                  </a:lnTo>
                  <a:lnTo>
                    <a:pt x="195" y="120"/>
                  </a:lnTo>
                  <a:lnTo>
                    <a:pt x="220" y="126"/>
                  </a:lnTo>
                  <a:lnTo>
                    <a:pt x="241" y="129"/>
                  </a:lnTo>
                  <a:lnTo>
                    <a:pt x="255" y="130"/>
                  </a:lnTo>
                  <a:lnTo>
                    <a:pt x="265" y="129"/>
                  </a:lnTo>
                  <a:lnTo>
                    <a:pt x="270" y="128"/>
                  </a:lnTo>
                  <a:lnTo>
                    <a:pt x="272" y="128"/>
                  </a:lnTo>
                  <a:lnTo>
                    <a:pt x="2843" y="128"/>
                  </a:lnTo>
                  <a:lnTo>
                    <a:pt x="2842" y="132"/>
                  </a:lnTo>
                  <a:lnTo>
                    <a:pt x="2837" y="145"/>
                  </a:lnTo>
                  <a:lnTo>
                    <a:pt x="2830" y="166"/>
                  </a:lnTo>
                  <a:lnTo>
                    <a:pt x="2819" y="192"/>
                  </a:lnTo>
                  <a:lnTo>
                    <a:pt x="2804" y="225"/>
                  </a:lnTo>
                  <a:lnTo>
                    <a:pt x="2786" y="263"/>
                  </a:lnTo>
                  <a:lnTo>
                    <a:pt x="2764" y="305"/>
                  </a:lnTo>
                  <a:lnTo>
                    <a:pt x="2738" y="350"/>
                  </a:lnTo>
                  <a:lnTo>
                    <a:pt x="2667" y="353"/>
                  </a:lnTo>
                  <a:lnTo>
                    <a:pt x="2592" y="355"/>
                  </a:lnTo>
                  <a:lnTo>
                    <a:pt x="2514" y="357"/>
                  </a:lnTo>
                  <a:lnTo>
                    <a:pt x="2435" y="360"/>
                  </a:lnTo>
                  <a:lnTo>
                    <a:pt x="2352" y="361"/>
                  </a:lnTo>
                  <a:lnTo>
                    <a:pt x="2268" y="363"/>
                  </a:lnTo>
                  <a:lnTo>
                    <a:pt x="2181" y="364"/>
                  </a:lnTo>
                  <a:lnTo>
                    <a:pt x="2091" y="365"/>
                  </a:lnTo>
                  <a:lnTo>
                    <a:pt x="2000" y="365"/>
                  </a:lnTo>
                  <a:lnTo>
                    <a:pt x="1908" y="366"/>
                  </a:lnTo>
                  <a:lnTo>
                    <a:pt x="1812" y="366"/>
                  </a:lnTo>
                  <a:lnTo>
                    <a:pt x="1715" y="365"/>
                  </a:lnTo>
                  <a:lnTo>
                    <a:pt x="1616" y="364"/>
                  </a:lnTo>
                  <a:lnTo>
                    <a:pt x="1515" y="363"/>
                  </a:lnTo>
                  <a:lnTo>
                    <a:pt x="1413" y="362"/>
                  </a:lnTo>
                  <a:lnTo>
                    <a:pt x="1308" y="360"/>
                  </a:lnTo>
                  <a:lnTo>
                    <a:pt x="1192" y="355"/>
                  </a:lnTo>
                  <a:lnTo>
                    <a:pt x="1083" y="350"/>
                  </a:lnTo>
                  <a:lnTo>
                    <a:pt x="981" y="343"/>
                  </a:lnTo>
                  <a:lnTo>
                    <a:pt x="886" y="336"/>
                  </a:lnTo>
                  <a:lnTo>
                    <a:pt x="796" y="326"/>
                  </a:lnTo>
                  <a:lnTo>
                    <a:pt x="714" y="315"/>
                  </a:lnTo>
                  <a:lnTo>
                    <a:pt x="637" y="303"/>
                  </a:lnTo>
                  <a:lnTo>
                    <a:pt x="566" y="290"/>
                  </a:lnTo>
                  <a:lnTo>
                    <a:pt x="501" y="277"/>
                  </a:lnTo>
                  <a:lnTo>
                    <a:pt x="440" y="263"/>
                  </a:lnTo>
                  <a:lnTo>
                    <a:pt x="384" y="248"/>
                  </a:lnTo>
                  <a:lnTo>
                    <a:pt x="334" y="232"/>
                  </a:lnTo>
                  <a:lnTo>
                    <a:pt x="289" y="217"/>
                  </a:lnTo>
                  <a:lnTo>
                    <a:pt x="247" y="201"/>
                  </a:lnTo>
                  <a:lnTo>
                    <a:pt x="209" y="184"/>
                  </a:lnTo>
                  <a:lnTo>
                    <a:pt x="177" y="168"/>
                  </a:lnTo>
                  <a:lnTo>
                    <a:pt x="146" y="152"/>
                  </a:lnTo>
                  <a:lnTo>
                    <a:pt x="120" y="137"/>
                  </a:lnTo>
                  <a:lnTo>
                    <a:pt x="98" y="121"/>
                  </a:lnTo>
                  <a:lnTo>
                    <a:pt x="78" y="106"/>
                  </a:lnTo>
                  <a:lnTo>
                    <a:pt x="61" y="91"/>
                  </a:lnTo>
                  <a:lnTo>
                    <a:pt x="47" y="78"/>
                  </a:lnTo>
                  <a:lnTo>
                    <a:pt x="35" y="64"/>
                  </a:lnTo>
                  <a:lnTo>
                    <a:pt x="25" y="52"/>
                  </a:lnTo>
                  <a:lnTo>
                    <a:pt x="18" y="41"/>
                  </a:lnTo>
                  <a:lnTo>
                    <a:pt x="12" y="31"/>
                  </a:lnTo>
                  <a:lnTo>
                    <a:pt x="8" y="21"/>
                  </a:lnTo>
                  <a:lnTo>
                    <a:pt x="5" y="15"/>
                  </a:lnTo>
                  <a:lnTo>
                    <a:pt x="2" y="4"/>
                  </a:lnTo>
                  <a:lnTo>
                    <a:pt x="0" y="1"/>
                  </a:lnTo>
                  <a:lnTo>
                    <a:pt x="0" y="0"/>
                  </a:lnTo>
                  <a:close/>
                </a:path>
              </a:pathLst>
            </a:custGeom>
            <a:solidFill>
              <a:srgbClr val="894C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panose="020B0503030403020204" pitchFamily="34" charset="0"/>
              </a:endParaRPr>
            </a:p>
          </p:txBody>
        </p:sp>
        <p:sp>
          <p:nvSpPr>
            <p:cNvPr id="38" name="Freeform 10"/>
            <p:cNvSpPr>
              <a:spLocks/>
            </p:cNvSpPr>
            <p:nvPr/>
          </p:nvSpPr>
          <p:spPr bwMode="auto">
            <a:xfrm>
              <a:off x="3227465" y="4129816"/>
              <a:ext cx="681532" cy="435195"/>
            </a:xfrm>
            <a:custGeom>
              <a:avLst/>
              <a:gdLst>
                <a:gd name="T0" fmla="*/ 946 w 1328"/>
                <a:gd name="T1" fmla="*/ 0 h 851"/>
                <a:gd name="T2" fmla="*/ 1006 w 1328"/>
                <a:gd name="T3" fmla="*/ 8 h 851"/>
                <a:gd name="T4" fmla="*/ 1064 w 1328"/>
                <a:gd name="T5" fmla="*/ 25 h 851"/>
                <a:gd name="T6" fmla="*/ 1117 w 1328"/>
                <a:gd name="T7" fmla="*/ 49 h 851"/>
                <a:gd name="T8" fmla="*/ 1166 w 1328"/>
                <a:gd name="T9" fmla="*/ 81 h 851"/>
                <a:gd name="T10" fmla="*/ 1209 w 1328"/>
                <a:gd name="T11" fmla="*/ 119 h 851"/>
                <a:gd name="T12" fmla="*/ 1247 w 1328"/>
                <a:gd name="T13" fmla="*/ 162 h 851"/>
                <a:gd name="T14" fmla="*/ 1279 w 1328"/>
                <a:gd name="T15" fmla="*/ 211 h 851"/>
                <a:gd name="T16" fmla="*/ 1304 w 1328"/>
                <a:gd name="T17" fmla="*/ 264 h 851"/>
                <a:gd name="T18" fmla="*/ 1320 w 1328"/>
                <a:gd name="T19" fmla="*/ 322 h 851"/>
                <a:gd name="T20" fmla="*/ 1328 w 1328"/>
                <a:gd name="T21" fmla="*/ 382 h 851"/>
                <a:gd name="T22" fmla="*/ 1328 w 1328"/>
                <a:gd name="T23" fmla="*/ 469 h 851"/>
                <a:gd name="T24" fmla="*/ 1320 w 1328"/>
                <a:gd name="T25" fmla="*/ 529 h 851"/>
                <a:gd name="T26" fmla="*/ 1304 w 1328"/>
                <a:gd name="T27" fmla="*/ 586 h 851"/>
                <a:gd name="T28" fmla="*/ 1279 w 1328"/>
                <a:gd name="T29" fmla="*/ 640 h 851"/>
                <a:gd name="T30" fmla="*/ 1247 w 1328"/>
                <a:gd name="T31" fmla="*/ 689 h 851"/>
                <a:gd name="T32" fmla="*/ 1209 w 1328"/>
                <a:gd name="T33" fmla="*/ 732 h 851"/>
                <a:gd name="T34" fmla="*/ 1166 w 1328"/>
                <a:gd name="T35" fmla="*/ 770 h 851"/>
                <a:gd name="T36" fmla="*/ 1117 w 1328"/>
                <a:gd name="T37" fmla="*/ 802 h 851"/>
                <a:gd name="T38" fmla="*/ 1064 w 1328"/>
                <a:gd name="T39" fmla="*/ 827 h 851"/>
                <a:gd name="T40" fmla="*/ 1006 w 1328"/>
                <a:gd name="T41" fmla="*/ 843 h 851"/>
                <a:gd name="T42" fmla="*/ 946 w 1328"/>
                <a:gd name="T43" fmla="*/ 851 h 851"/>
                <a:gd name="T44" fmla="*/ 382 w 1328"/>
                <a:gd name="T45" fmla="*/ 851 h 851"/>
                <a:gd name="T46" fmla="*/ 322 w 1328"/>
                <a:gd name="T47" fmla="*/ 843 h 851"/>
                <a:gd name="T48" fmla="*/ 264 w 1328"/>
                <a:gd name="T49" fmla="*/ 827 h 851"/>
                <a:gd name="T50" fmla="*/ 211 w 1328"/>
                <a:gd name="T51" fmla="*/ 802 h 851"/>
                <a:gd name="T52" fmla="*/ 162 w 1328"/>
                <a:gd name="T53" fmla="*/ 770 h 851"/>
                <a:gd name="T54" fmla="*/ 119 w 1328"/>
                <a:gd name="T55" fmla="*/ 732 h 851"/>
                <a:gd name="T56" fmla="*/ 81 w 1328"/>
                <a:gd name="T57" fmla="*/ 689 h 851"/>
                <a:gd name="T58" fmla="*/ 49 w 1328"/>
                <a:gd name="T59" fmla="*/ 640 h 851"/>
                <a:gd name="T60" fmla="*/ 24 w 1328"/>
                <a:gd name="T61" fmla="*/ 586 h 851"/>
                <a:gd name="T62" fmla="*/ 8 w 1328"/>
                <a:gd name="T63" fmla="*/ 529 h 851"/>
                <a:gd name="T64" fmla="*/ 0 w 1328"/>
                <a:gd name="T65" fmla="*/ 469 h 851"/>
                <a:gd name="T66" fmla="*/ 0 w 1328"/>
                <a:gd name="T67" fmla="*/ 382 h 851"/>
                <a:gd name="T68" fmla="*/ 8 w 1328"/>
                <a:gd name="T69" fmla="*/ 322 h 851"/>
                <a:gd name="T70" fmla="*/ 24 w 1328"/>
                <a:gd name="T71" fmla="*/ 264 h 851"/>
                <a:gd name="T72" fmla="*/ 49 w 1328"/>
                <a:gd name="T73" fmla="*/ 211 h 851"/>
                <a:gd name="T74" fmla="*/ 81 w 1328"/>
                <a:gd name="T75" fmla="*/ 162 h 851"/>
                <a:gd name="T76" fmla="*/ 119 w 1328"/>
                <a:gd name="T77" fmla="*/ 119 h 851"/>
                <a:gd name="T78" fmla="*/ 162 w 1328"/>
                <a:gd name="T79" fmla="*/ 81 h 851"/>
                <a:gd name="T80" fmla="*/ 211 w 1328"/>
                <a:gd name="T81" fmla="*/ 49 h 851"/>
                <a:gd name="T82" fmla="*/ 264 w 1328"/>
                <a:gd name="T83" fmla="*/ 25 h 851"/>
                <a:gd name="T84" fmla="*/ 322 w 1328"/>
                <a:gd name="T85" fmla="*/ 8 h 851"/>
                <a:gd name="T86" fmla="*/ 382 w 1328"/>
                <a:gd name="T87" fmla="*/ 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8" h="851">
                  <a:moveTo>
                    <a:pt x="403" y="0"/>
                  </a:moveTo>
                  <a:lnTo>
                    <a:pt x="926" y="0"/>
                  </a:lnTo>
                  <a:lnTo>
                    <a:pt x="946" y="0"/>
                  </a:lnTo>
                  <a:lnTo>
                    <a:pt x="966" y="2"/>
                  </a:lnTo>
                  <a:lnTo>
                    <a:pt x="986" y="5"/>
                  </a:lnTo>
                  <a:lnTo>
                    <a:pt x="1006" y="8"/>
                  </a:lnTo>
                  <a:lnTo>
                    <a:pt x="1026" y="13"/>
                  </a:lnTo>
                  <a:lnTo>
                    <a:pt x="1044" y="19"/>
                  </a:lnTo>
                  <a:lnTo>
                    <a:pt x="1064" y="25"/>
                  </a:lnTo>
                  <a:lnTo>
                    <a:pt x="1081" y="32"/>
                  </a:lnTo>
                  <a:lnTo>
                    <a:pt x="1099" y="40"/>
                  </a:lnTo>
                  <a:lnTo>
                    <a:pt x="1117" y="49"/>
                  </a:lnTo>
                  <a:lnTo>
                    <a:pt x="1133" y="59"/>
                  </a:lnTo>
                  <a:lnTo>
                    <a:pt x="1150" y="69"/>
                  </a:lnTo>
                  <a:lnTo>
                    <a:pt x="1166" y="81"/>
                  </a:lnTo>
                  <a:lnTo>
                    <a:pt x="1181" y="93"/>
                  </a:lnTo>
                  <a:lnTo>
                    <a:pt x="1195" y="105"/>
                  </a:lnTo>
                  <a:lnTo>
                    <a:pt x="1209" y="119"/>
                  </a:lnTo>
                  <a:lnTo>
                    <a:pt x="1223" y="133"/>
                  </a:lnTo>
                  <a:lnTo>
                    <a:pt x="1235" y="147"/>
                  </a:lnTo>
                  <a:lnTo>
                    <a:pt x="1247" y="162"/>
                  </a:lnTo>
                  <a:lnTo>
                    <a:pt x="1259" y="179"/>
                  </a:lnTo>
                  <a:lnTo>
                    <a:pt x="1269" y="195"/>
                  </a:lnTo>
                  <a:lnTo>
                    <a:pt x="1279" y="211"/>
                  </a:lnTo>
                  <a:lnTo>
                    <a:pt x="1288" y="229"/>
                  </a:lnTo>
                  <a:lnTo>
                    <a:pt x="1296" y="247"/>
                  </a:lnTo>
                  <a:lnTo>
                    <a:pt x="1304" y="264"/>
                  </a:lnTo>
                  <a:lnTo>
                    <a:pt x="1309" y="284"/>
                  </a:lnTo>
                  <a:lnTo>
                    <a:pt x="1315" y="303"/>
                  </a:lnTo>
                  <a:lnTo>
                    <a:pt x="1320" y="322"/>
                  </a:lnTo>
                  <a:lnTo>
                    <a:pt x="1323" y="342"/>
                  </a:lnTo>
                  <a:lnTo>
                    <a:pt x="1326" y="362"/>
                  </a:lnTo>
                  <a:lnTo>
                    <a:pt x="1328" y="382"/>
                  </a:lnTo>
                  <a:lnTo>
                    <a:pt x="1328" y="403"/>
                  </a:lnTo>
                  <a:lnTo>
                    <a:pt x="1328" y="448"/>
                  </a:lnTo>
                  <a:lnTo>
                    <a:pt x="1328" y="469"/>
                  </a:lnTo>
                  <a:lnTo>
                    <a:pt x="1326" y="488"/>
                  </a:lnTo>
                  <a:lnTo>
                    <a:pt x="1323" y="509"/>
                  </a:lnTo>
                  <a:lnTo>
                    <a:pt x="1320" y="529"/>
                  </a:lnTo>
                  <a:lnTo>
                    <a:pt x="1315" y="548"/>
                  </a:lnTo>
                  <a:lnTo>
                    <a:pt x="1309" y="568"/>
                  </a:lnTo>
                  <a:lnTo>
                    <a:pt x="1304" y="586"/>
                  </a:lnTo>
                  <a:lnTo>
                    <a:pt x="1296" y="605"/>
                  </a:lnTo>
                  <a:lnTo>
                    <a:pt x="1288" y="622"/>
                  </a:lnTo>
                  <a:lnTo>
                    <a:pt x="1279" y="640"/>
                  </a:lnTo>
                  <a:lnTo>
                    <a:pt x="1269" y="656"/>
                  </a:lnTo>
                  <a:lnTo>
                    <a:pt x="1259" y="672"/>
                  </a:lnTo>
                  <a:lnTo>
                    <a:pt x="1247" y="689"/>
                  </a:lnTo>
                  <a:lnTo>
                    <a:pt x="1235" y="704"/>
                  </a:lnTo>
                  <a:lnTo>
                    <a:pt x="1223" y="718"/>
                  </a:lnTo>
                  <a:lnTo>
                    <a:pt x="1209" y="732"/>
                  </a:lnTo>
                  <a:lnTo>
                    <a:pt x="1195" y="746"/>
                  </a:lnTo>
                  <a:lnTo>
                    <a:pt x="1181" y="758"/>
                  </a:lnTo>
                  <a:lnTo>
                    <a:pt x="1166" y="770"/>
                  </a:lnTo>
                  <a:lnTo>
                    <a:pt x="1150" y="782"/>
                  </a:lnTo>
                  <a:lnTo>
                    <a:pt x="1133" y="792"/>
                  </a:lnTo>
                  <a:lnTo>
                    <a:pt x="1117" y="802"/>
                  </a:lnTo>
                  <a:lnTo>
                    <a:pt x="1099" y="810"/>
                  </a:lnTo>
                  <a:lnTo>
                    <a:pt x="1081" y="819"/>
                  </a:lnTo>
                  <a:lnTo>
                    <a:pt x="1064" y="827"/>
                  </a:lnTo>
                  <a:lnTo>
                    <a:pt x="1044" y="832"/>
                  </a:lnTo>
                  <a:lnTo>
                    <a:pt x="1026" y="838"/>
                  </a:lnTo>
                  <a:lnTo>
                    <a:pt x="1006" y="843"/>
                  </a:lnTo>
                  <a:lnTo>
                    <a:pt x="986" y="846"/>
                  </a:lnTo>
                  <a:lnTo>
                    <a:pt x="966" y="848"/>
                  </a:lnTo>
                  <a:lnTo>
                    <a:pt x="946" y="851"/>
                  </a:lnTo>
                  <a:lnTo>
                    <a:pt x="926" y="851"/>
                  </a:lnTo>
                  <a:lnTo>
                    <a:pt x="403" y="851"/>
                  </a:lnTo>
                  <a:lnTo>
                    <a:pt x="382" y="851"/>
                  </a:lnTo>
                  <a:lnTo>
                    <a:pt x="362" y="848"/>
                  </a:lnTo>
                  <a:lnTo>
                    <a:pt x="342" y="846"/>
                  </a:lnTo>
                  <a:lnTo>
                    <a:pt x="322" y="843"/>
                  </a:lnTo>
                  <a:lnTo>
                    <a:pt x="302" y="838"/>
                  </a:lnTo>
                  <a:lnTo>
                    <a:pt x="283" y="832"/>
                  </a:lnTo>
                  <a:lnTo>
                    <a:pt x="264" y="827"/>
                  </a:lnTo>
                  <a:lnTo>
                    <a:pt x="246" y="819"/>
                  </a:lnTo>
                  <a:lnTo>
                    <a:pt x="229" y="810"/>
                  </a:lnTo>
                  <a:lnTo>
                    <a:pt x="211" y="802"/>
                  </a:lnTo>
                  <a:lnTo>
                    <a:pt x="195" y="792"/>
                  </a:lnTo>
                  <a:lnTo>
                    <a:pt x="177" y="782"/>
                  </a:lnTo>
                  <a:lnTo>
                    <a:pt x="162" y="770"/>
                  </a:lnTo>
                  <a:lnTo>
                    <a:pt x="147" y="758"/>
                  </a:lnTo>
                  <a:lnTo>
                    <a:pt x="132" y="746"/>
                  </a:lnTo>
                  <a:lnTo>
                    <a:pt x="119" y="732"/>
                  </a:lnTo>
                  <a:lnTo>
                    <a:pt x="105" y="718"/>
                  </a:lnTo>
                  <a:lnTo>
                    <a:pt x="93" y="704"/>
                  </a:lnTo>
                  <a:lnTo>
                    <a:pt x="81" y="689"/>
                  </a:lnTo>
                  <a:lnTo>
                    <a:pt x="69" y="672"/>
                  </a:lnTo>
                  <a:lnTo>
                    <a:pt x="59" y="656"/>
                  </a:lnTo>
                  <a:lnTo>
                    <a:pt x="49" y="640"/>
                  </a:lnTo>
                  <a:lnTo>
                    <a:pt x="39" y="622"/>
                  </a:lnTo>
                  <a:lnTo>
                    <a:pt x="32" y="605"/>
                  </a:lnTo>
                  <a:lnTo>
                    <a:pt x="24" y="586"/>
                  </a:lnTo>
                  <a:lnTo>
                    <a:pt x="18" y="568"/>
                  </a:lnTo>
                  <a:lnTo>
                    <a:pt x="12" y="548"/>
                  </a:lnTo>
                  <a:lnTo>
                    <a:pt x="8" y="529"/>
                  </a:lnTo>
                  <a:lnTo>
                    <a:pt x="5" y="509"/>
                  </a:lnTo>
                  <a:lnTo>
                    <a:pt x="2" y="488"/>
                  </a:lnTo>
                  <a:lnTo>
                    <a:pt x="0" y="469"/>
                  </a:lnTo>
                  <a:lnTo>
                    <a:pt x="0" y="448"/>
                  </a:lnTo>
                  <a:lnTo>
                    <a:pt x="0" y="403"/>
                  </a:lnTo>
                  <a:lnTo>
                    <a:pt x="0" y="382"/>
                  </a:lnTo>
                  <a:lnTo>
                    <a:pt x="2" y="362"/>
                  </a:lnTo>
                  <a:lnTo>
                    <a:pt x="5" y="342"/>
                  </a:lnTo>
                  <a:lnTo>
                    <a:pt x="8" y="322"/>
                  </a:lnTo>
                  <a:lnTo>
                    <a:pt x="12" y="303"/>
                  </a:lnTo>
                  <a:lnTo>
                    <a:pt x="18" y="284"/>
                  </a:lnTo>
                  <a:lnTo>
                    <a:pt x="24" y="264"/>
                  </a:lnTo>
                  <a:lnTo>
                    <a:pt x="32" y="247"/>
                  </a:lnTo>
                  <a:lnTo>
                    <a:pt x="39" y="229"/>
                  </a:lnTo>
                  <a:lnTo>
                    <a:pt x="49" y="211"/>
                  </a:lnTo>
                  <a:lnTo>
                    <a:pt x="59" y="195"/>
                  </a:lnTo>
                  <a:lnTo>
                    <a:pt x="69" y="179"/>
                  </a:lnTo>
                  <a:lnTo>
                    <a:pt x="81" y="162"/>
                  </a:lnTo>
                  <a:lnTo>
                    <a:pt x="93" y="147"/>
                  </a:lnTo>
                  <a:lnTo>
                    <a:pt x="105" y="133"/>
                  </a:lnTo>
                  <a:lnTo>
                    <a:pt x="119" y="119"/>
                  </a:lnTo>
                  <a:lnTo>
                    <a:pt x="132" y="105"/>
                  </a:lnTo>
                  <a:lnTo>
                    <a:pt x="147" y="93"/>
                  </a:lnTo>
                  <a:lnTo>
                    <a:pt x="162" y="81"/>
                  </a:lnTo>
                  <a:lnTo>
                    <a:pt x="177" y="69"/>
                  </a:lnTo>
                  <a:lnTo>
                    <a:pt x="195" y="59"/>
                  </a:lnTo>
                  <a:lnTo>
                    <a:pt x="211" y="49"/>
                  </a:lnTo>
                  <a:lnTo>
                    <a:pt x="229" y="40"/>
                  </a:lnTo>
                  <a:lnTo>
                    <a:pt x="246" y="32"/>
                  </a:lnTo>
                  <a:lnTo>
                    <a:pt x="264" y="25"/>
                  </a:lnTo>
                  <a:lnTo>
                    <a:pt x="283" y="19"/>
                  </a:lnTo>
                  <a:lnTo>
                    <a:pt x="302" y="13"/>
                  </a:lnTo>
                  <a:lnTo>
                    <a:pt x="322" y="8"/>
                  </a:lnTo>
                  <a:lnTo>
                    <a:pt x="342" y="5"/>
                  </a:lnTo>
                  <a:lnTo>
                    <a:pt x="362" y="2"/>
                  </a:lnTo>
                  <a:lnTo>
                    <a:pt x="382" y="0"/>
                  </a:lnTo>
                  <a:lnTo>
                    <a:pt x="403" y="0"/>
                  </a:lnTo>
                  <a:close/>
                </a:path>
              </a:pathLst>
            </a:custGeom>
            <a:solidFill>
              <a:srgbClr val="6039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panose="020B0503030403020204" pitchFamily="34" charset="0"/>
              </a:endParaRPr>
            </a:p>
          </p:txBody>
        </p:sp>
        <p:sp>
          <p:nvSpPr>
            <p:cNvPr id="39" name="Freeform 11"/>
            <p:cNvSpPr>
              <a:spLocks/>
            </p:cNvSpPr>
            <p:nvPr/>
          </p:nvSpPr>
          <p:spPr bwMode="auto">
            <a:xfrm>
              <a:off x="3356793" y="2980244"/>
              <a:ext cx="681532" cy="437249"/>
            </a:xfrm>
            <a:custGeom>
              <a:avLst/>
              <a:gdLst>
                <a:gd name="T0" fmla="*/ 946 w 1327"/>
                <a:gd name="T1" fmla="*/ 1 h 852"/>
                <a:gd name="T2" fmla="*/ 1005 w 1327"/>
                <a:gd name="T3" fmla="*/ 9 h 852"/>
                <a:gd name="T4" fmla="*/ 1063 w 1327"/>
                <a:gd name="T5" fmla="*/ 25 h 852"/>
                <a:gd name="T6" fmla="*/ 1116 w 1327"/>
                <a:gd name="T7" fmla="*/ 49 h 852"/>
                <a:gd name="T8" fmla="*/ 1165 w 1327"/>
                <a:gd name="T9" fmla="*/ 81 h 852"/>
                <a:gd name="T10" fmla="*/ 1210 w 1327"/>
                <a:gd name="T11" fmla="*/ 119 h 852"/>
                <a:gd name="T12" fmla="*/ 1248 w 1327"/>
                <a:gd name="T13" fmla="*/ 163 h 852"/>
                <a:gd name="T14" fmla="*/ 1279 w 1327"/>
                <a:gd name="T15" fmla="*/ 212 h 852"/>
                <a:gd name="T16" fmla="*/ 1303 w 1327"/>
                <a:gd name="T17" fmla="*/ 265 h 852"/>
                <a:gd name="T18" fmla="*/ 1320 w 1327"/>
                <a:gd name="T19" fmla="*/ 323 h 852"/>
                <a:gd name="T20" fmla="*/ 1327 w 1327"/>
                <a:gd name="T21" fmla="*/ 383 h 852"/>
                <a:gd name="T22" fmla="*/ 1327 w 1327"/>
                <a:gd name="T23" fmla="*/ 469 h 852"/>
                <a:gd name="T24" fmla="*/ 1320 w 1327"/>
                <a:gd name="T25" fmla="*/ 530 h 852"/>
                <a:gd name="T26" fmla="*/ 1303 w 1327"/>
                <a:gd name="T27" fmla="*/ 586 h 852"/>
                <a:gd name="T28" fmla="*/ 1279 w 1327"/>
                <a:gd name="T29" fmla="*/ 639 h 852"/>
                <a:gd name="T30" fmla="*/ 1248 w 1327"/>
                <a:gd name="T31" fmla="*/ 688 h 852"/>
                <a:gd name="T32" fmla="*/ 1210 w 1327"/>
                <a:gd name="T33" fmla="*/ 733 h 852"/>
                <a:gd name="T34" fmla="*/ 1165 w 1327"/>
                <a:gd name="T35" fmla="*/ 771 h 852"/>
                <a:gd name="T36" fmla="*/ 1116 w 1327"/>
                <a:gd name="T37" fmla="*/ 803 h 852"/>
                <a:gd name="T38" fmla="*/ 1063 w 1327"/>
                <a:gd name="T39" fmla="*/ 827 h 852"/>
                <a:gd name="T40" fmla="*/ 1005 w 1327"/>
                <a:gd name="T41" fmla="*/ 843 h 852"/>
                <a:gd name="T42" fmla="*/ 946 w 1327"/>
                <a:gd name="T43" fmla="*/ 850 h 852"/>
                <a:gd name="T44" fmla="*/ 382 w 1327"/>
                <a:gd name="T45" fmla="*/ 850 h 852"/>
                <a:gd name="T46" fmla="*/ 321 w 1327"/>
                <a:gd name="T47" fmla="*/ 843 h 852"/>
                <a:gd name="T48" fmla="*/ 265 w 1327"/>
                <a:gd name="T49" fmla="*/ 827 h 852"/>
                <a:gd name="T50" fmla="*/ 210 w 1327"/>
                <a:gd name="T51" fmla="*/ 803 h 852"/>
                <a:gd name="T52" fmla="*/ 162 w 1327"/>
                <a:gd name="T53" fmla="*/ 771 h 852"/>
                <a:gd name="T54" fmla="*/ 118 w 1327"/>
                <a:gd name="T55" fmla="*/ 733 h 852"/>
                <a:gd name="T56" fmla="*/ 80 w 1327"/>
                <a:gd name="T57" fmla="*/ 688 h 852"/>
                <a:gd name="T58" fmla="*/ 48 w 1327"/>
                <a:gd name="T59" fmla="*/ 639 h 852"/>
                <a:gd name="T60" fmla="*/ 25 w 1327"/>
                <a:gd name="T61" fmla="*/ 586 h 852"/>
                <a:gd name="T62" fmla="*/ 8 w 1327"/>
                <a:gd name="T63" fmla="*/ 530 h 852"/>
                <a:gd name="T64" fmla="*/ 1 w 1327"/>
                <a:gd name="T65" fmla="*/ 469 h 852"/>
                <a:gd name="T66" fmla="*/ 1 w 1327"/>
                <a:gd name="T67" fmla="*/ 383 h 852"/>
                <a:gd name="T68" fmla="*/ 8 w 1327"/>
                <a:gd name="T69" fmla="*/ 323 h 852"/>
                <a:gd name="T70" fmla="*/ 25 w 1327"/>
                <a:gd name="T71" fmla="*/ 265 h 852"/>
                <a:gd name="T72" fmla="*/ 48 w 1327"/>
                <a:gd name="T73" fmla="*/ 212 h 852"/>
                <a:gd name="T74" fmla="*/ 80 w 1327"/>
                <a:gd name="T75" fmla="*/ 163 h 852"/>
                <a:gd name="T76" fmla="*/ 118 w 1327"/>
                <a:gd name="T77" fmla="*/ 119 h 852"/>
                <a:gd name="T78" fmla="*/ 162 w 1327"/>
                <a:gd name="T79" fmla="*/ 81 h 852"/>
                <a:gd name="T80" fmla="*/ 210 w 1327"/>
                <a:gd name="T81" fmla="*/ 49 h 852"/>
                <a:gd name="T82" fmla="*/ 265 w 1327"/>
                <a:gd name="T83" fmla="*/ 25 h 852"/>
                <a:gd name="T84" fmla="*/ 321 w 1327"/>
                <a:gd name="T85" fmla="*/ 9 h 852"/>
                <a:gd name="T86" fmla="*/ 382 w 1327"/>
                <a:gd name="T87" fmla="*/ 1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7" h="852">
                  <a:moveTo>
                    <a:pt x="403" y="0"/>
                  </a:moveTo>
                  <a:lnTo>
                    <a:pt x="925" y="0"/>
                  </a:lnTo>
                  <a:lnTo>
                    <a:pt x="946" y="1"/>
                  </a:lnTo>
                  <a:lnTo>
                    <a:pt x="966" y="2"/>
                  </a:lnTo>
                  <a:lnTo>
                    <a:pt x="986" y="5"/>
                  </a:lnTo>
                  <a:lnTo>
                    <a:pt x="1005" y="9"/>
                  </a:lnTo>
                  <a:lnTo>
                    <a:pt x="1025" y="13"/>
                  </a:lnTo>
                  <a:lnTo>
                    <a:pt x="1044" y="19"/>
                  </a:lnTo>
                  <a:lnTo>
                    <a:pt x="1063" y="25"/>
                  </a:lnTo>
                  <a:lnTo>
                    <a:pt x="1081" y="33"/>
                  </a:lnTo>
                  <a:lnTo>
                    <a:pt x="1099" y="40"/>
                  </a:lnTo>
                  <a:lnTo>
                    <a:pt x="1116" y="49"/>
                  </a:lnTo>
                  <a:lnTo>
                    <a:pt x="1134" y="59"/>
                  </a:lnTo>
                  <a:lnTo>
                    <a:pt x="1150" y="70"/>
                  </a:lnTo>
                  <a:lnTo>
                    <a:pt x="1165" y="81"/>
                  </a:lnTo>
                  <a:lnTo>
                    <a:pt x="1180" y="92"/>
                  </a:lnTo>
                  <a:lnTo>
                    <a:pt x="1196" y="106"/>
                  </a:lnTo>
                  <a:lnTo>
                    <a:pt x="1210" y="119"/>
                  </a:lnTo>
                  <a:lnTo>
                    <a:pt x="1223" y="133"/>
                  </a:lnTo>
                  <a:lnTo>
                    <a:pt x="1236" y="148"/>
                  </a:lnTo>
                  <a:lnTo>
                    <a:pt x="1248" y="163"/>
                  </a:lnTo>
                  <a:lnTo>
                    <a:pt x="1259" y="178"/>
                  </a:lnTo>
                  <a:lnTo>
                    <a:pt x="1270" y="195"/>
                  </a:lnTo>
                  <a:lnTo>
                    <a:pt x="1279" y="212"/>
                  </a:lnTo>
                  <a:lnTo>
                    <a:pt x="1288" y="229"/>
                  </a:lnTo>
                  <a:lnTo>
                    <a:pt x="1296" y="247"/>
                  </a:lnTo>
                  <a:lnTo>
                    <a:pt x="1303" y="265"/>
                  </a:lnTo>
                  <a:lnTo>
                    <a:pt x="1310" y="284"/>
                  </a:lnTo>
                  <a:lnTo>
                    <a:pt x="1315" y="303"/>
                  </a:lnTo>
                  <a:lnTo>
                    <a:pt x="1320" y="323"/>
                  </a:lnTo>
                  <a:lnTo>
                    <a:pt x="1323" y="343"/>
                  </a:lnTo>
                  <a:lnTo>
                    <a:pt x="1326" y="362"/>
                  </a:lnTo>
                  <a:lnTo>
                    <a:pt x="1327" y="383"/>
                  </a:lnTo>
                  <a:lnTo>
                    <a:pt x="1327" y="403"/>
                  </a:lnTo>
                  <a:lnTo>
                    <a:pt x="1327" y="448"/>
                  </a:lnTo>
                  <a:lnTo>
                    <a:pt x="1327" y="469"/>
                  </a:lnTo>
                  <a:lnTo>
                    <a:pt x="1326" y="489"/>
                  </a:lnTo>
                  <a:lnTo>
                    <a:pt x="1323" y="509"/>
                  </a:lnTo>
                  <a:lnTo>
                    <a:pt x="1320" y="530"/>
                  </a:lnTo>
                  <a:lnTo>
                    <a:pt x="1315" y="548"/>
                  </a:lnTo>
                  <a:lnTo>
                    <a:pt x="1310" y="568"/>
                  </a:lnTo>
                  <a:lnTo>
                    <a:pt x="1303" y="586"/>
                  </a:lnTo>
                  <a:lnTo>
                    <a:pt x="1296" y="605"/>
                  </a:lnTo>
                  <a:lnTo>
                    <a:pt x="1288" y="622"/>
                  </a:lnTo>
                  <a:lnTo>
                    <a:pt x="1279" y="639"/>
                  </a:lnTo>
                  <a:lnTo>
                    <a:pt x="1270" y="657"/>
                  </a:lnTo>
                  <a:lnTo>
                    <a:pt x="1259" y="673"/>
                  </a:lnTo>
                  <a:lnTo>
                    <a:pt x="1248" y="688"/>
                  </a:lnTo>
                  <a:lnTo>
                    <a:pt x="1236" y="704"/>
                  </a:lnTo>
                  <a:lnTo>
                    <a:pt x="1223" y="719"/>
                  </a:lnTo>
                  <a:lnTo>
                    <a:pt x="1210" y="733"/>
                  </a:lnTo>
                  <a:lnTo>
                    <a:pt x="1196" y="746"/>
                  </a:lnTo>
                  <a:lnTo>
                    <a:pt x="1180" y="759"/>
                  </a:lnTo>
                  <a:lnTo>
                    <a:pt x="1165" y="771"/>
                  </a:lnTo>
                  <a:lnTo>
                    <a:pt x="1150" y="782"/>
                  </a:lnTo>
                  <a:lnTo>
                    <a:pt x="1134" y="793"/>
                  </a:lnTo>
                  <a:lnTo>
                    <a:pt x="1116" y="803"/>
                  </a:lnTo>
                  <a:lnTo>
                    <a:pt x="1099" y="811"/>
                  </a:lnTo>
                  <a:lnTo>
                    <a:pt x="1081" y="819"/>
                  </a:lnTo>
                  <a:lnTo>
                    <a:pt x="1063" y="827"/>
                  </a:lnTo>
                  <a:lnTo>
                    <a:pt x="1044" y="833"/>
                  </a:lnTo>
                  <a:lnTo>
                    <a:pt x="1025" y="838"/>
                  </a:lnTo>
                  <a:lnTo>
                    <a:pt x="1005" y="843"/>
                  </a:lnTo>
                  <a:lnTo>
                    <a:pt x="986" y="846"/>
                  </a:lnTo>
                  <a:lnTo>
                    <a:pt x="966" y="849"/>
                  </a:lnTo>
                  <a:lnTo>
                    <a:pt x="946" y="850"/>
                  </a:lnTo>
                  <a:lnTo>
                    <a:pt x="925" y="852"/>
                  </a:lnTo>
                  <a:lnTo>
                    <a:pt x="403" y="852"/>
                  </a:lnTo>
                  <a:lnTo>
                    <a:pt x="382" y="850"/>
                  </a:lnTo>
                  <a:lnTo>
                    <a:pt x="362" y="849"/>
                  </a:lnTo>
                  <a:lnTo>
                    <a:pt x="341" y="846"/>
                  </a:lnTo>
                  <a:lnTo>
                    <a:pt x="321" y="843"/>
                  </a:lnTo>
                  <a:lnTo>
                    <a:pt x="302" y="838"/>
                  </a:lnTo>
                  <a:lnTo>
                    <a:pt x="283" y="833"/>
                  </a:lnTo>
                  <a:lnTo>
                    <a:pt x="265" y="827"/>
                  </a:lnTo>
                  <a:lnTo>
                    <a:pt x="246" y="819"/>
                  </a:lnTo>
                  <a:lnTo>
                    <a:pt x="228" y="811"/>
                  </a:lnTo>
                  <a:lnTo>
                    <a:pt x="210" y="803"/>
                  </a:lnTo>
                  <a:lnTo>
                    <a:pt x="194" y="793"/>
                  </a:lnTo>
                  <a:lnTo>
                    <a:pt x="178" y="782"/>
                  </a:lnTo>
                  <a:lnTo>
                    <a:pt x="162" y="771"/>
                  </a:lnTo>
                  <a:lnTo>
                    <a:pt x="146" y="759"/>
                  </a:lnTo>
                  <a:lnTo>
                    <a:pt x="132" y="746"/>
                  </a:lnTo>
                  <a:lnTo>
                    <a:pt x="118" y="733"/>
                  </a:lnTo>
                  <a:lnTo>
                    <a:pt x="105" y="719"/>
                  </a:lnTo>
                  <a:lnTo>
                    <a:pt x="92" y="704"/>
                  </a:lnTo>
                  <a:lnTo>
                    <a:pt x="80" y="688"/>
                  </a:lnTo>
                  <a:lnTo>
                    <a:pt x="69" y="673"/>
                  </a:lnTo>
                  <a:lnTo>
                    <a:pt x="58" y="657"/>
                  </a:lnTo>
                  <a:lnTo>
                    <a:pt x="48" y="639"/>
                  </a:lnTo>
                  <a:lnTo>
                    <a:pt x="40" y="622"/>
                  </a:lnTo>
                  <a:lnTo>
                    <a:pt x="31" y="605"/>
                  </a:lnTo>
                  <a:lnTo>
                    <a:pt x="25" y="586"/>
                  </a:lnTo>
                  <a:lnTo>
                    <a:pt x="18" y="568"/>
                  </a:lnTo>
                  <a:lnTo>
                    <a:pt x="13" y="548"/>
                  </a:lnTo>
                  <a:lnTo>
                    <a:pt x="8" y="530"/>
                  </a:lnTo>
                  <a:lnTo>
                    <a:pt x="4" y="509"/>
                  </a:lnTo>
                  <a:lnTo>
                    <a:pt x="2" y="489"/>
                  </a:lnTo>
                  <a:lnTo>
                    <a:pt x="1" y="469"/>
                  </a:lnTo>
                  <a:lnTo>
                    <a:pt x="0" y="448"/>
                  </a:lnTo>
                  <a:lnTo>
                    <a:pt x="0" y="403"/>
                  </a:lnTo>
                  <a:lnTo>
                    <a:pt x="1" y="383"/>
                  </a:lnTo>
                  <a:lnTo>
                    <a:pt x="2" y="362"/>
                  </a:lnTo>
                  <a:lnTo>
                    <a:pt x="4" y="343"/>
                  </a:lnTo>
                  <a:lnTo>
                    <a:pt x="8" y="323"/>
                  </a:lnTo>
                  <a:lnTo>
                    <a:pt x="13" y="303"/>
                  </a:lnTo>
                  <a:lnTo>
                    <a:pt x="18" y="284"/>
                  </a:lnTo>
                  <a:lnTo>
                    <a:pt x="25" y="265"/>
                  </a:lnTo>
                  <a:lnTo>
                    <a:pt x="31" y="247"/>
                  </a:lnTo>
                  <a:lnTo>
                    <a:pt x="40" y="229"/>
                  </a:lnTo>
                  <a:lnTo>
                    <a:pt x="48" y="212"/>
                  </a:lnTo>
                  <a:lnTo>
                    <a:pt x="58" y="195"/>
                  </a:lnTo>
                  <a:lnTo>
                    <a:pt x="69" y="178"/>
                  </a:lnTo>
                  <a:lnTo>
                    <a:pt x="80" y="163"/>
                  </a:lnTo>
                  <a:lnTo>
                    <a:pt x="92" y="148"/>
                  </a:lnTo>
                  <a:lnTo>
                    <a:pt x="105" y="133"/>
                  </a:lnTo>
                  <a:lnTo>
                    <a:pt x="118" y="119"/>
                  </a:lnTo>
                  <a:lnTo>
                    <a:pt x="132" y="106"/>
                  </a:lnTo>
                  <a:lnTo>
                    <a:pt x="146" y="92"/>
                  </a:lnTo>
                  <a:lnTo>
                    <a:pt x="162" y="81"/>
                  </a:lnTo>
                  <a:lnTo>
                    <a:pt x="178" y="70"/>
                  </a:lnTo>
                  <a:lnTo>
                    <a:pt x="194" y="59"/>
                  </a:lnTo>
                  <a:lnTo>
                    <a:pt x="210" y="49"/>
                  </a:lnTo>
                  <a:lnTo>
                    <a:pt x="228" y="40"/>
                  </a:lnTo>
                  <a:lnTo>
                    <a:pt x="246" y="33"/>
                  </a:lnTo>
                  <a:lnTo>
                    <a:pt x="265" y="25"/>
                  </a:lnTo>
                  <a:lnTo>
                    <a:pt x="283" y="19"/>
                  </a:lnTo>
                  <a:lnTo>
                    <a:pt x="302" y="13"/>
                  </a:lnTo>
                  <a:lnTo>
                    <a:pt x="321" y="9"/>
                  </a:lnTo>
                  <a:lnTo>
                    <a:pt x="341" y="5"/>
                  </a:lnTo>
                  <a:lnTo>
                    <a:pt x="362" y="2"/>
                  </a:lnTo>
                  <a:lnTo>
                    <a:pt x="382" y="1"/>
                  </a:lnTo>
                  <a:lnTo>
                    <a:pt x="403" y="0"/>
                  </a:lnTo>
                  <a:close/>
                </a:path>
              </a:pathLst>
            </a:custGeom>
            <a:solidFill>
              <a:srgbClr val="6039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panose="020B0503030403020204" pitchFamily="34" charset="0"/>
              </a:endParaRPr>
            </a:p>
          </p:txBody>
        </p:sp>
        <p:sp>
          <p:nvSpPr>
            <p:cNvPr id="40" name="Freeform 12"/>
            <p:cNvSpPr>
              <a:spLocks/>
            </p:cNvSpPr>
            <p:nvPr/>
          </p:nvSpPr>
          <p:spPr bwMode="auto">
            <a:xfrm>
              <a:off x="3465591" y="2247390"/>
              <a:ext cx="700008" cy="599420"/>
            </a:xfrm>
            <a:custGeom>
              <a:avLst/>
              <a:gdLst>
                <a:gd name="T0" fmla="*/ 729 w 1364"/>
                <a:gd name="T1" fmla="*/ 43 h 1166"/>
                <a:gd name="T2" fmla="*/ 789 w 1364"/>
                <a:gd name="T3" fmla="*/ 19 h 1166"/>
                <a:gd name="T4" fmla="*/ 851 w 1364"/>
                <a:gd name="T5" fmla="*/ 5 h 1166"/>
                <a:gd name="T6" fmla="*/ 913 w 1364"/>
                <a:gd name="T7" fmla="*/ 0 h 1166"/>
                <a:gd name="T8" fmla="*/ 975 w 1364"/>
                <a:gd name="T9" fmla="*/ 5 h 1166"/>
                <a:gd name="T10" fmla="*/ 1036 w 1364"/>
                <a:gd name="T11" fmla="*/ 18 h 1166"/>
                <a:gd name="T12" fmla="*/ 1093 w 1364"/>
                <a:gd name="T13" fmla="*/ 39 h 1166"/>
                <a:gd name="T14" fmla="*/ 1148 w 1364"/>
                <a:gd name="T15" fmla="*/ 70 h 1166"/>
                <a:gd name="T16" fmla="*/ 1197 w 1364"/>
                <a:gd name="T17" fmla="*/ 107 h 1166"/>
                <a:gd name="T18" fmla="*/ 1241 w 1364"/>
                <a:gd name="T19" fmla="*/ 152 h 1166"/>
                <a:gd name="T20" fmla="*/ 1279 w 1364"/>
                <a:gd name="T21" fmla="*/ 205 h 1166"/>
                <a:gd name="T22" fmla="*/ 1323 w 1364"/>
                <a:gd name="T23" fmla="*/ 286 h 1166"/>
                <a:gd name="T24" fmla="*/ 1346 w 1364"/>
                <a:gd name="T25" fmla="*/ 346 h 1166"/>
                <a:gd name="T26" fmla="*/ 1360 w 1364"/>
                <a:gd name="T27" fmla="*/ 408 h 1166"/>
                <a:gd name="T28" fmla="*/ 1364 w 1364"/>
                <a:gd name="T29" fmla="*/ 471 h 1166"/>
                <a:gd name="T30" fmla="*/ 1360 w 1364"/>
                <a:gd name="T31" fmla="*/ 533 h 1166"/>
                <a:gd name="T32" fmla="*/ 1346 w 1364"/>
                <a:gd name="T33" fmla="*/ 593 h 1166"/>
                <a:gd name="T34" fmla="*/ 1324 w 1364"/>
                <a:gd name="T35" fmla="*/ 652 h 1166"/>
                <a:gd name="T36" fmla="*/ 1294 w 1364"/>
                <a:gd name="T37" fmla="*/ 706 h 1166"/>
                <a:gd name="T38" fmla="*/ 1256 w 1364"/>
                <a:gd name="T39" fmla="*/ 756 h 1166"/>
                <a:gd name="T40" fmla="*/ 1212 w 1364"/>
                <a:gd name="T41" fmla="*/ 801 h 1166"/>
                <a:gd name="T42" fmla="*/ 1160 w 1364"/>
                <a:gd name="T43" fmla="*/ 839 h 1166"/>
                <a:gd name="T44" fmla="*/ 635 w 1364"/>
                <a:gd name="T45" fmla="*/ 1124 h 1166"/>
                <a:gd name="T46" fmla="*/ 576 w 1364"/>
                <a:gd name="T47" fmla="*/ 1148 h 1166"/>
                <a:gd name="T48" fmla="*/ 514 w 1364"/>
                <a:gd name="T49" fmla="*/ 1162 h 1166"/>
                <a:gd name="T50" fmla="*/ 452 w 1364"/>
                <a:gd name="T51" fmla="*/ 1166 h 1166"/>
                <a:gd name="T52" fmla="*/ 390 w 1364"/>
                <a:gd name="T53" fmla="*/ 1162 h 1166"/>
                <a:gd name="T54" fmla="*/ 330 w 1364"/>
                <a:gd name="T55" fmla="*/ 1149 h 1166"/>
                <a:gd name="T56" fmla="*/ 272 w 1364"/>
                <a:gd name="T57" fmla="*/ 1127 h 1166"/>
                <a:gd name="T58" fmla="*/ 218 w 1364"/>
                <a:gd name="T59" fmla="*/ 1096 h 1166"/>
                <a:gd name="T60" fmla="*/ 168 w 1364"/>
                <a:gd name="T61" fmla="*/ 1059 h 1166"/>
                <a:gd name="T62" fmla="*/ 123 w 1364"/>
                <a:gd name="T63" fmla="*/ 1014 h 1166"/>
                <a:gd name="T64" fmla="*/ 86 w 1364"/>
                <a:gd name="T65" fmla="*/ 962 h 1166"/>
                <a:gd name="T66" fmla="*/ 43 w 1364"/>
                <a:gd name="T67" fmla="*/ 880 h 1166"/>
                <a:gd name="T68" fmla="*/ 19 w 1364"/>
                <a:gd name="T69" fmla="*/ 820 h 1166"/>
                <a:gd name="T70" fmla="*/ 6 w 1364"/>
                <a:gd name="T71" fmla="*/ 758 h 1166"/>
                <a:gd name="T72" fmla="*/ 0 w 1364"/>
                <a:gd name="T73" fmla="*/ 695 h 1166"/>
                <a:gd name="T74" fmla="*/ 6 w 1364"/>
                <a:gd name="T75" fmla="*/ 633 h 1166"/>
                <a:gd name="T76" fmla="*/ 19 w 1364"/>
                <a:gd name="T77" fmla="*/ 573 h 1166"/>
                <a:gd name="T78" fmla="*/ 41 w 1364"/>
                <a:gd name="T79" fmla="*/ 515 h 1166"/>
                <a:gd name="T80" fmla="*/ 70 w 1364"/>
                <a:gd name="T81" fmla="*/ 460 h 1166"/>
                <a:gd name="T82" fmla="*/ 108 w 1364"/>
                <a:gd name="T83" fmla="*/ 410 h 1166"/>
                <a:gd name="T84" fmla="*/ 154 w 1364"/>
                <a:gd name="T85" fmla="*/ 366 h 1166"/>
                <a:gd name="T86" fmla="*/ 206 w 1364"/>
                <a:gd name="T87" fmla="*/ 328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4" h="1166">
                  <a:moveTo>
                    <a:pt x="224" y="317"/>
                  </a:moveTo>
                  <a:lnTo>
                    <a:pt x="709" y="52"/>
                  </a:lnTo>
                  <a:lnTo>
                    <a:pt x="729" y="43"/>
                  </a:lnTo>
                  <a:lnTo>
                    <a:pt x="749" y="33"/>
                  </a:lnTo>
                  <a:lnTo>
                    <a:pt x="769" y="25"/>
                  </a:lnTo>
                  <a:lnTo>
                    <a:pt x="789" y="19"/>
                  </a:lnTo>
                  <a:lnTo>
                    <a:pt x="809" y="13"/>
                  </a:lnTo>
                  <a:lnTo>
                    <a:pt x="830" y="9"/>
                  </a:lnTo>
                  <a:lnTo>
                    <a:pt x="851" y="5"/>
                  </a:lnTo>
                  <a:lnTo>
                    <a:pt x="871" y="2"/>
                  </a:lnTo>
                  <a:lnTo>
                    <a:pt x="892" y="0"/>
                  </a:lnTo>
                  <a:lnTo>
                    <a:pt x="913" y="0"/>
                  </a:lnTo>
                  <a:lnTo>
                    <a:pt x="933" y="0"/>
                  </a:lnTo>
                  <a:lnTo>
                    <a:pt x="954" y="2"/>
                  </a:lnTo>
                  <a:lnTo>
                    <a:pt x="975" y="5"/>
                  </a:lnTo>
                  <a:lnTo>
                    <a:pt x="995" y="8"/>
                  </a:lnTo>
                  <a:lnTo>
                    <a:pt x="1015" y="12"/>
                  </a:lnTo>
                  <a:lnTo>
                    <a:pt x="1036" y="18"/>
                  </a:lnTo>
                  <a:lnTo>
                    <a:pt x="1055" y="24"/>
                  </a:lnTo>
                  <a:lnTo>
                    <a:pt x="1074" y="32"/>
                  </a:lnTo>
                  <a:lnTo>
                    <a:pt x="1093" y="39"/>
                  </a:lnTo>
                  <a:lnTo>
                    <a:pt x="1112" y="49"/>
                  </a:lnTo>
                  <a:lnTo>
                    <a:pt x="1129" y="59"/>
                  </a:lnTo>
                  <a:lnTo>
                    <a:pt x="1148" y="70"/>
                  </a:lnTo>
                  <a:lnTo>
                    <a:pt x="1164" y="82"/>
                  </a:lnTo>
                  <a:lnTo>
                    <a:pt x="1181" y="94"/>
                  </a:lnTo>
                  <a:lnTo>
                    <a:pt x="1197" y="107"/>
                  </a:lnTo>
                  <a:lnTo>
                    <a:pt x="1213" y="122"/>
                  </a:lnTo>
                  <a:lnTo>
                    <a:pt x="1227" y="136"/>
                  </a:lnTo>
                  <a:lnTo>
                    <a:pt x="1241" y="152"/>
                  </a:lnTo>
                  <a:lnTo>
                    <a:pt x="1254" y="169"/>
                  </a:lnTo>
                  <a:lnTo>
                    <a:pt x="1267" y="187"/>
                  </a:lnTo>
                  <a:lnTo>
                    <a:pt x="1279" y="205"/>
                  </a:lnTo>
                  <a:lnTo>
                    <a:pt x="1290" y="224"/>
                  </a:lnTo>
                  <a:lnTo>
                    <a:pt x="1313" y="267"/>
                  </a:lnTo>
                  <a:lnTo>
                    <a:pt x="1323" y="286"/>
                  </a:lnTo>
                  <a:lnTo>
                    <a:pt x="1331" y="306"/>
                  </a:lnTo>
                  <a:lnTo>
                    <a:pt x="1339" y="325"/>
                  </a:lnTo>
                  <a:lnTo>
                    <a:pt x="1346" y="346"/>
                  </a:lnTo>
                  <a:lnTo>
                    <a:pt x="1352" y="367"/>
                  </a:lnTo>
                  <a:lnTo>
                    <a:pt x="1356" y="387"/>
                  </a:lnTo>
                  <a:lnTo>
                    <a:pt x="1360" y="408"/>
                  </a:lnTo>
                  <a:lnTo>
                    <a:pt x="1362" y="429"/>
                  </a:lnTo>
                  <a:lnTo>
                    <a:pt x="1364" y="449"/>
                  </a:lnTo>
                  <a:lnTo>
                    <a:pt x="1364" y="471"/>
                  </a:lnTo>
                  <a:lnTo>
                    <a:pt x="1363" y="492"/>
                  </a:lnTo>
                  <a:lnTo>
                    <a:pt x="1362" y="512"/>
                  </a:lnTo>
                  <a:lnTo>
                    <a:pt x="1360" y="533"/>
                  </a:lnTo>
                  <a:lnTo>
                    <a:pt x="1356" y="553"/>
                  </a:lnTo>
                  <a:lnTo>
                    <a:pt x="1351" y="573"/>
                  </a:lnTo>
                  <a:lnTo>
                    <a:pt x="1346" y="593"/>
                  </a:lnTo>
                  <a:lnTo>
                    <a:pt x="1340" y="612"/>
                  </a:lnTo>
                  <a:lnTo>
                    <a:pt x="1332" y="632"/>
                  </a:lnTo>
                  <a:lnTo>
                    <a:pt x="1324" y="652"/>
                  </a:lnTo>
                  <a:lnTo>
                    <a:pt x="1315" y="670"/>
                  </a:lnTo>
                  <a:lnTo>
                    <a:pt x="1305" y="688"/>
                  </a:lnTo>
                  <a:lnTo>
                    <a:pt x="1294" y="706"/>
                  </a:lnTo>
                  <a:lnTo>
                    <a:pt x="1282" y="723"/>
                  </a:lnTo>
                  <a:lnTo>
                    <a:pt x="1270" y="740"/>
                  </a:lnTo>
                  <a:lnTo>
                    <a:pt x="1256" y="756"/>
                  </a:lnTo>
                  <a:lnTo>
                    <a:pt x="1242" y="771"/>
                  </a:lnTo>
                  <a:lnTo>
                    <a:pt x="1227" y="786"/>
                  </a:lnTo>
                  <a:lnTo>
                    <a:pt x="1212" y="801"/>
                  </a:lnTo>
                  <a:lnTo>
                    <a:pt x="1194" y="814"/>
                  </a:lnTo>
                  <a:lnTo>
                    <a:pt x="1177" y="827"/>
                  </a:lnTo>
                  <a:lnTo>
                    <a:pt x="1160" y="839"/>
                  </a:lnTo>
                  <a:lnTo>
                    <a:pt x="1140" y="850"/>
                  </a:lnTo>
                  <a:lnTo>
                    <a:pt x="655" y="1114"/>
                  </a:lnTo>
                  <a:lnTo>
                    <a:pt x="635" y="1124"/>
                  </a:lnTo>
                  <a:lnTo>
                    <a:pt x="616" y="1133"/>
                  </a:lnTo>
                  <a:lnTo>
                    <a:pt x="596" y="1141"/>
                  </a:lnTo>
                  <a:lnTo>
                    <a:pt x="576" y="1148"/>
                  </a:lnTo>
                  <a:lnTo>
                    <a:pt x="555" y="1153"/>
                  </a:lnTo>
                  <a:lnTo>
                    <a:pt x="534" y="1157"/>
                  </a:lnTo>
                  <a:lnTo>
                    <a:pt x="514" y="1162"/>
                  </a:lnTo>
                  <a:lnTo>
                    <a:pt x="493" y="1164"/>
                  </a:lnTo>
                  <a:lnTo>
                    <a:pt x="472" y="1166"/>
                  </a:lnTo>
                  <a:lnTo>
                    <a:pt x="452" y="1166"/>
                  </a:lnTo>
                  <a:lnTo>
                    <a:pt x="431" y="1166"/>
                  </a:lnTo>
                  <a:lnTo>
                    <a:pt x="410" y="1164"/>
                  </a:lnTo>
                  <a:lnTo>
                    <a:pt x="390" y="1162"/>
                  </a:lnTo>
                  <a:lnTo>
                    <a:pt x="370" y="1158"/>
                  </a:lnTo>
                  <a:lnTo>
                    <a:pt x="350" y="1154"/>
                  </a:lnTo>
                  <a:lnTo>
                    <a:pt x="330" y="1149"/>
                  </a:lnTo>
                  <a:lnTo>
                    <a:pt x="310" y="1142"/>
                  </a:lnTo>
                  <a:lnTo>
                    <a:pt x="291" y="1134"/>
                  </a:lnTo>
                  <a:lnTo>
                    <a:pt x="272" y="1127"/>
                  </a:lnTo>
                  <a:lnTo>
                    <a:pt x="254" y="1117"/>
                  </a:lnTo>
                  <a:lnTo>
                    <a:pt x="235" y="1107"/>
                  </a:lnTo>
                  <a:lnTo>
                    <a:pt x="218" y="1096"/>
                  </a:lnTo>
                  <a:lnTo>
                    <a:pt x="201" y="1086"/>
                  </a:lnTo>
                  <a:lnTo>
                    <a:pt x="184" y="1073"/>
                  </a:lnTo>
                  <a:lnTo>
                    <a:pt x="168" y="1059"/>
                  </a:lnTo>
                  <a:lnTo>
                    <a:pt x="153" y="1044"/>
                  </a:lnTo>
                  <a:lnTo>
                    <a:pt x="138" y="1030"/>
                  </a:lnTo>
                  <a:lnTo>
                    <a:pt x="123" y="1014"/>
                  </a:lnTo>
                  <a:lnTo>
                    <a:pt x="110" y="997"/>
                  </a:lnTo>
                  <a:lnTo>
                    <a:pt x="97" y="979"/>
                  </a:lnTo>
                  <a:lnTo>
                    <a:pt x="86" y="962"/>
                  </a:lnTo>
                  <a:lnTo>
                    <a:pt x="76" y="942"/>
                  </a:lnTo>
                  <a:lnTo>
                    <a:pt x="53" y="901"/>
                  </a:lnTo>
                  <a:lnTo>
                    <a:pt x="43" y="880"/>
                  </a:lnTo>
                  <a:lnTo>
                    <a:pt x="33" y="860"/>
                  </a:lnTo>
                  <a:lnTo>
                    <a:pt x="26" y="841"/>
                  </a:lnTo>
                  <a:lnTo>
                    <a:pt x="19" y="820"/>
                  </a:lnTo>
                  <a:lnTo>
                    <a:pt x="14" y="800"/>
                  </a:lnTo>
                  <a:lnTo>
                    <a:pt x="9" y="779"/>
                  </a:lnTo>
                  <a:lnTo>
                    <a:pt x="6" y="758"/>
                  </a:lnTo>
                  <a:lnTo>
                    <a:pt x="3" y="738"/>
                  </a:lnTo>
                  <a:lnTo>
                    <a:pt x="2" y="717"/>
                  </a:lnTo>
                  <a:lnTo>
                    <a:pt x="0" y="695"/>
                  </a:lnTo>
                  <a:lnTo>
                    <a:pt x="2" y="674"/>
                  </a:lnTo>
                  <a:lnTo>
                    <a:pt x="3" y="654"/>
                  </a:lnTo>
                  <a:lnTo>
                    <a:pt x="6" y="633"/>
                  </a:lnTo>
                  <a:lnTo>
                    <a:pt x="9" y="614"/>
                  </a:lnTo>
                  <a:lnTo>
                    <a:pt x="14" y="593"/>
                  </a:lnTo>
                  <a:lnTo>
                    <a:pt x="19" y="573"/>
                  </a:lnTo>
                  <a:lnTo>
                    <a:pt x="26" y="554"/>
                  </a:lnTo>
                  <a:lnTo>
                    <a:pt x="32" y="534"/>
                  </a:lnTo>
                  <a:lnTo>
                    <a:pt x="41" y="515"/>
                  </a:lnTo>
                  <a:lnTo>
                    <a:pt x="49" y="496"/>
                  </a:lnTo>
                  <a:lnTo>
                    <a:pt x="59" y="479"/>
                  </a:lnTo>
                  <a:lnTo>
                    <a:pt x="70" y="460"/>
                  </a:lnTo>
                  <a:lnTo>
                    <a:pt x="82" y="443"/>
                  </a:lnTo>
                  <a:lnTo>
                    <a:pt x="95" y="427"/>
                  </a:lnTo>
                  <a:lnTo>
                    <a:pt x="108" y="410"/>
                  </a:lnTo>
                  <a:lnTo>
                    <a:pt x="122" y="395"/>
                  </a:lnTo>
                  <a:lnTo>
                    <a:pt x="138" y="380"/>
                  </a:lnTo>
                  <a:lnTo>
                    <a:pt x="154" y="366"/>
                  </a:lnTo>
                  <a:lnTo>
                    <a:pt x="170" y="353"/>
                  </a:lnTo>
                  <a:lnTo>
                    <a:pt x="188" y="340"/>
                  </a:lnTo>
                  <a:lnTo>
                    <a:pt x="206" y="328"/>
                  </a:lnTo>
                  <a:lnTo>
                    <a:pt x="224" y="317"/>
                  </a:lnTo>
                  <a:close/>
                </a:path>
              </a:pathLst>
            </a:custGeom>
            <a:solidFill>
              <a:srgbClr val="6039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panose="020B0503030403020204" pitchFamily="34" charset="0"/>
              </a:endParaRPr>
            </a:p>
          </p:txBody>
        </p:sp>
        <p:sp>
          <p:nvSpPr>
            <p:cNvPr id="41" name="Freeform 13"/>
            <p:cNvSpPr>
              <a:spLocks/>
            </p:cNvSpPr>
            <p:nvPr/>
          </p:nvSpPr>
          <p:spPr bwMode="auto">
            <a:xfrm>
              <a:off x="2377603" y="4640965"/>
              <a:ext cx="240179" cy="240179"/>
            </a:xfrm>
            <a:custGeom>
              <a:avLst/>
              <a:gdLst>
                <a:gd name="T0" fmla="*/ 247 w 470"/>
                <a:gd name="T1" fmla="*/ 0 h 470"/>
                <a:gd name="T2" fmla="*/ 271 w 470"/>
                <a:gd name="T3" fmla="*/ 3 h 470"/>
                <a:gd name="T4" fmla="*/ 294 w 470"/>
                <a:gd name="T5" fmla="*/ 8 h 470"/>
                <a:gd name="T6" fmla="*/ 315 w 470"/>
                <a:gd name="T7" fmla="*/ 14 h 470"/>
                <a:gd name="T8" fmla="*/ 336 w 470"/>
                <a:gd name="T9" fmla="*/ 23 h 470"/>
                <a:gd name="T10" fmla="*/ 357 w 470"/>
                <a:gd name="T11" fmla="*/ 34 h 470"/>
                <a:gd name="T12" fmla="*/ 384 w 470"/>
                <a:gd name="T13" fmla="*/ 54 h 470"/>
                <a:gd name="T14" fmla="*/ 415 w 470"/>
                <a:gd name="T15" fmla="*/ 86 h 470"/>
                <a:gd name="T16" fmla="*/ 436 w 470"/>
                <a:gd name="T17" fmla="*/ 113 h 470"/>
                <a:gd name="T18" fmla="*/ 447 w 470"/>
                <a:gd name="T19" fmla="*/ 133 h 470"/>
                <a:gd name="T20" fmla="*/ 456 w 470"/>
                <a:gd name="T21" fmla="*/ 155 h 470"/>
                <a:gd name="T22" fmla="*/ 462 w 470"/>
                <a:gd name="T23" fmla="*/ 177 h 470"/>
                <a:gd name="T24" fmla="*/ 467 w 470"/>
                <a:gd name="T25" fmla="*/ 199 h 470"/>
                <a:gd name="T26" fmla="*/ 470 w 470"/>
                <a:gd name="T27" fmla="*/ 223 h 470"/>
                <a:gd name="T28" fmla="*/ 470 w 470"/>
                <a:gd name="T29" fmla="*/ 247 h 470"/>
                <a:gd name="T30" fmla="*/ 467 w 470"/>
                <a:gd name="T31" fmla="*/ 271 h 470"/>
                <a:gd name="T32" fmla="*/ 462 w 470"/>
                <a:gd name="T33" fmla="*/ 294 h 470"/>
                <a:gd name="T34" fmla="*/ 456 w 470"/>
                <a:gd name="T35" fmla="*/ 316 h 470"/>
                <a:gd name="T36" fmla="*/ 447 w 470"/>
                <a:gd name="T37" fmla="*/ 337 h 470"/>
                <a:gd name="T38" fmla="*/ 436 w 470"/>
                <a:gd name="T39" fmla="*/ 357 h 470"/>
                <a:gd name="T40" fmla="*/ 415 w 470"/>
                <a:gd name="T41" fmla="*/ 385 h 470"/>
                <a:gd name="T42" fmla="*/ 384 w 470"/>
                <a:gd name="T43" fmla="*/ 417 h 470"/>
                <a:gd name="T44" fmla="*/ 357 w 470"/>
                <a:gd name="T45" fmla="*/ 436 h 470"/>
                <a:gd name="T46" fmla="*/ 336 w 470"/>
                <a:gd name="T47" fmla="*/ 447 h 470"/>
                <a:gd name="T48" fmla="*/ 315 w 470"/>
                <a:gd name="T49" fmla="*/ 456 h 470"/>
                <a:gd name="T50" fmla="*/ 294 w 470"/>
                <a:gd name="T51" fmla="*/ 463 h 470"/>
                <a:gd name="T52" fmla="*/ 271 w 470"/>
                <a:gd name="T53" fmla="*/ 468 h 470"/>
                <a:gd name="T54" fmla="*/ 247 w 470"/>
                <a:gd name="T55" fmla="*/ 470 h 470"/>
                <a:gd name="T56" fmla="*/ 223 w 470"/>
                <a:gd name="T57" fmla="*/ 470 h 470"/>
                <a:gd name="T58" fmla="*/ 199 w 470"/>
                <a:gd name="T59" fmla="*/ 468 h 470"/>
                <a:gd name="T60" fmla="*/ 176 w 470"/>
                <a:gd name="T61" fmla="*/ 463 h 470"/>
                <a:gd name="T62" fmla="*/ 153 w 470"/>
                <a:gd name="T63" fmla="*/ 456 h 470"/>
                <a:gd name="T64" fmla="*/ 133 w 470"/>
                <a:gd name="T65" fmla="*/ 447 h 470"/>
                <a:gd name="T66" fmla="*/ 113 w 470"/>
                <a:gd name="T67" fmla="*/ 436 h 470"/>
                <a:gd name="T68" fmla="*/ 85 w 470"/>
                <a:gd name="T69" fmla="*/ 417 h 470"/>
                <a:gd name="T70" fmla="*/ 53 w 470"/>
                <a:gd name="T71" fmla="*/ 385 h 470"/>
                <a:gd name="T72" fmla="*/ 34 w 470"/>
                <a:gd name="T73" fmla="*/ 357 h 470"/>
                <a:gd name="T74" fmla="*/ 23 w 470"/>
                <a:gd name="T75" fmla="*/ 337 h 470"/>
                <a:gd name="T76" fmla="*/ 14 w 470"/>
                <a:gd name="T77" fmla="*/ 316 h 470"/>
                <a:gd name="T78" fmla="*/ 7 w 470"/>
                <a:gd name="T79" fmla="*/ 294 h 470"/>
                <a:gd name="T80" fmla="*/ 2 w 470"/>
                <a:gd name="T81" fmla="*/ 271 h 470"/>
                <a:gd name="T82" fmla="*/ 0 w 470"/>
                <a:gd name="T83" fmla="*/ 247 h 470"/>
                <a:gd name="T84" fmla="*/ 0 w 470"/>
                <a:gd name="T85" fmla="*/ 223 h 470"/>
                <a:gd name="T86" fmla="*/ 2 w 470"/>
                <a:gd name="T87" fmla="*/ 199 h 470"/>
                <a:gd name="T88" fmla="*/ 7 w 470"/>
                <a:gd name="T89" fmla="*/ 177 h 470"/>
                <a:gd name="T90" fmla="*/ 14 w 470"/>
                <a:gd name="T91" fmla="*/ 155 h 470"/>
                <a:gd name="T92" fmla="*/ 23 w 470"/>
                <a:gd name="T93" fmla="*/ 133 h 470"/>
                <a:gd name="T94" fmla="*/ 34 w 470"/>
                <a:gd name="T95" fmla="*/ 113 h 470"/>
                <a:gd name="T96" fmla="*/ 53 w 470"/>
                <a:gd name="T97" fmla="*/ 86 h 470"/>
                <a:gd name="T98" fmla="*/ 85 w 470"/>
                <a:gd name="T99" fmla="*/ 54 h 470"/>
                <a:gd name="T100" fmla="*/ 113 w 470"/>
                <a:gd name="T101" fmla="*/ 34 h 470"/>
                <a:gd name="T102" fmla="*/ 133 w 470"/>
                <a:gd name="T103" fmla="*/ 23 h 470"/>
                <a:gd name="T104" fmla="*/ 153 w 470"/>
                <a:gd name="T105" fmla="*/ 14 h 470"/>
                <a:gd name="T106" fmla="*/ 176 w 470"/>
                <a:gd name="T107" fmla="*/ 8 h 470"/>
                <a:gd name="T108" fmla="*/ 199 w 470"/>
                <a:gd name="T109" fmla="*/ 3 h 470"/>
                <a:gd name="T110" fmla="*/ 223 w 470"/>
                <a:gd name="T111"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0" h="470">
                  <a:moveTo>
                    <a:pt x="235" y="0"/>
                  </a:moveTo>
                  <a:lnTo>
                    <a:pt x="247" y="0"/>
                  </a:lnTo>
                  <a:lnTo>
                    <a:pt x="259" y="1"/>
                  </a:lnTo>
                  <a:lnTo>
                    <a:pt x="271" y="3"/>
                  </a:lnTo>
                  <a:lnTo>
                    <a:pt x="282" y="5"/>
                  </a:lnTo>
                  <a:lnTo>
                    <a:pt x="294" y="8"/>
                  </a:lnTo>
                  <a:lnTo>
                    <a:pt x="305" y="11"/>
                  </a:lnTo>
                  <a:lnTo>
                    <a:pt x="315" y="14"/>
                  </a:lnTo>
                  <a:lnTo>
                    <a:pt x="326" y="19"/>
                  </a:lnTo>
                  <a:lnTo>
                    <a:pt x="336" y="23"/>
                  </a:lnTo>
                  <a:lnTo>
                    <a:pt x="347" y="29"/>
                  </a:lnTo>
                  <a:lnTo>
                    <a:pt x="357" y="34"/>
                  </a:lnTo>
                  <a:lnTo>
                    <a:pt x="367" y="41"/>
                  </a:lnTo>
                  <a:lnTo>
                    <a:pt x="384" y="54"/>
                  </a:lnTo>
                  <a:lnTo>
                    <a:pt x="401" y="69"/>
                  </a:lnTo>
                  <a:lnTo>
                    <a:pt x="415" y="86"/>
                  </a:lnTo>
                  <a:lnTo>
                    <a:pt x="430" y="104"/>
                  </a:lnTo>
                  <a:lnTo>
                    <a:pt x="436" y="113"/>
                  </a:lnTo>
                  <a:lnTo>
                    <a:pt x="442" y="123"/>
                  </a:lnTo>
                  <a:lnTo>
                    <a:pt x="447" y="133"/>
                  </a:lnTo>
                  <a:lnTo>
                    <a:pt x="451" y="144"/>
                  </a:lnTo>
                  <a:lnTo>
                    <a:pt x="456" y="155"/>
                  </a:lnTo>
                  <a:lnTo>
                    <a:pt x="459" y="166"/>
                  </a:lnTo>
                  <a:lnTo>
                    <a:pt x="462" y="177"/>
                  </a:lnTo>
                  <a:lnTo>
                    <a:pt x="464" y="188"/>
                  </a:lnTo>
                  <a:lnTo>
                    <a:pt x="467" y="199"/>
                  </a:lnTo>
                  <a:lnTo>
                    <a:pt x="469" y="211"/>
                  </a:lnTo>
                  <a:lnTo>
                    <a:pt x="470" y="223"/>
                  </a:lnTo>
                  <a:lnTo>
                    <a:pt x="470" y="235"/>
                  </a:lnTo>
                  <a:lnTo>
                    <a:pt x="470" y="247"/>
                  </a:lnTo>
                  <a:lnTo>
                    <a:pt x="469" y="259"/>
                  </a:lnTo>
                  <a:lnTo>
                    <a:pt x="467" y="271"/>
                  </a:lnTo>
                  <a:lnTo>
                    <a:pt x="464" y="283"/>
                  </a:lnTo>
                  <a:lnTo>
                    <a:pt x="462" y="294"/>
                  </a:lnTo>
                  <a:lnTo>
                    <a:pt x="459" y="305"/>
                  </a:lnTo>
                  <a:lnTo>
                    <a:pt x="456" y="316"/>
                  </a:lnTo>
                  <a:lnTo>
                    <a:pt x="451" y="327"/>
                  </a:lnTo>
                  <a:lnTo>
                    <a:pt x="447" y="337"/>
                  </a:lnTo>
                  <a:lnTo>
                    <a:pt x="442" y="347"/>
                  </a:lnTo>
                  <a:lnTo>
                    <a:pt x="436" y="357"/>
                  </a:lnTo>
                  <a:lnTo>
                    <a:pt x="430" y="367"/>
                  </a:lnTo>
                  <a:lnTo>
                    <a:pt x="415" y="385"/>
                  </a:lnTo>
                  <a:lnTo>
                    <a:pt x="401" y="402"/>
                  </a:lnTo>
                  <a:lnTo>
                    <a:pt x="384" y="417"/>
                  </a:lnTo>
                  <a:lnTo>
                    <a:pt x="367" y="430"/>
                  </a:lnTo>
                  <a:lnTo>
                    <a:pt x="357" y="436"/>
                  </a:lnTo>
                  <a:lnTo>
                    <a:pt x="347" y="442"/>
                  </a:lnTo>
                  <a:lnTo>
                    <a:pt x="336" y="447"/>
                  </a:lnTo>
                  <a:lnTo>
                    <a:pt x="326" y="452"/>
                  </a:lnTo>
                  <a:lnTo>
                    <a:pt x="315" y="456"/>
                  </a:lnTo>
                  <a:lnTo>
                    <a:pt x="305" y="459"/>
                  </a:lnTo>
                  <a:lnTo>
                    <a:pt x="294" y="463"/>
                  </a:lnTo>
                  <a:lnTo>
                    <a:pt x="282" y="466"/>
                  </a:lnTo>
                  <a:lnTo>
                    <a:pt x="271" y="468"/>
                  </a:lnTo>
                  <a:lnTo>
                    <a:pt x="259" y="469"/>
                  </a:lnTo>
                  <a:lnTo>
                    <a:pt x="247" y="470"/>
                  </a:lnTo>
                  <a:lnTo>
                    <a:pt x="235" y="470"/>
                  </a:lnTo>
                  <a:lnTo>
                    <a:pt x="223" y="470"/>
                  </a:lnTo>
                  <a:lnTo>
                    <a:pt x="211" y="469"/>
                  </a:lnTo>
                  <a:lnTo>
                    <a:pt x="199" y="468"/>
                  </a:lnTo>
                  <a:lnTo>
                    <a:pt x="187" y="466"/>
                  </a:lnTo>
                  <a:lnTo>
                    <a:pt x="176" y="463"/>
                  </a:lnTo>
                  <a:lnTo>
                    <a:pt x="164" y="459"/>
                  </a:lnTo>
                  <a:lnTo>
                    <a:pt x="153" y="456"/>
                  </a:lnTo>
                  <a:lnTo>
                    <a:pt x="144" y="452"/>
                  </a:lnTo>
                  <a:lnTo>
                    <a:pt x="133" y="447"/>
                  </a:lnTo>
                  <a:lnTo>
                    <a:pt x="123" y="442"/>
                  </a:lnTo>
                  <a:lnTo>
                    <a:pt x="113" y="436"/>
                  </a:lnTo>
                  <a:lnTo>
                    <a:pt x="103" y="430"/>
                  </a:lnTo>
                  <a:lnTo>
                    <a:pt x="85" y="417"/>
                  </a:lnTo>
                  <a:lnTo>
                    <a:pt x="69" y="402"/>
                  </a:lnTo>
                  <a:lnTo>
                    <a:pt x="53" y="385"/>
                  </a:lnTo>
                  <a:lnTo>
                    <a:pt x="39" y="367"/>
                  </a:lnTo>
                  <a:lnTo>
                    <a:pt x="34" y="357"/>
                  </a:lnTo>
                  <a:lnTo>
                    <a:pt x="28" y="347"/>
                  </a:lnTo>
                  <a:lnTo>
                    <a:pt x="23" y="337"/>
                  </a:lnTo>
                  <a:lnTo>
                    <a:pt x="19" y="327"/>
                  </a:lnTo>
                  <a:lnTo>
                    <a:pt x="14" y="316"/>
                  </a:lnTo>
                  <a:lnTo>
                    <a:pt x="10" y="305"/>
                  </a:lnTo>
                  <a:lnTo>
                    <a:pt x="7" y="294"/>
                  </a:lnTo>
                  <a:lnTo>
                    <a:pt x="4" y="283"/>
                  </a:lnTo>
                  <a:lnTo>
                    <a:pt x="2" y="271"/>
                  </a:lnTo>
                  <a:lnTo>
                    <a:pt x="1" y="259"/>
                  </a:lnTo>
                  <a:lnTo>
                    <a:pt x="0" y="247"/>
                  </a:lnTo>
                  <a:lnTo>
                    <a:pt x="0" y="235"/>
                  </a:lnTo>
                  <a:lnTo>
                    <a:pt x="0" y="223"/>
                  </a:lnTo>
                  <a:lnTo>
                    <a:pt x="1" y="211"/>
                  </a:lnTo>
                  <a:lnTo>
                    <a:pt x="2" y="199"/>
                  </a:lnTo>
                  <a:lnTo>
                    <a:pt x="4" y="188"/>
                  </a:lnTo>
                  <a:lnTo>
                    <a:pt x="7" y="177"/>
                  </a:lnTo>
                  <a:lnTo>
                    <a:pt x="10" y="166"/>
                  </a:lnTo>
                  <a:lnTo>
                    <a:pt x="14" y="155"/>
                  </a:lnTo>
                  <a:lnTo>
                    <a:pt x="19" y="144"/>
                  </a:lnTo>
                  <a:lnTo>
                    <a:pt x="23" y="133"/>
                  </a:lnTo>
                  <a:lnTo>
                    <a:pt x="28" y="123"/>
                  </a:lnTo>
                  <a:lnTo>
                    <a:pt x="34" y="113"/>
                  </a:lnTo>
                  <a:lnTo>
                    <a:pt x="39" y="104"/>
                  </a:lnTo>
                  <a:lnTo>
                    <a:pt x="53" y="86"/>
                  </a:lnTo>
                  <a:lnTo>
                    <a:pt x="69" y="69"/>
                  </a:lnTo>
                  <a:lnTo>
                    <a:pt x="85" y="54"/>
                  </a:lnTo>
                  <a:lnTo>
                    <a:pt x="103" y="41"/>
                  </a:lnTo>
                  <a:lnTo>
                    <a:pt x="113" y="34"/>
                  </a:lnTo>
                  <a:lnTo>
                    <a:pt x="123" y="29"/>
                  </a:lnTo>
                  <a:lnTo>
                    <a:pt x="133" y="23"/>
                  </a:lnTo>
                  <a:lnTo>
                    <a:pt x="144" y="19"/>
                  </a:lnTo>
                  <a:lnTo>
                    <a:pt x="153" y="14"/>
                  </a:lnTo>
                  <a:lnTo>
                    <a:pt x="164" y="11"/>
                  </a:lnTo>
                  <a:lnTo>
                    <a:pt x="176" y="8"/>
                  </a:lnTo>
                  <a:lnTo>
                    <a:pt x="187" y="5"/>
                  </a:lnTo>
                  <a:lnTo>
                    <a:pt x="199" y="3"/>
                  </a:lnTo>
                  <a:lnTo>
                    <a:pt x="211" y="1"/>
                  </a:lnTo>
                  <a:lnTo>
                    <a:pt x="223" y="0"/>
                  </a:lnTo>
                  <a:lnTo>
                    <a:pt x="235" y="0"/>
                  </a:lnTo>
                  <a:close/>
                </a:path>
              </a:pathLst>
            </a:custGeom>
            <a:solidFill>
              <a:srgbClr val="1A11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Source Sans Pro" panose="020B0503030403020204" pitchFamily="34" charset="0"/>
              </a:endParaRPr>
            </a:p>
          </p:txBody>
        </p:sp>
      </p:grpSp>
      <p:sp>
        <p:nvSpPr>
          <p:cNvPr id="31" name="Title 19"/>
          <p:cNvSpPr>
            <a:spLocks noGrp="1"/>
          </p:cNvSpPr>
          <p:nvPr>
            <p:ph type="ctrTitle" hasCustomPrompt="1"/>
          </p:nvPr>
        </p:nvSpPr>
        <p:spPr>
          <a:xfrm>
            <a:off x="3753382" y="615600"/>
            <a:ext cx="7157527" cy="665285"/>
          </a:xfrm>
        </p:spPr>
        <p:txBody>
          <a:bodyPr/>
          <a:lstStyle>
            <a:lvl1pPr>
              <a:defRPr>
                <a:solidFill>
                  <a:schemeClr val="bg1"/>
                </a:solidFill>
                <a:latin typeface="+mj-lt"/>
              </a:defRPr>
            </a:lvl1pPr>
          </a:lstStyle>
          <a:p>
            <a:r>
              <a:rPr lang="en-US" dirty="0"/>
              <a:t>Contact Us</a:t>
            </a:r>
            <a:endParaRPr lang="id-ID"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5896" y="4513691"/>
            <a:ext cx="7543732" cy="1706044"/>
          </a:xfrm>
          <a:prstGeom prst="rect">
            <a:avLst/>
          </a:prstGeom>
        </p:spPr>
      </p:pic>
      <p:sp>
        <p:nvSpPr>
          <p:cNvPr id="51" name="TextBox 50"/>
          <p:cNvSpPr txBox="1"/>
          <p:nvPr userDrawn="1"/>
        </p:nvSpPr>
        <p:spPr>
          <a:xfrm>
            <a:off x="3860060" y="2247390"/>
            <a:ext cx="5235814" cy="1692771"/>
          </a:xfrm>
          <a:prstGeom prst="rect">
            <a:avLst/>
          </a:prstGeom>
          <a:noFill/>
        </p:spPr>
        <p:txBody>
          <a:bodyPr wrap="square" rtlCol="0">
            <a:spAutoFit/>
          </a:bodyPr>
          <a:lstStyle/>
          <a:p>
            <a:pPr marL="0" indent="0">
              <a:buClr>
                <a:srgbClr val="00A59F"/>
              </a:buClr>
              <a:buFont typeface="Source Sans Pro" panose="020B0503030403020204" pitchFamily="34" charset="0"/>
              <a:buNone/>
            </a:pPr>
            <a:r>
              <a:rPr lang="en-US" sz="3200" dirty="0">
                <a:ln w="0"/>
                <a:solidFill>
                  <a:schemeClr val="bg1"/>
                </a:solidFill>
                <a:effectLst>
                  <a:outerShdw dist="25400" dir="3900000" sx="1000" sy="1000" algn="tl" rotWithShape="0">
                    <a:schemeClr val="dk1"/>
                  </a:outerShdw>
                </a:effectLst>
                <a:latin typeface="+mj-lt"/>
                <a:ea typeface="Source Sans Pro" panose="020B0503030403020204" pitchFamily="34" charset="0"/>
              </a:rPr>
              <a:t>Youth</a:t>
            </a:r>
            <a:r>
              <a:rPr lang="en-US" sz="3200" baseline="0" dirty="0">
                <a:ln w="0"/>
                <a:solidFill>
                  <a:schemeClr val="bg1"/>
                </a:solidFill>
                <a:effectLst>
                  <a:outerShdw dist="25400" dir="3900000" sx="1000" sy="1000" algn="tl" rotWithShape="0">
                    <a:schemeClr val="dk1"/>
                  </a:outerShdw>
                </a:effectLst>
                <a:latin typeface="+mj-lt"/>
                <a:ea typeface="Source Sans Pro" panose="020B0503030403020204" pitchFamily="34" charset="0"/>
              </a:rPr>
              <a:t> Collaboratory</a:t>
            </a:r>
          </a:p>
          <a:p>
            <a:pPr marL="0" indent="0">
              <a:buClr>
                <a:srgbClr val="00A59F"/>
              </a:buClr>
              <a:buFont typeface="Source Sans Pro" panose="020B0503030403020204" pitchFamily="34" charset="0"/>
              <a:buNone/>
            </a:pPr>
            <a:r>
              <a:rPr lang="en-US" sz="2400" i="1" baseline="0" dirty="0">
                <a:ln w="0"/>
                <a:solidFill>
                  <a:schemeClr val="bg1"/>
                </a:solidFill>
                <a:effectLst>
                  <a:outerShdw dist="25400" dir="3900000" sx="1000" sy="1000" algn="tl" rotWithShape="0">
                    <a:schemeClr val="dk1"/>
                  </a:outerShdw>
                </a:effectLst>
                <a:latin typeface="+mj-lt"/>
                <a:ea typeface="Source Sans Pro" panose="020B0503030403020204" pitchFamily="34" charset="0"/>
              </a:rPr>
              <a:t>8035 McKnight Road, Pittsburgh, PA</a:t>
            </a:r>
          </a:p>
          <a:p>
            <a:pPr marL="0" indent="0">
              <a:buClr>
                <a:srgbClr val="00A59F"/>
              </a:buClr>
              <a:buFont typeface="Source Sans Pro" panose="020B0503030403020204" pitchFamily="34" charset="0"/>
              <a:buNone/>
            </a:pPr>
            <a:r>
              <a:rPr lang="en-US" sz="2400" i="1" baseline="0" dirty="0">
                <a:ln w="0"/>
                <a:solidFill>
                  <a:schemeClr val="bg1"/>
                </a:solidFill>
                <a:effectLst>
                  <a:outerShdw dist="25400" dir="3900000" sx="1000" sy="1000" algn="tl" rotWithShape="0">
                    <a:schemeClr val="dk1"/>
                  </a:outerShdw>
                </a:effectLst>
                <a:latin typeface="+mj-lt"/>
                <a:ea typeface="Source Sans Pro" panose="020B0503030403020204" pitchFamily="34" charset="0"/>
              </a:rPr>
              <a:t>412-366-6562</a:t>
            </a:r>
          </a:p>
          <a:p>
            <a:pPr marL="0" indent="0">
              <a:buClr>
                <a:srgbClr val="00A59F"/>
              </a:buClr>
              <a:buFont typeface="Source Sans Pro" panose="020B0503030403020204" pitchFamily="34" charset="0"/>
              <a:buNone/>
            </a:pPr>
            <a:r>
              <a:rPr lang="en-US" sz="2400" i="1" baseline="0" dirty="0">
                <a:ln w="0"/>
                <a:solidFill>
                  <a:schemeClr val="bg1"/>
                </a:solidFill>
                <a:effectLst>
                  <a:outerShdw dist="25400" dir="3900000" sx="1000" sy="1000" algn="tl" rotWithShape="0">
                    <a:schemeClr val="dk1"/>
                  </a:outerShdw>
                </a:effectLst>
                <a:latin typeface="+mj-lt"/>
                <a:ea typeface="Source Sans Pro" panose="020B0503030403020204" pitchFamily="34" charset="0"/>
              </a:rPr>
              <a:t>Youthcollaboratory.org</a:t>
            </a:r>
            <a:endParaRPr lang="id-ID" sz="2400" i="1" dirty="0">
              <a:ln w="0"/>
              <a:solidFill>
                <a:schemeClr val="bg1"/>
              </a:solidFill>
              <a:effectLst>
                <a:outerShdw dist="25400" dir="3900000" sx="1000" sy="1000" algn="tl" rotWithShape="0">
                  <a:schemeClr val="dk1"/>
                </a:outerShdw>
              </a:effectLst>
              <a:latin typeface="+mj-lt"/>
              <a:ea typeface="Source Sans Pro" panose="020B0503030403020204" pitchFamily="34" charset="0"/>
            </a:endParaRPr>
          </a:p>
        </p:txBody>
      </p:sp>
      <p:pic>
        <p:nvPicPr>
          <p:cNvPr id="52" name="Picture 5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4500" y="2348109"/>
            <a:ext cx="1488312" cy="592490"/>
          </a:xfrm>
          <a:prstGeom prst="rect">
            <a:avLst/>
          </a:prstGeom>
        </p:spPr>
      </p:pic>
      <p:sp>
        <p:nvSpPr>
          <p:cNvPr id="3" name="Rectangle 2">
            <a:hlinkClick r:id="rId5"/>
          </p:cNvPr>
          <p:cNvSpPr/>
          <p:nvPr userDrawn="1"/>
        </p:nvSpPr>
        <p:spPr>
          <a:xfrm>
            <a:off x="3774488" y="4513691"/>
            <a:ext cx="1702540" cy="1706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hlinkClick r:id="rId6"/>
          </p:cNvPr>
          <p:cNvSpPr/>
          <p:nvPr userDrawn="1"/>
        </p:nvSpPr>
        <p:spPr>
          <a:xfrm>
            <a:off x="5695916" y="4506456"/>
            <a:ext cx="1702540" cy="1706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hlinkClick r:id="rId7"/>
          </p:cNvPr>
          <p:cNvSpPr/>
          <p:nvPr userDrawn="1"/>
        </p:nvSpPr>
        <p:spPr>
          <a:xfrm>
            <a:off x="7656502" y="4506456"/>
            <a:ext cx="1702540" cy="1706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hlinkClick r:id="rId8"/>
          </p:cNvPr>
          <p:cNvSpPr/>
          <p:nvPr userDrawn="1"/>
        </p:nvSpPr>
        <p:spPr>
          <a:xfrm>
            <a:off x="9617088" y="4513691"/>
            <a:ext cx="1702540" cy="1706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1710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4 Panelists">
    <p:bg>
      <p:bgPr>
        <a:solidFill>
          <a:srgbClr val="00A59F"/>
        </a:solidFill>
        <a:effectLst/>
      </p:bgPr>
    </p:bg>
    <p:spTree>
      <p:nvGrpSpPr>
        <p:cNvPr id="1" name=""/>
        <p:cNvGrpSpPr/>
        <p:nvPr/>
      </p:nvGrpSpPr>
      <p:grpSpPr>
        <a:xfrm>
          <a:off x="0" y="0"/>
          <a:ext cx="0" cy="0"/>
          <a:chOff x="0" y="0"/>
          <a:chExt cx="0" cy="0"/>
        </a:xfrm>
      </p:grpSpPr>
      <p:sp>
        <p:nvSpPr>
          <p:cNvPr id="6" name="Title 4"/>
          <p:cNvSpPr>
            <a:spLocks noGrp="1"/>
          </p:cNvSpPr>
          <p:nvPr>
            <p:ph type="ctrTitle" hasCustomPrompt="1"/>
          </p:nvPr>
        </p:nvSpPr>
        <p:spPr>
          <a:xfrm>
            <a:off x="0" y="579505"/>
            <a:ext cx="12192000" cy="665285"/>
          </a:xfrm>
        </p:spPr>
        <p:txBody>
          <a:bodyPr/>
          <a:lstStyle>
            <a:lvl1pPr algn="ctr">
              <a:defRPr>
                <a:latin typeface="+mj-lt"/>
              </a:defRPr>
            </a:lvl1pPr>
          </a:lstStyle>
          <a:p>
            <a:r>
              <a:rPr lang="en-US" dirty="0">
                <a:solidFill>
                  <a:schemeClr val="bg1"/>
                </a:solidFill>
              </a:rPr>
              <a:t>CONTACT US</a:t>
            </a:r>
            <a:endParaRPr lang="id-ID" dirty="0">
              <a:solidFill>
                <a:schemeClr val="bg1"/>
              </a:solidFill>
            </a:endParaRPr>
          </a:p>
        </p:txBody>
      </p:sp>
      <p:sp>
        <p:nvSpPr>
          <p:cNvPr id="7" name="Text Placeholder 9"/>
          <p:cNvSpPr>
            <a:spLocks noGrp="1"/>
          </p:cNvSpPr>
          <p:nvPr>
            <p:ph type="body" sz="quarter" idx="32"/>
          </p:nvPr>
        </p:nvSpPr>
        <p:spPr>
          <a:xfrm>
            <a:off x="0" y="1320612"/>
            <a:ext cx="12192000" cy="393689"/>
          </a:xfrm>
        </p:spPr>
        <p:txBody>
          <a:bodyPr>
            <a:noAutofit/>
          </a:bodyPr>
          <a:lstStyle>
            <a:lvl1pPr marL="0" indent="0" algn="ctr">
              <a:buNone/>
              <a:defRPr sz="1800" i="0">
                <a:latin typeface="+mj-lt"/>
              </a:defRPr>
            </a:lvl1pPr>
          </a:lstStyle>
          <a:p>
            <a:r>
              <a:rPr lang="en-US" dirty="0">
                <a:solidFill>
                  <a:schemeClr val="bg1"/>
                </a:solidFill>
              </a:rPr>
              <a:t>They love to discuss youth services and answer tons of questions!</a:t>
            </a:r>
            <a:endParaRPr lang="id-ID"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12" name="Content Placeholder 11"/>
          <p:cNvSpPr>
            <a:spLocks noGrp="1"/>
          </p:cNvSpPr>
          <p:nvPr>
            <p:ph sz="quarter" idx="37"/>
          </p:nvPr>
        </p:nvSpPr>
        <p:spPr>
          <a:xfrm>
            <a:off x="198707"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51" name="Content Placeholder 11"/>
          <p:cNvSpPr>
            <a:spLocks noGrp="1"/>
          </p:cNvSpPr>
          <p:nvPr>
            <p:ph sz="quarter" idx="42"/>
          </p:nvPr>
        </p:nvSpPr>
        <p:spPr>
          <a:xfrm>
            <a:off x="3235924"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58" name="Content Placeholder 11"/>
          <p:cNvSpPr>
            <a:spLocks noGrp="1"/>
          </p:cNvSpPr>
          <p:nvPr>
            <p:ph sz="quarter" idx="47"/>
          </p:nvPr>
        </p:nvSpPr>
        <p:spPr>
          <a:xfrm>
            <a:off x="6271998"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65" name="Content Placeholder 11"/>
          <p:cNvSpPr>
            <a:spLocks noGrp="1"/>
          </p:cNvSpPr>
          <p:nvPr>
            <p:ph sz="quarter" idx="52"/>
          </p:nvPr>
        </p:nvSpPr>
        <p:spPr>
          <a:xfrm>
            <a:off x="9308072"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33" name="Content Placeholder 4"/>
          <p:cNvSpPr>
            <a:spLocks noGrp="1"/>
          </p:cNvSpPr>
          <p:nvPr>
            <p:ph sz="quarter" idx="53" hasCustomPrompt="1"/>
          </p:nvPr>
        </p:nvSpPr>
        <p:spPr>
          <a:xfrm>
            <a:off x="180395" y="5059055"/>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36" name="Content Placeholder 4"/>
          <p:cNvSpPr>
            <a:spLocks noGrp="1"/>
          </p:cNvSpPr>
          <p:nvPr>
            <p:ph sz="quarter" idx="54" hasCustomPrompt="1"/>
          </p:nvPr>
        </p:nvSpPr>
        <p:spPr>
          <a:xfrm>
            <a:off x="175139" y="4706965"/>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37" name="Content Placeholder 4"/>
          <p:cNvSpPr>
            <a:spLocks noGrp="1"/>
          </p:cNvSpPr>
          <p:nvPr>
            <p:ph sz="quarter" idx="55" hasCustomPrompt="1"/>
          </p:nvPr>
        </p:nvSpPr>
        <p:spPr>
          <a:xfrm>
            <a:off x="3233638" y="5064309"/>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38" name="Content Placeholder 4"/>
          <p:cNvSpPr>
            <a:spLocks noGrp="1"/>
          </p:cNvSpPr>
          <p:nvPr>
            <p:ph sz="quarter" idx="56" hasCustomPrompt="1"/>
          </p:nvPr>
        </p:nvSpPr>
        <p:spPr>
          <a:xfrm>
            <a:off x="3228382" y="4712219"/>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39" name="Content Placeholder 4"/>
          <p:cNvSpPr>
            <a:spLocks noGrp="1"/>
          </p:cNvSpPr>
          <p:nvPr>
            <p:ph sz="quarter" idx="57" hasCustomPrompt="1"/>
          </p:nvPr>
        </p:nvSpPr>
        <p:spPr>
          <a:xfrm>
            <a:off x="6286881" y="5053801"/>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40" name="Content Placeholder 4"/>
          <p:cNvSpPr>
            <a:spLocks noGrp="1"/>
          </p:cNvSpPr>
          <p:nvPr>
            <p:ph sz="quarter" idx="58" hasCustomPrompt="1"/>
          </p:nvPr>
        </p:nvSpPr>
        <p:spPr>
          <a:xfrm>
            <a:off x="6281625" y="4701711"/>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41" name="Content Placeholder 4"/>
          <p:cNvSpPr>
            <a:spLocks noGrp="1"/>
          </p:cNvSpPr>
          <p:nvPr>
            <p:ph sz="quarter" idx="59" hasCustomPrompt="1"/>
          </p:nvPr>
        </p:nvSpPr>
        <p:spPr>
          <a:xfrm>
            <a:off x="9340124" y="5059055"/>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43" name="Content Placeholder 4"/>
          <p:cNvSpPr>
            <a:spLocks noGrp="1"/>
          </p:cNvSpPr>
          <p:nvPr>
            <p:ph sz="quarter" idx="60" hasCustomPrompt="1"/>
          </p:nvPr>
        </p:nvSpPr>
        <p:spPr>
          <a:xfrm>
            <a:off x="9334868" y="4706965"/>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Tree>
    <p:extLst>
      <p:ext uri="{BB962C8B-B14F-4D97-AF65-F5344CB8AC3E}">
        <p14:creationId xmlns:p14="http://schemas.microsoft.com/office/powerpoint/2010/main" val="3821828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4 Panelists">
    <p:bg>
      <p:bgPr>
        <a:solidFill>
          <a:srgbClr val="00A59F"/>
        </a:solidFill>
        <a:effectLst/>
      </p:bgPr>
    </p:bg>
    <p:spTree>
      <p:nvGrpSpPr>
        <p:cNvPr id="1" name=""/>
        <p:cNvGrpSpPr/>
        <p:nvPr/>
      </p:nvGrpSpPr>
      <p:grpSpPr>
        <a:xfrm>
          <a:off x="0" y="0"/>
          <a:ext cx="0" cy="0"/>
          <a:chOff x="0" y="0"/>
          <a:chExt cx="0" cy="0"/>
        </a:xfrm>
      </p:grpSpPr>
      <p:sp>
        <p:nvSpPr>
          <p:cNvPr id="6" name="Title 4"/>
          <p:cNvSpPr>
            <a:spLocks noGrp="1"/>
          </p:cNvSpPr>
          <p:nvPr>
            <p:ph type="ctrTitle" hasCustomPrompt="1"/>
          </p:nvPr>
        </p:nvSpPr>
        <p:spPr>
          <a:xfrm>
            <a:off x="0" y="579505"/>
            <a:ext cx="12192000" cy="665285"/>
          </a:xfrm>
        </p:spPr>
        <p:txBody>
          <a:bodyPr/>
          <a:lstStyle>
            <a:lvl1pPr algn="ctr">
              <a:defRPr>
                <a:latin typeface="+mj-lt"/>
              </a:defRPr>
            </a:lvl1pPr>
          </a:lstStyle>
          <a:p>
            <a:r>
              <a:rPr lang="en-US" dirty="0">
                <a:solidFill>
                  <a:schemeClr val="bg1"/>
                </a:solidFill>
              </a:rPr>
              <a:t>CONTACT US</a:t>
            </a:r>
            <a:endParaRPr lang="id-ID" dirty="0">
              <a:solidFill>
                <a:schemeClr val="bg1"/>
              </a:solidFill>
            </a:endParaRPr>
          </a:p>
        </p:txBody>
      </p:sp>
      <p:sp>
        <p:nvSpPr>
          <p:cNvPr id="7" name="Text Placeholder 9"/>
          <p:cNvSpPr>
            <a:spLocks noGrp="1"/>
          </p:cNvSpPr>
          <p:nvPr>
            <p:ph type="body" sz="quarter" idx="32"/>
          </p:nvPr>
        </p:nvSpPr>
        <p:spPr>
          <a:xfrm>
            <a:off x="0" y="1320612"/>
            <a:ext cx="12192000" cy="393689"/>
          </a:xfrm>
        </p:spPr>
        <p:txBody>
          <a:bodyPr>
            <a:noAutofit/>
          </a:bodyPr>
          <a:lstStyle>
            <a:lvl1pPr marL="0" indent="0" algn="ctr">
              <a:buNone/>
              <a:defRPr sz="1800" i="0">
                <a:latin typeface="+mj-lt"/>
              </a:defRPr>
            </a:lvl1pPr>
          </a:lstStyle>
          <a:p>
            <a:r>
              <a:rPr lang="en-US" dirty="0">
                <a:solidFill>
                  <a:schemeClr val="bg1"/>
                </a:solidFill>
              </a:rPr>
              <a:t>They love to discuss youth services and answer tons of questions!</a:t>
            </a:r>
            <a:endParaRPr lang="id-ID"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51" name="Content Placeholder 11"/>
          <p:cNvSpPr>
            <a:spLocks noGrp="1"/>
          </p:cNvSpPr>
          <p:nvPr>
            <p:ph sz="quarter" idx="42"/>
          </p:nvPr>
        </p:nvSpPr>
        <p:spPr>
          <a:xfrm>
            <a:off x="1692874" y="2029779"/>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58" name="Content Placeholder 11"/>
          <p:cNvSpPr>
            <a:spLocks noGrp="1"/>
          </p:cNvSpPr>
          <p:nvPr>
            <p:ph sz="quarter" idx="47"/>
          </p:nvPr>
        </p:nvSpPr>
        <p:spPr>
          <a:xfrm>
            <a:off x="4728948" y="2029779"/>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65" name="Content Placeholder 11"/>
          <p:cNvSpPr>
            <a:spLocks noGrp="1"/>
          </p:cNvSpPr>
          <p:nvPr>
            <p:ph sz="quarter" idx="52"/>
          </p:nvPr>
        </p:nvSpPr>
        <p:spPr>
          <a:xfrm>
            <a:off x="7765022" y="2029779"/>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26" name="Content Placeholder 4"/>
          <p:cNvSpPr>
            <a:spLocks noGrp="1"/>
          </p:cNvSpPr>
          <p:nvPr>
            <p:ph sz="quarter" idx="39" hasCustomPrompt="1"/>
          </p:nvPr>
        </p:nvSpPr>
        <p:spPr>
          <a:xfrm>
            <a:off x="1691731" y="4987104"/>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27" name="Content Placeholder 4"/>
          <p:cNvSpPr>
            <a:spLocks noGrp="1"/>
          </p:cNvSpPr>
          <p:nvPr>
            <p:ph sz="quarter" idx="53" hasCustomPrompt="1"/>
          </p:nvPr>
        </p:nvSpPr>
        <p:spPr>
          <a:xfrm>
            <a:off x="1686475" y="4635014"/>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28" name="Content Placeholder 4"/>
          <p:cNvSpPr>
            <a:spLocks noGrp="1"/>
          </p:cNvSpPr>
          <p:nvPr>
            <p:ph sz="quarter" idx="54" hasCustomPrompt="1"/>
          </p:nvPr>
        </p:nvSpPr>
        <p:spPr>
          <a:xfrm>
            <a:off x="4744974" y="4992358"/>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29" name="Content Placeholder 4"/>
          <p:cNvSpPr>
            <a:spLocks noGrp="1"/>
          </p:cNvSpPr>
          <p:nvPr>
            <p:ph sz="quarter" idx="55" hasCustomPrompt="1"/>
          </p:nvPr>
        </p:nvSpPr>
        <p:spPr>
          <a:xfrm>
            <a:off x="4739718" y="4640268"/>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30" name="Content Placeholder 4"/>
          <p:cNvSpPr>
            <a:spLocks noGrp="1"/>
          </p:cNvSpPr>
          <p:nvPr>
            <p:ph sz="quarter" idx="56" hasCustomPrompt="1"/>
          </p:nvPr>
        </p:nvSpPr>
        <p:spPr>
          <a:xfrm>
            <a:off x="7782452" y="4992363"/>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31" name="Content Placeholder 4"/>
          <p:cNvSpPr>
            <a:spLocks noGrp="1"/>
          </p:cNvSpPr>
          <p:nvPr>
            <p:ph sz="quarter" idx="57" hasCustomPrompt="1"/>
          </p:nvPr>
        </p:nvSpPr>
        <p:spPr>
          <a:xfrm>
            <a:off x="7777196" y="4640273"/>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Tree>
    <p:extLst>
      <p:ext uri="{BB962C8B-B14F-4D97-AF65-F5344CB8AC3E}">
        <p14:creationId xmlns:p14="http://schemas.microsoft.com/office/powerpoint/2010/main" val="991858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4 Panelists">
    <p:bg>
      <p:bgPr>
        <a:solidFill>
          <a:srgbClr val="00A59F"/>
        </a:solidFill>
        <a:effectLst/>
      </p:bgPr>
    </p:bg>
    <p:spTree>
      <p:nvGrpSpPr>
        <p:cNvPr id="1" name=""/>
        <p:cNvGrpSpPr/>
        <p:nvPr/>
      </p:nvGrpSpPr>
      <p:grpSpPr>
        <a:xfrm>
          <a:off x="0" y="0"/>
          <a:ext cx="0" cy="0"/>
          <a:chOff x="0" y="0"/>
          <a:chExt cx="0" cy="0"/>
        </a:xfrm>
      </p:grpSpPr>
      <p:sp>
        <p:nvSpPr>
          <p:cNvPr id="6" name="Title 4"/>
          <p:cNvSpPr>
            <a:spLocks noGrp="1"/>
          </p:cNvSpPr>
          <p:nvPr>
            <p:ph type="ctrTitle" hasCustomPrompt="1"/>
          </p:nvPr>
        </p:nvSpPr>
        <p:spPr>
          <a:xfrm>
            <a:off x="0" y="579505"/>
            <a:ext cx="12192000" cy="665285"/>
          </a:xfrm>
        </p:spPr>
        <p:txBody>
          <a:bodyPr/>
          <a:lstStyle>
            <a:lvl1pPr algn="ctr">
              <a:defRPr>
                <a:latin typeface="+mj-lt"/>
              </a:defRPr>
            </a:lvl1pPr>
          </a:lstStyle>
          <a:p>
            <a:r>
              <a:rPr lang="en-US" dirty="0">
                <a:solidFill>
                  <a:schemeClr val="bg1"/>
                </a:solidFill>
              </a:rPr>
              <a:t>CONTACT US</a:t>
            </a:r>
            <a:endParaRPr lang="id-ID" dirty="0">
              <a:solidFill>
                <a:schemeClr val="bg1"/>
              </a:solidFill>
            </a:endParaRPr>
          </a:p>
        </p:txBody>
      </p:sp>
      <p:sp>
        <p:nvSpPr>
          <p:cNvPr id="7" name="Text Placeholder 9"/>
          <p:cNvSpPr>
            <a:spLocks noGrp="1"/>
          </p:cNvSpPr>
          <p:nvPr>
            <p:ph type="body" sz="quarter" idx="32"/>
          </p:nvPr>
        </p:nvSpPr>
        <p:spPr>
          <a:xfrm>
            <a:off x="0" y="1320612"/>
            <a:ext cx="12192000" cy="393689"/>
          </a:xfrm>
        </p:spPr>
        <p:txBody>
          <a:bodyPr>
            <a:noAutofit/>
          </a:bodyPr>
          <a:lstStyle>
            <a:lvl1pPr marL="0" indent="0" algn="ctr">
              <a:buNone/>
              <a:defRPr sz="1800" i="0">
                <a:latin typeface="+mj-lt"/>
              </a:defRPr>
            </a:lvl1pPr>
          </a:lstStyle>
          <a:p>
            <a:r>
              <a:rPr lang="en-US" dirty="0">
                <a:solidFill>
                  <a:schemeClr val="bg1"/>
                </a:solidFill>
              </a:rPr>
              <a:t>They love to discuss youth services and answer tons of questions!</a:t>
            </a:r>
            <a:endParaRPr lang="id-ID"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51" name="Content Placeholder 11"/>
          <p:cNvSpPr>
            <a:spLocks noGrp="1"/>
          </p:cNvSpPr>
          <p:nvPr>
            <p:ph sz="quarter" idx="42"/>
          </p:nvPr>
        </p:nvSpPr>
        <p:spPr>
          <a:xfrm>
            <a:off x="3235924"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58" name="Content Placeholder 11"/>
          <p:cNvSpPr>
            <a:spLocks noGrp="1"/>
          </p:cNvSpPr>
          <p:nvPr>
            <p:ph sz="quarter" idx="47"/>
          </p:nvPr>
        </p:nvSpPr>
        <p:spPr>
          <a:xfrm>
            <a:off x="6271998" y="2039304"/>
            <a:ext cx="2686050" cy="2509837"/>
          </a:xfrm>
          <a:prstGeom prst="roundRect">
            <a:avLst/>
          </a:prstGeom>
          <a:ln w="38100">
            <a:solidFill>
              <a:srgbClr val="FFC845"/>
            </a:solidFill>
          </a:ln>
        </p:spPr>
        <p:txBody>
          <a:bodyPr/>
          <a:lstStyle>
            <a:lvl1pPr marL="0" indent="0">
              <a:buNone/>
              <a:defRPr/>
            </a:lvl1pPr>
          </a:lstStyle>
          <a:p>
            <a:pPr lvl="0"/>
            <a:endParaRPr lang="en-US" dirty="0"/>
          </a:p>
        </p:txBody>
      </p:sp>
      <p:sp>
        <p:nvSpPr>
          <p:cNvPr id="23" name="Content Placeholder 4"/>
          <p:cNvSpPr>
            <a:spLocks noGrp="1"/>
          </p:cNvSpPr>
          <p:nvPr>
            <p:ph sz="quarter" idx="53" hasCustomPrompt="1"/>
          </p:nvPr>
        </p:nvSpPr>
        <p:spPr>
          <a:xfrm>
            <a:off x="3241180" y="5059055"/>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24" name="Content Placeholder 4"/>
          <p:cNvSpPr>
            <a:spLocks noGrp="1"/>
          </p:cNvSpPr>
          <p:nvPr>
            <p:ph sz="quarter" idx="54" hasCustomPrompt="1"/>
          </p:nvPr>
        </p:nvSpPr>
        <p:spPr>
          <a:xfrm>
            <a:off x="3235924" y="4706965"/>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
        <p:nvSpPr>
          <p:cNvPr id="25" name="Content Placeholder 4"/>
          <p:cNvSpPr>
            <a:spLocks noGrp="1"/>
          </p:cNvSpPr>
          <p:nvPr>
            <p:ph sz="quarter" idx="55" hasCustomPrompt="1"/>
          </p:nvPr>
        </p:nvSpPr>
        <p:spPr>
          <a:xfrm>
            <a:off x="6294423" y="5064309"/>
            <a:ext cx="2688336" cy="323850"/>
          </a:xfrm>
        </p:spPr>
        <p:txBody>
          <a:bodyPr>
            <a:noAutofit/>
          </a:bodyPr>
          <a:lstStyle>
            <a:lvl1pPr marL="0" indent="0" algn="ctr">
              <a:buNone/>
              <a:defRPr sz="1800" baseline="0">
                <a:solidFill>
                  <a:srgbClr val="FFC845"/>
                </a:solidFill>
                <a:latin typeface="+mj-lt"/>
                <a:ea typeface="Source Sans Pro" panose="020B0503030403020204" pitchFamily="34" charset="0"/>
              </a:defRPr>
            </a:lvl1pPr>
          </a:lstStyle>
          <a:p>
            <a:pPr lvl="0"/>
            <a:r>
              <a:rPr lang="en-US" dirty="0"/>
              <a:t>Title</a:t>
            </a:r>
          </a:p>
        </p:txBody>
      </p:sp>
      <p:sp>
        <p:nvSpPr>
          <p:cNvPr id="26" name="Content Placeholder 4"/>
          <p:cNvSpPr>
            <a:spLocks noGrp="1"/>
          </p:cNvSpPr>
          <p:nvPr>
            <p:ph sz="quarter" idx="56" hasCustomPrompt="1"/>
          </p:nvPr>
        </p:nvSpPr>
        <p:spPr>
          <a:xfrm>
            <a:off x="6289167" y="4712219"/>
            <a:ext cx="2688336" cy="323850"/>
          </a:xfrm>
        </p:spPr>
        <p:txBody>
          <a:bodyPr>
            <a:noAutofit/>
          </a:bodyPr>
          <a:lstStyle>
            <a:lvl1pPr marL="0" indent="0" algn="ctr">
              <a:buNone/>
              <a:defRPr sz="1800" b="1" baseline="0">
                <a:solidFill>
                  <a:schemeClr val="bg1"/>
                </a:solidFill>
                <a:latin typeface="+mj-lt"/>
                <a:ea typeface="Source Sans Pro" panose="020B0503030403020204" pitchFamily="34" charset="0"/>
              </a:defRPr>
            </a:lvl1pPr>
          </a:lstStyle>
          <a:p>
            <a:pPr lvl="0"/>
            <a:r>
              <a:rPr lang="en-US" dirty="0"/>
              <a:t>Josephine </a:t>
            </a:r>
            <a:r>
              <a:rPr lang="en-US" dirty="0" err="1"/>
              <a:t>Pufpaff</a:t>
            </a:r>
            <a:endParaRPr lang="en-US" dirty="0"/>
          </a:p>
        </p:txBody>
      </p:sp>
    </p:spTree>
    <p:extLst>
      <p:ext uri="{BB962C8B-B14F-4D97-AF65-F5344CB8AC3E}">
        <p14:creationId xmlns:p14="http://schemas.microsoft.com/office/powerpoint/2010/main" val="8297371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00A59F"/>
        </a:solidFill>
        <a:effectLst/>
      </p:bgPr>
    </p:bg>
    <p:spTree>
      <p:nvGrpSpPr>
        <p:cNvPr id="1" name=""/>
        <p:cNvGrpSpPr/>
        <p:nvPr/>
      </p:nvGrpSpPr>
      <p:grpSpPr>
        <a:xfrm>
          <a:off x="0" y="0"/>
          <a:ext cx="0" cy="0"/>
          <a:chOff x="0" y="0"/>
          <a:chExt cx="0" cy="0"/>
        </a:xfrm>
      </p:grpSpPr>
      <p:sp>
        <p:nvSpPr>
          <p:cNvPr id="4" name="Rectangle 3"/>
          <p:cNvSpPr/>
          <p:nvPr userDrawn="1"/>
        </p:nvSpPr>
        <p:spPr>
          <a:xfrm>
            <a:off x="5919894" y="2037583"/>
            <a:ext cx="2565400" cy="142676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userDrawn="1"/>
        </p:nvSpPr>
        <p:spPr>
          <a:xfrm>
            <a:off x="685378" y="3524775"/>
            <a:ext cx="2565400" cy="142676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userDrawn="1"/>
        </p:nvSpPr>
        <p:spPr>
          <a:xfrm>
            <a:off x="3302053" y="3524775"/>
            <a:ext cx="2565400" cy="142676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p:cNvSpPr/>
          <p:nvPr userDrawn="1"/>
        </p:nvSpPr>
        <p:spPr>
          <a:xfrm>
            <a:off x="685378" y="2037583"/>
            <a:ext cx="2565400" cy="142676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userDrawn="1"/>
        </p:nvSpPr>
        <p:spPr>
          <a:xfrm>
            <a:off x="3302053" y="2037583"/>
            <a:ext cx="2565400" cy="142676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ectangle 9"/>
          <p:cNvSpPr/>
          <p:nvPr userDrawn="1"/>
        </p:nvSpPr>
        <p:spPr>
          <a:xfrm>
            <a:off x="5921060" y="3524775"/>
            <a:ext cx="2565400" cy="142676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ectangle 10"/>
          <p:cNvSpPr/>
          <p:nvPr userDrawn="1"/>
        </p:nvSpPr>
        <p:spPr>
          <a:xfrm>
            <a:off x="8537735" y="3524775"/>
            <a:ext cx="2565400" cy="142676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j-lt"/>
            </a:endParaRPr>
          </a:p>
        </p:txBody>
      </p:sp>
      <p:sp>
        <p:nvSpPr>
          <p:cNvPr id="12" name="Rectangle 11"/>
          <p:cNvSpPr/>
          <p:nvPr userDrawn="1"/>
        </p:nvSpPr>
        <p:spPr>
          <a:xfrm>
            <a:off x="8537735" y="2037583"/>
            <a:ext cx="2565400" cy="142676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3" name="Title 3"/>
          <p:cNvSpPr>
            <a:spLocks noGrp="1"/>
          </p:cNvSpPr>
          <p:nvPr>
            <p:ph type="ctrTitle"/>
          </p:nvPr>
        </p:nvSpPr>
        <p:spPr>
          <a:xfrm>
            <a:off x="690734" y="579505"/>
            <a:ext cx="10802595" cy="665285"/>
          </a:xfrm>
        </p:spPr>
        <p:txBody>
          <a:bodyPr/>
          <a:lstStyle>
            <a:lvl1pPr>
              <a:defRPr>
                <a:solidFill>
                  <a:schemeClr val="bg1"/>
                </a:solidFill>
                <a:latin typeface="+mj-lt"/>
              </a:defRPr>
            </a:lvl1pPr>
          </a:lstStyle>
          <a:p>
            <a:r>
              <a:rPr lang="en-US" dirty="0"/>
              <a:t>Upcoming Events</a:t>
            </a:r>
            <a:endParaRPr lang="id-ID" dirty="0"/>
          </a:p>
        </p:txBody>
      </p:sp>
      <p:sp>
        <p:nvSpPr>
          <p:cNvPr id="31" name="Content Placeholder 30"/>
          <p:cNvSpPr>
            <a:spLocks noGrp="1"/>
          </p:cNvSpPr>
          <p:nvPr>
            <p:ph sz="quarter" idx="10" hasCustomPrompt="1"/>
          </p:nvPr>
        </p:nvSpPr>
        <p:spPr>
          <a:xfrm>
            <a:off x="685377" y="2111375"/>
            <a:ext cx="2531809" cy="722313"/>
          </a:xfrm>
        </p:spPr>
        <p:txBody>
          <a:bodyPr lIns="182880" rIns="45720">
            <a:normAutofit/>
          </a:bodyPr>
          <a:lstStyle>
            <a:lvl1pPr marL="0" indent="0">
              <a:buNone/>
              <a:defRPr sz="1600" baseline="0">
                <a:latin typeface="+mj-lt"/>
              </a:defRPr>
            </a:lvl1pPr>
          </a:lstStyle>
          <a:p>
            <a:pPr lvl="0"/>
            <a:r>
              <a:rPr lang="en-US" dirty="0"/>
              <a:t>Transitional Living:</a:t>
            </a:r>
            <a:br>
              <a:rPr lang="en-US" dirty="0"/>
            </a:br>
            <a:r>
              <a:rPr lang="en-US" dirty="0"/>
              <a:t>Developing A Competitive</a:t>
            </a:r>
            <a:br>
              <a:rPr lang="en-US" dirty="0"/>
            </a:br>
            <a:r>
              <a:rPr lang="en-US" dirty="0"/>
              <a:t>Application</a:t>
            </a:r>
          </a:p>
        </p:txBody>
      </p:sp>
      <p:sp>
        <p:nvSpPr>
          <p:cNvPr id="32" name="Content Placeholder 30"/>
          <p:cNvSpPr>
            <a:spLocks noGrp="1"/>
          </p:cNvSpPr>
          <p:nvPr>
            <p:ph sz="quarter" idx="11" hasCustomPrompt="1"/>
          </p:nvPr>
        </p:nvSpPr>
        <p:spPr>
          <a:xfrm>
            <a:off x="3302053" y="2111375"/>
            <a:ext cx="2565400" cy="722313"/>
          </a:xfrm>
        </p:spPr>
        <p:txBody>
          <a:bodyPr lIns="182880" rIns="45720">
            <a:normAutofit/>
          </a:bodyPr>
          <a:lstStyle>
            <a:lvl1pPr marL="0" indent="0">
              <a:buNone/>
              <a:defRPr sz="1600" baseline="0">
                <a:latin typeface="+mj-lt"/>
              </a:defRPr>
            </a:lvl1pPr>
          </a:lstStyle>
          <a:p>
            <a:pPr lvl="0"/>
            <a:r>
              <a:rPr lang="en-US" dirty="0"/>
              <a:t>Transitional Living:</a:t>
            </a:r>
            <a:br>
              <a:rPr lang="en-US" dirty="0"/>
            </a:br>
            <a:r>
              <a:rPr lang="en-US" dirty="0"/>
              <a:t>Developing A Competitive</a:t>
            </a:r>
            <a:br>
              <a:rPr lang="en-US" dirty="0"/>
            </a:br>
            <a:r>
              <a:rPr lang="en-US" dirty="0"/>
              <a:t>Application</a:t>
            </a:r>
          </a:p>
        </p:txBody>
      </p:sp>
      <p:sp>
        <p:nvSpPr>
          <p:cNvPr id="33" name="Content Placeholder 30"/>
          <p:cNvSpPr>
            <a:spLocks noGrp="1"/>
          </p:cNvSpPr>
          <p:nvPr>
            <p:ph sz="quarter" idx="12" hasCustomPrompt="1"/>
          </p:nvPr>
        </p:nvSpPr>
        <p:spPr>
          <a:xfrm>
            <a:off x="5918727" y="2120648"/>
            <a:ext cx="2531809" cy="722313"/>
          </a:xfrm>
        </p:spPr>
        <p:txBody>
          <a:bodyPr lIns="182880" rIns="45720">
            <a:normAutofit/>
          </a:bodyPr>
          <a:lstStyle>
            <a:lvl1pPr marL="0" indent="0">
              <a:buNone/>
              <a:defRPr sz="1600" baseline="0">
                <a:latin typeface="+mj-lt"/>
              </a:defRPr>
            </a:lvl1pPr>
          </a:lstStyle>
          <a:p>
            <a:pPr lvl="0"/>
            <a:r>
              <a:rPr lang="en-US" dirty="0"/>
              <a:t>Transitional Living:</a:t>
            </a:r>
            <a:br>
              <a:rPr lang="en-US" dirty="0"/>
            </a:br>
            <a:r>
              <a:rPr lang="en-US" dirty="0"/>
              <a:t>Developing A Competitive</a:t>
            </a:r>
            <a:br>
              <a:rPr lang="en-US" dirty="0"/>
            </a:br>
            <a:r>
              <a:rPr lang="en-US" dirty="0"/>
              <a:t>Application</a:t>
            </a:r>
          </a:p>
        </p:txBody>
      </p:sp>
      <p:sp>
        <p:nvSpPr>
          <p:cNvPr id="34" name="Content Placeholder 30"/>
          <p:cNvSpPr>
            <a:spLocks noGrp="1"/>
          </p:cNvSpPr>
          <p:nvPr>
            <p:ph sz="quarter" idx="13" hasCustomPrompt="1"/>
          </p:nvPr>
        </p:nvSpPr>
        <p:spPr>
          <a:xfrm>
            <a:off x="8535403" y="2120648"/>
            <a:ext cx="2565400" cy="722313"/>
          </a:xfrm>
        </p:spPr>
        <p:txBody>
          <a:bodyPr lIns="182880" rIns="45720">
            <a:normAutofit/>
          </a:bodyPr>
          <a:lstStyle>
            <a:lvl1pPr marL="0" indent="0">
              <a:buNone/>
              <a:defRPr sz="1600" baseline="0">
                <a:latin typeface="+mj-lt"/>
              </a:defRPr>
            </a:lvl1pPr>
          </a:lstStyle>
          <a:p>
            <a:pPr lvl="0"/>
            <a:r>
              <a:rPr lang="en-US" dirty="0"/>
              <a:t>Transitional Living:</a:t>
            </a:r>
            <a:br>
              <a:rPr lang="en-US" dirty="0"/>
            </a:br>
            <a:r>
              <a:rPr lang="en-US" dirty="0"/>
              <a:t>Developing A Competitive</a:t>
            </a:r>
            <a:br>
              <a:rPr lang="en-US" dirty="0"/>
            </a:br>
            <a:r>
              <a:rPr lang="en-US" dirty="0"/>
              <a:t>Application</a:t>
            </a:r>
          </a:p>
        </p:txBody>
      </p:sp>
      <p:sp>
        <p:nvSpPr>
          <p:cNvPr id="35" name="Content Placeholder 30"/>
          <p:cNvSpPr>
            <a:spLocks noGrp="1"/>
          </p:cNvSpPr>
          <p:nvPr>
            <p:ph sz="quarter" idx="14" hasCustomPrompt="1"/>
          </p:nvPr>
        </p:nvSpPr>
        <p:spPr>
          <a:xfrm>
            <a:off x="685377" y="3547416"/>
            <a:ext cx="2531809" cy="722313"/>
          </a:xfrm>
        </p:spPr>
        <p:txBody>
          <a:bodyPr lIns="182880" rIns="45720">
            <a:normAutofit/>
          </a:bodyPr>
          <a:lstStyle>
            <a:lvl1pPr marL="0" indent="0">
              <a:buNone/>
              <a:defRPr sz="1600" baseline="0">
                <a:latin typeface="+mj-lt"/>
              </a:defRPr>
            </a:lvl1pPr>
          </a:lstStyle>
          <a:p>
            <a:pPr lvl="0"/>
            <a:r>
              <a:rPr lang="en-US" dirty="0"/>
              <a:t>Transitional Living:</a:t>
            </a:r>
            <a:br>
              <a:rPr lang="en-US" dirty="0"/>
            </a:br>
            <a:r>
              <a:rPr lang="en-US" dirty="0"/>
              <a:t>Developing A Competitive</a:t>
            </a:r>
            <a:br>
              <a:rPr lang="en-US" dirty="0"/>
            </a:br>
            <a:r>
              <a:rPr lang="en-US" dirty="0"/>
              <a:t>Application</a:t>
            </a:r>
          </a:p>
        </p:txBody>
      </p:sp>
      <p:sp>
        <p:nvSpPr>
          <p:cNvPr id="36" name="Content Placeholder 30"/>
          <p:cNvSpPr>
            <a:spLocks noGrp="1"/>
          </p:cNvSpPr>
          <p:nvPr>
            <p:ph sz="quarter" idx="15" hasCustomPrompt="1"/>
          </p:nvPr>
        </p:nvSpPr>
        <p:spPr>
          <a:xfrm>
            <a:off x="3302053" y="3547416"/>
            <a:ext cx="2565400" cy="722313"/>
          </a:xfrm>
        </p:spPr>
        <p:txBody>
          <a:bodyPr lIns="182880" rIns="45720">
            <a:normAutofit/>
          </a:bodyPr>
          <a:lstStyle>
            <a:lvl1pPr marL="0" indent="0">
              <a:buNone/>
              <a:defRPr sz="1600" baseline="0">
                <a:latin typeface="+mj-lt"/>
              </a:defRPr>
            </a:lvl1pPr>
          </a:lstStyle>
          <a:p>
            <a:pPr lvl="0"/>
            <a:r>
              <a:rPr lang="en-US" dirty="0"/>
              <a:t>Transitional Living:</a:t>
            </a:r>
            <a:br>
              <a:rPr lang="en-US" dirty="0"/>
            </a:br>
            <a:r>
              <a:rPr lang="en-US" dirty="0"/>
              <a:t>Developing A Competitive</a:t>
            </a:r>
            <a:br>
              <a:rPr lang="en-US" dirty="0"/>
            </a:br>
            <a:r>
              <a:rPr lang="en-US" dirty="0"/>
              <a:t>Application</a:t>
            </a:r>
          </a:p>
        </p:txBody>
      </p:sp>
      <p:sp>
        <p:nvSpPr>
          <p:cNvPr id="37" name="Content Placeholder 30"/>
          <p:cNvSpPr>
            <a:spLocks noGrp="1"/>
          </p:cNvSpPr>
          <p:nvPr>
            <p:ph sz="quarter" idx="16" hasCustomPrompt="1"/>
          </p:nvPr>
        </p:nvSpPr>
        <p:spPr>
          <a:xfrm>
            <a:off x="5918727" y="3556689"/>
            <a:ext cx="2531809" cy="722313"/>
          </a:xfrm>
        </p:spPr>
        <p:txBody>
          <a:bodyPr lIns="182880" rIns="45720">
            <a:normAutofit/>
          </a:bodyPr>
          <a:lstStyle>
            <a:lvl1pPr marL="0" indent="0">
              <a:buNone/>
              <a:defRPr sz="1600" baseline="0">
                <a:latin typeface="+mj-lt"/>
              </a:defRPr>
            </a:lvl1pPr>
          </a:lstStyle>
          <a:p>
            <a:pPr lvl="0"/>
            <a:r>
              <a:rPr lang="en-US" dirty="0"/>
              <a:t>Transitional Living:</a:t>
            </a:r>
            <a:br>
              <a:rPr lang="en-US" dirty="0"/>
            </a:br>
            <a:r>
              <a:rPr lang="en-US" dirty="0"/>
              <a:t>Developing A Competitive</a:t>
            </a:r>
            <a:br>
              <a:rPr lang="en-US" dirty="0"/>
            </a:br>
            <a:r>
              <a:rPr lang="en-US" dirty="0"/>
              <a:t>Application</a:t>
            </a:r>
          </a:p>
        </p:txBody>
      </p:sp>
      <p:sp>
        <p:nvSpPr>
          <p:cNvPr id="38" name="Content Placeholder 30"/>
          <p:cNvSpPr>
            <a:spLocks noGrp="1"/>
          </p:cNvSpPr>
          <p:nvPr>
            <p:ph sz="quarter" idx="17" hasCustomPrompt="1"/>
          </p:nvPr>
        </p:nvSpPr>
        <p:spPr>
          <a:xfrm>
            <a:off x="8535403" y="3556689"/>
            <a:ext cx="2565400" cy="722313"/>
          </a:xfrm>
        </p:spPr>
        <p:txBody>
          <a:bodyPr lIns="182880" rIns="45720">
            <a:normAutofit/>
          </a:bodyPr>
          <a:lstStyle>
            <a:lvl1pPr marL="0" indent="0">
              <a:buNone/>
              <a:defRPr sz="1600" baseline="0">
                <a:latin typeface="+mj-lt"/>
              </a:defRPr>
            </a:lvl1pPr>
          </a:lstStyle>
          <a:p>
            <a:pPr lvl="0"/>
            <a:r>
              <a:rPr lang="en-US" dirty="0"/>
              <a:t>Transitional Living:</a:t>
            </a:r>
            <a:br>
              <a:rPr lang="en-US" dirty="0"/>
            </a:br>
            <a:r>
              <a:rPr lang="en-US" dirty="0"/>
              <a:t>Developing A Competitive</a:t>
            </a:r>
            <a:br>
              <a:rPr lang="en-US" dirty="0"/>
            </a:br>
            <a:r>
              <a:rPr lang="en-US" dirty="0"/>
              <a:t>Application</a:t>
            </a:r>
          </a:p>
        </p:txBody>
      </p:sp>
      <p:sp>
        <p:nvSpPr>
          <p:cNvPr id="39" name="Content Placeholder 30"/>
          <p:cNvSpPr>
            <a:spLocks noGrp="1"/>
          </p:cNvSpPr>
          <p:nvPr>
            <p:ph sz="quarter" idx="18" hasCustomPrompt="1"/>
          </p:nvPr>
        </p:nvSpPr>
        <p:spPr>
          <a:xfrm>
            <a:off x="685377" y="3073561"/>
            <a:ext cx="2564235" cy="381694"/>
          </a:xfrm>
        </p:spPr>
        <p:txBody>
          <a:bodyPr lIns="182880" rIns="45720">
            <a:normAutofit/>
          </a:bodyPr>
          <a:lstStyle>
            <a:lvl1pPr marL="0" indent="0">
              <a:buNone/>
              <a:defRPr sz="1600" baseline="0">
                <a:latin typeface="+mj-lt"/>
              </a:defRPr>
            </a:lvl1pPr>
          </a:lstStyle>
          <a:p>
            <a:pPr lvl="0"/>
            <a:r>
              <a:rPr lang="en-US" dirty="0"/>
              <a:t>DATE/TIME ZONE | LINK</a:t>
            </a:r>
          </a:p>
        </p:txBody>
      </p:sp>
      <p:sp>
        <p:nvSpPr>
          <p:cNvPr id="43" name="Content Placeholder 30"/>
          <p:cNvSpPr>
            <a:spLocks noGrp="1"/>
          </p:cNvSpPr>
          <p:nvPr>
            <p:ph sz="quarter" idx="19" hasCustomPrompt="1"/>
          </p:nvPr>
        </p:nvSpPr>
        <p:spPr>
          <a:xfrm>
            <a:off x="3303218" y="3073561"/>
            <a:ext cx="2564235" cy="381694"/>
          </a:xfrm>
        </p:spPr>
        <p:txBody>
          <a:bodyPr lIns="182880" rIns="45720">
            <a:normAutofit/>
          </a:bodyPr>
          <a:lstStyle>
            <a:lvl1pPr marL="0" indent="0">
              <a:buNone/>
              <a:defRPr sz="1600" baseline="0"/>
            </a:lvl1pPr>
          </a:lstStyle>
          <a:p>
            <a:pPr lvl="0"/>
            <a:r>
              <a:rPr lang="en-US" dirty="0"/>
              <a:t>DATE/TIME ZONE | LINK</a:t>
            </a:r>
          </a:p>
        </p:txBody>
      </p:sp>
      <p:sp>
        <p:nvSpPr>
          <p:cNvPr id="44" name="Content Placeholder 30"/>
          <p:cNvSpPr>
            <a:spLocks noGrp="1"/>
          </p:cNvSpPr>
          <p:nvPr>
            <p:ph sz="quarter" idx="20" hasCustomPrompt="1"/>
          </p:nvPr>
        </p:nvSpPr>
        <p:spPr>
          <a:xfrm>
            <a:off x="5921059" y="3094660"/>
            <a:ext cx="2564235" cy="381694"/>
          </a:xfrm>
        </p:spPr>
        <p:txBody>
          <a:bodyPr lIns="182880" rIns="45720">
            <a:normAutofit/>
          </a:bodyPr>
          <a:lstStyle>
            <a:lvl1pPr marL="0" indent="0">
              <a:buNone/>
              <a:defRPr sz="1600" baseline="0">
                <a:latin typeface="+mj-lt"/>
              </a:defRPr>
            </a:lvl1pPr>
          </a:lstStyle>
          <a:p>
            <a:pPr lvl="0"/>
            <a:r>
              <a:rPr lang="en-US" dirty="0"/>
              <a:t>DATE/TIME ZONE | LINK</a:t>
            </a:r>
          </a:p>
        </p:txBody>
      </p:sp>
      <p:sp>
        <p:nvSpPr>
          <p:cNvPr id="45" name="Content Placeholder 30"/>
          <p:cNvSpPr>
            <a:spLocks noGrp="1"/>
          </p:cNvSpPr>
          <p:nvPr>
            <p:ph sz="quarter" idx="21" hasCustomPrompt="1"/>
          </p:nvPr>
        </p:nvSpPr>
        <p:spPr>
          <a:xfrm>
            <a:off x="8535403" y="3094422"/>
            <a:ext cx="2564235" cy="381694"/>
          </a:xfrm>
        </p:spPr>
        <p:txBody>
          <a:bodyPr lIns="182880" rIns="45720">
            <a:normAutofit/>
          </a:bodyPr>
          <a:lstStyle>
            <a:lvl1pPr marL="0" indent="0">
              <a:buNone/>
              <a:defRPr sz="1600" baseline="0">
                <a:latin typeface="+mj-lt"/>
              </a:defRPr>
            </a:lvl1pPr>
          </a:lstStyle>
          <a:p>
            <a:pPr lvl="0"/>
            <a:r>
              <a:rPr lang="en-US" dirty="0"/>
              <a:t>DATE/TIME ZONE | LINK</a:t>
            </a:r>
          </a:p>
        </p:txBody>
      </p:sp>
      <p:sp>
        <p:nvSpPr>
          <p:cNvPr id="46" name="Content Placeholder 30"/>
          <p:cNvSpPr>
            <a:spLocks noGrp="1"/>
          </p:cNvSpPr>
          <p:nvPr>
            <p:ph sz="quarter" idx="22" hasCustomPrompt="1"/>
          </p:nvPr>
        </p:nvSpPr>
        <p:spPr>
          <a:xfrm>
            <a:off x="685377" y="4569849"/>
            <a:ext cx="2564235" cy="381694"/>
          </a:xfrm>
        </p:spPr>
        <p:txBody>
          <a:bodyPr lIns="182880" rIns="45720">
            <a:normAutofit/>
          </a:bodyPr>
          <a:lstStyle>
            <a:lvl1pPr marL="0" indent="0">
              <a:buNone/>
              <a:defRPr sz="1600" baseline="0">
                <a:latin typeface="+mj-lt"/>
              </a:defRPr>
            </a:lvl1pPr>
          </a:lstStyle>
          <a:p>
            <a:pPr lvl="0"/>
            <a:r>
              <a:rPr lang="en-US" dirty="0"/>
              <a:t>DATE/TIME ZONE | LINK</a:t>
            </a:r>
          </a:p>
        </p:txBody>
      </p:sp>
      <p:sp>
        <p:nvSpPr>
          <p:cNvPr id="47" name="Content Placeholder 30"/>
          <p:cNvSpPr>
            <a:spLocks noGrp="1"/>
          </p:cNvSpPr>
          <p:nvPr>
            <p:ph sz="quarter" idx="23" hasCustomPrompt="1"/>
          </p:nvPr>
        </p:nvSpPr>
        <p:spPr>
          <a:xfrm>
            <a:off x="3303218" y="4569849"/>
            <a:ext cx="2564235" cy="381694"/>
          </a:xfrm>
        </p:spPr>
        <p:txBody>
          <a:bodyPr lIns="182880" rIns="45720">
            <a:normAutofit/>
          </a:bodyPr>
          <a:lstStyle>
            <a:lvl1pPr marL="0" indent="0">
              <a:buNone/>
              <a:defRPr sz="1600" baseline="0">
                <a:latin typeface="+mj-lt"/>
              </a:defRPr>
            </a:lvl1pPr>
          </a:lstStyle>
          <a:p>
            <a:pPr lvl="0"/>
            <a:r>
              <a:rPr lang="en-US" dirty="0"/>
              <a:t>DATE/TIME ZONE | LINK</a:t>
            </a:r>
          </a:p>
        </p:txBody>
      </p:sp>
      <p:sp>
        <p:nvSpPr>
          <p:cNvPr id="48" name="Content Placeholder 30"/>
          <p:cNvSpPr>
            <a:spLocks noGrp="1"/>
          </p:cNvSpPr>
          <p:nvPr>
            <p:ph sz="quarter" idx="24" hasCustomPrompt="1"/>
          </p:nvPr>
        </p:nvSpPr>
        <p:spPr>
          <a:xfrm>
            <a:off x="5921059" y="4590948"/>
            <a:ext cx="2564235" cy="381694"/>
          </a:xfrm>
        </p:spPr>
        <p:txBody>
          <a:bodyPr lIns="182880" rIns="45720">
            <a:normAutofit/>
          </a:bodyPr>
          <a:lstStyle>
            <a:lvl1pPr marL="0" indent="0">
              <a:buNone/>
              <a:defRPr sz="1600" baseline="0">
                <a:latin typeface="+mj-lt"/>
              </a:defRPr>
            </a:lvl1pPr>
          </a:lstStyle>
          <a:p>
            <a:pPr lvl="0"/>
            <a:r>
              <a:rPr lang="en-US" dirty="0"/>
              <a:t>DATE/TIME ZONE | LINK</a:t>
            </a:r>
          </a:p>
        </p:txBody>
      </p:sp>
      <p:sp>
        <p:nvSpPr>
          <p:cNvPr id="49" name="Content Placeholder 30"/>
          <p:cNvSpPr>
            <a:spLocks noGrp="1"/>
          </p:cNvSpPr>
          <p:nvPr>
            <p:ph sz="quarter" idx="25" hasCustomPrompt="1"/>
          </p:nvPr>
        </p:nvSpPr>
        <p:spPr>
          <a:xfrm>
            <a:off x="8535403" y="4590710"/>
            <a:ext cx="2564235" cy="381694"/>
          </a:xfrm>
        </p:spPr>
        <p:txBody>
          <a:bodyPr lIns="182880" rIns="45720">
            <a:normAutofit/>
          </a:bodyPr>
          <a:lstStyle>
            <a:lvl1pPr marL="0" indent="0">
              <a:buNone/>
              <a:defRPr sz="1600" baseline="0">
                <a:latin typeface="+mj-lt"/>
              </a:defRPr>
            </a:lvl1pPr>
          </a:lstStyle>
          <a:p>
            <a:pPr lvl="0"/>
            <a:r>
              <a:rPr lang="en-US" dirty="0"/>
              <a:t>DATE/TIME ZONE | LINK</a:t>
            </a:r>
          </a:p>
        </p:txBody>
      </p:sp>
    </p:spTree>
    <p:extLst>
      <p:ext uri="{BB962C8B-B14F-4D97-AF65-F5344CB8AC3E}">
        <p14:creationId xmlns:p14="http://schemas.microsoft.com/office/powerpoint/2010/main" val="3611876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Membership Promotion Slide">
    <p:spTree>
      <p:nvGrpSpPr>
        <p:cNvPr id="1" name=""/>
        <p:cNvGrpSpPr/>
        <p:nvPr/>
      </p:nvGrpSpPr>
      <p:grpSpPr>
        <a:xfrm>
          <a:off x="0" y="0"/>
          <a:ext cx="0" cy="0"/>
          <a:chOff x="0" y="0"/>
          <a:chExt cx="0" cy="0"/>
        </a:xfrm>
      </p:grpSpPr>
      <p:sp>
        <p:nvSpPr>
          <p:cNvPr id="3" name="Rectangle 2"/>
          <p:cNvSpPr/>
          <p:nvPr userDrawn="1"/>
        </p:nvSpPr>
        <p:spPr>
          <a:xfrm>
            <a:off x="0" y="-12700"/>
            <a:ext cx="12192000" cy="1985553"/>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Source Sans Pro" panose="020B0503030403020204" pitchFamily="34" charset="0"/>
            </a:endParaRPr>
          </a:p>
        </p:txBody>
      </p:sp>
      <p:sp>
        <p:nvSpPr>
          <p:cNvPr id="4" name="Text Placeholder 5"/>
          <p:cNvSpPr txBox="1">
            <a:spLocks/>
          </p:cNvSpPr>
          <p:nvPr userDrawn="1"/>
        </p:nvSpPr>
        <p:spPr>
          <a:xfrm>
            <a:off x="0" y="1152859"/>
            <a:ext cx="12192000" cy="9605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latin typeface="+mj-lt"/>
              </a:rPr>
              <a:t>LET</a:t>
            </a:r>
            <a:r>
              <a:rPr lang="en-US" sz="3200" baseline="0" dirty="0">
                <a:solidFill>
                  <a:schemeClr val="bg1"/>
                </a:solidFill>
                <a:latin typeface="+mj-lt"/>
              </a:rPr>
              <a:t> US KNOW HOW WE’RE DOING</a:t>
            </a:r>
            <a:endParaRPr lang="en-US" sz="3200" dirty="0">
              <a:solidFill>
                <a:schemeClr val="accent2"/>
              </a:solidFill>
              <a:latin typeface="+mj-lt"/>
            </a:endParaRPr>
          </a:p>
        </p:txBody>
      </p:sp>
      <p:sp>
        <p:nvSpPr>
          <p:cNvPr id="5" name="Rectangle 4"/>
          <p:cNvSpPr/>
          <p:nvPr userDrawn="1"/>
        </p:nvSpPr>
        <p:spPr>
          <a:xfrm>
            <a:off x="0" y="1985553"/>
            <a:ext cx="12192000" cy="3653247"/>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panose="020B0503030403020204" pitchFamily="34" charset="0"/>
            </a:endParaRPr>
          </a:p>
        </p:txBody>
      </p:sp>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31" name="Text Placeholder 5"/>
          <p:cNvSpPr txBox="1">
            <a:spLocks/>
          </p:cNvSpPr>
          <p:nvPr userDrawn="1"/>
        </p:nvSpPr>
        <p:spPr>
          <a:xfrm>
            <a:off x="342901" y="5897477"/>
            <a:ext cx="3083471" cy="465223"/>
          </a:xfrm>
          <a:prstGeom prst="rect">
            <a:avLst/>
          </a:prstGeom>
        </p:spPr>
        <p:txBody>
          <a:bodyPr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3200" dirty="0">
                <a:solidFill>
                  <a:srgbClr val="00A59F"/>
                </a:solidFill>
                <a:latin typeface="+mj-lt"/>
              </a:rPr>
              <a:t>Evaluation Link:</a:t>
            </a:r>
            <a:r>
              <a:rPr lang="en-US" sz="3200" baseline="0" dirty="0">
                <a:solidFill>
                  <a:srgbClr val="00A59F"/>
                </a:solidFill>
                <a:latin typeface="+mj-lt"/>
              </a:rPr>
              <a:t> </a:t>
            </a:r>
            <a:endParaRPr lang="en-US" sz="3200" dirty="0">
              <a:solidFill>
                <a:srgbClr val="00A59F"/>
              </a:solidFill>
              <a:latin typeface="+mj-lt"/>
            </a:endParaRPr>
          </a:p>
        </p:txBody>
      </p:sp>
      <p:sp>
        <p:nvSpPr>
          <p:cNvPr id="6" name="Content Placeholder 5"/>
          <p:cNvSpPr>
            <a:spLocks noGrp="1"/>
          </p:cNvSpPr>
          <p:nvPr>
            <p:ph sz="quarter" idx="10" hasCustomPrompt="1"/>
          </p:nvPr>
        </p:nvSpPr>
        <p:spPr>
          <a:xfrm>
            <a:off x="3456122" y="5972925"/>
            <a:ext cx="7819324" cy="314325"/>
          </a:xfrm>
        </p:spPr>
        <p:txBody>
          <a:bodyPr tIns="0" bIns="0"/>
          <a:lstStyle>
            <a:lvl1pPr marL="0" indent="0">
              <a:buNone/>
              <a:defRPr baseline="0">
                <a:latin typeface="+mj-lt"/>
              </a:defRPr>
            </a:lvl1pPr>
          </a:lstStyle>
          <a:p>
            <a:pPr lvl="0"/>
            <a:r>
              <a:rPr lang="en-US" dirty="0"/>
              <a:t>Insert link here</a:t>
            </a:r>
          </a:p>
        </p:txBody>
      </p:sp>
      <p:sp>
        <p:nvSpPr>
          <p:cNvPr id="8" name="Picture Placeholder 7"/>
          <p:cNvSpPr>
            <a:spLocks noGrp="1"/>
          </p:cNvSpPr>
          <p:nvPr>
            <p:ph type="pic" sz="quarter" idx="11"/>
          </p:nvPr>
        </p:nvSpPr>
        <p:spPr>
          <a:xfrm>
            <a:off x="0" y="1973263"/>
            <a:ext cx="12192000" cy="3665537"/>
          </a:xfrm>
        </p:spPr>
        <p:txBody>
          <a:bodyPr/>
          <a:lstStyle/>
          <a:p>
            <a:endParaRPr lang="en-US" dirty="0"/>
          </a:p>
        </p:txBody>
      </p:sp>
    </p:spTree>
    <p:extLst>
      <p:ext uri="{BB962C8B-B14F-4D97-AF65-F5344CB8AC3E}">
        <p14:creationId xmlns:p14="http://schemas.microsoft.com/office/powerpoint/2010/main" val="2490797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Membership Promotion Slide">
    <p:spTree>
      <p:nvGrpSpPr>
        <p:cNvPr id="1" name=""/>
        <p:cNvGrpSpPr/>
        <p:nvPr/>
      </p:nvGrpSpPr>
      <p:grpSpPr>
        <a:xfrm>
          <a:off x="0" y="0"/>
          <a:ext cx="0" cy="0"/>
          <a:chOff x="0" y="0"/>
          <a:chExt cx="0" cy="0"/>
        </a:xfrm>
      </p:grpSpPr>
      <p:sp>
        <p:nvSpPr>
          <p:cNvPr id="3" name="Rectangle 2"/>
          <p:cNvSpPr/>
          <p:nvPr userDrawn="1"/>
        </p:nvSpPr>
        <p:spPr>
          <a:xfrm>
            <a:off x="0" y="-12700"/>
            <a:ext cx="12192000" cy="1985553"/>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Source Sans Pro" panose="020B0503030403020204" pitchFamily="34" charset="0"/>
            </a:endParaRPr>
          </a:p>
        </p:txBody>
      </p:sp>
      <p:sp>
        <p:nvSpPr>
          <p:cNvPr id="4" name="Text Placeholder 5"/>
          <p:cNvSpPr txBox="1">
            <a:spLocks/>
          </p:cNvSpPr>
          <p:nvPr userDrawn="1"/>
        </p:nvSpPr>
        <p:spPr>
          <a:xfrm>
            <a:off x="0" y="1152859"/>
            <a:ext cx="12192000" cy="9605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latin typeface="+mj-lt"/>
              </a:rPr>
              <a:t>QUESTIONS?</a:t>
            </a:r>
            <a:endParaRPr lang="en-US" sz="3200" dirty="0">
              <a:solidFill>
                <a:schemeClr val="accent2"/>
              </a:solidFill>
              <a:latin typeface="+mj-lt"/>
            </a:endParaRPr>
          </a:p>
        </p:txBody>
      </p:sp>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t="5314" b="33983"/>
          <a:stretch/>
        </p:blipFill>
        <p:spPr>
          <a:xfrm>
            <a:off x="0" y="1952625"/>
            <a:ext cx="12192000" cy="4933950"/>
          </a:xfrm>
          <a:prstGeom prst="rect">
            <a:avLst/>
          </a:prstGeom>
        </p:spPr>
      </p:pic>
    </p:spTree>
    <p:extLst>
      <p:ext uri="{BB962C8B-B14F-4D97-AF65-F5344CB8AC3E}">
        <p14:creationId xmlns:p14="http://schemas.microsoft.com/office/powerpoint/2010/main" val="12523579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2833812" y="2650556"/>
            <a:ext cx="6524376" cy="1323439"/>
          </a:xfrm>
          <a:prstGeom prst="rect">
            <a:avLst/>
          </a:prstGeom>
          <a:noFill/>
        </p:spPr>
        <p:txBody>
          <a:bodyPr wrap="square" rtlCol="0">
            <a:spAutoFit/>
          </a:bodyPr>
          <a:lstStyle/>
          <a:p>
            <a:pPr algn="ctr"/>
            <a:r>
              <a:rPr lang="id-ID" sz="8000" dirty="0">
                <a:solidFill>
                  <a:schemeClr val="bg1"/>
                </a:solidFill>
                <a:latin typeface="+mj-lt"/>
              </a:rPr>
              <a:t>THANK YOU</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Tree>
    <p:extLst>
      <p:ext uri="{BB962C8B-B14F-4D97-AF65-F5344CB8AC3E}">
        <p14:creationId xmlns:p14="http://schemas.microsoft.com/office/powerpoint/2010/main" val="3946640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38200"/>
            <a:ext cx="4011084" cy="5969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838201"/>
            <a:ext cx="6815667" cy="5287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480A50-9AAB-4228-8F70-DB06D40E3050}" type="datetimeFigureOut">
              <a:rPr lang="en-US" smtClean="0"/>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87623D-9C2E-42F1-94D5-1A1ACF517CB8}" type="slidenum">
              <a:rPr lang="en-US" smtClean="0"/>
              <a:t>‹#›</a:t>
            </a:fld>
            <a:endParaRPr lang="en-US" dirty="0"/>
          </a:p>
        </p:txBody>
      </p:sp>
    </p:spTree>
    <p:extLst>
      <p:ext uri="{BB962C8B-B14F-4D97-AF65-F5344CB8AC3E}">
        <p14:creationId xmlns:p14="http://schemas.microsoft.com/office/powerpoint/2010/main" val="21516775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8003F-C6CC-4043-B0EA-12C150887D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D0EE6D-0541-4EEA-8ADE-33A128DAF7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9B29DA-6F97-4272-AD3F-C64070E5B902}"/>
              </a:ext>
            </a:extLst>
          </p:cNvPr>
          <p:cNvSpPr>
            <a:spLocks noGrp="1"/>
          </p:cNvSpPr>
          <p:nvPr>
            <p:ph type="dt" sz="half" idx="10"/>
          </p:nvPr>
        </p:nvSpPr>
        <p:spPr/>
        <p:txBody>
          <a:bodyPr/>
          <a:lstStyle/>
          <a:p>
            <a:fld id="{B7FA9326-780B-4B2A-B804-C779A7D9FA5E}" type="datetimeFigureOut">
              <a:rPr lang="en-US" smtClean="0"/>
              <a:t>12/19/2019</a:t>
            </a:fld>
            <a:endParaRPr lang="en-US" dirty="0"/>
          </a:p>
        </p:txBody>
      </p:sp>
      <p:sp>
        <p:nvSpPr>
          <p:cNvPr id="5" name="Footer Placeholder 4">
            <a:extLst>
              <a:ext uri="{FF2B5EF4-FFF2-40B4-BE49-F238E27FC236}">
                <a16:creationId xmlns:a16="http://schemas.microsoft.com/office/drawing/2014/main" id="{BAC538D6-1F44-42B8-BC9A-D912A7C3C0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3AC07C-8631-4E86-943A-B66634ADDE1A}"/>
              </a:ext>
            </a:extLst>
          </p:cNvPr>
          <p:cNvSpPr>
            <a:spLocks noGrp="1"/>
          </p:cNvSpPr>
          <p:nvPr>
            <p:ph type="sldNum" sz="quarter" idx="12"/>
          </p:nvPr>
        </p:nvSpPr>
        <p:spPr/>
        <p:txBody>
          <a:bodyPr/>
          <a:lstStyle/>
          <a:p>
            <a:fld id="{E5795409-C44B-4654-8EB7-FC3911677796}" type="slidenum">
              <a:rPr lang="en-US" smtClean="0"/>
              <a:t>‹#›</a:t>
            </a:fld>
            <a:endParaRPr lang="en-US" dirty="0"/>
          </a:p>
        </p:txBody>
      </p:sp>
    </p:spTree>
    <p:extLst>
      <p:ext uri="{BB962C8B-B14F-4D97-AF65-F5344CB8AC3E}">
        <p14:creationId xmlns:p14="http://schemas.microsoft.com/office/powerpoint/2010/main" val="4235031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0">
              <a:srgbClr val="00A59F"/>
            </a:gs>
            <a:gs pos="100000">
              <a:schemeClr val="accent1">
                <a:lumMod val="71000"/>
              </a:schemeClr>
            </a:gs>
            <a:gs pos="100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0" y="3602038"/>
            <a:ext cx="12192000" cy="1655762"/>
          </a:xfrm>
        </p:spPr>
        <p:txBody>
          <a:bodyPr/>
          <a:lstStyle>
            <a:lvl1pPr marL="0" indent="0" algn="ctr">
              <a:buNone/>
              <a:defRPr sz="2400"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r>
              <a:rPr lang="en-US" sz="2400" i="1" dirty="0">
                <a:solidFill>
                  <a:schemeClr val="bg1"/>
                </a:solidFill>
              </a:rPr>
              <a:t>Subtitle of Event</a:t>
            </a:r>
            <a:endParaRPr lang="id-ID" sz="2400" i="1" dirty="0">
              <a:solidFill>
                <a:schemeClr val="bg1"/>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6268" y="196520"/>
            <a:ext cx="1318357" cy="524047"/>
          </a:xfrm>
          <a:prstGeom prst="rect">
            <a:avLst/>
          </a:prstGeom>
        </p:spPr>
      </p:pic>
      <p:sp>
        <p:nvSpPr>
          <p:cNvPr id="5" name="Text Placeholder 4"/>
          <p:cNvSpPr>
            <a:spLocks noGrp="1"/>
          </p:cNvSpPr>
          <p:nvPr>
            <p:ph type="body" sz="quarter" idx="10" hasCustomPrompt="1"/>
          </p:nvPr>
        </p:nvSpPr>
        <p:spPr>
          <a:xfrm>
            <a:off x="407123" y="5257800"/>
            <a:ext cx="5593082" cy="1386840"/>
          </a:xfrm>
          <a:solidFill>
            <a:srgbClr val="FFFFFF">
              <a:alpha val="38824"/>
            </a:srgbClr>
          </a:solidFill>
        </p:spPr>
        <p:txBody>
          <a:bodyPr>
            <a:normAutofit/>
          </a:bodyPr>
          <a:lstStyle>
            <a:lvl1pPr marL="0" indent="0">
              <a:buNone/>
              <a:defRPr sz="1800">
                <a:latin typeface="+mj-lt"/>
              </a:defRPr>
            </a:lvl1pPr>
          </a:lstStyle>
          <a:p>
            <a:pPr lvl="0"/>
            <a:r>
              <a:rPr lang="en-US" dirty="0"/>
              <a:t>Presenters:</a:t>
            </a:r>
          </a:p>
        </p:txBody>
      </p:sp>
      <p:sp>
        <p:nvSpPr>
          <p:cNvPr id="11" name="Text Placeholder 4"/>
          <p:cNvSpPr>
            <a:spLocks noGrp="1"/>
          </p:cNvSpPr>
          <p:nvPr>
            <p:ph type="body" sz="quarter" idx="11" hasCustomPrompt="1"/>
          </p:nvPr>
        </p:nvSpPr>
        <p:spPr>
          <a:xfrm>
            <a:off x="6000205" y="5257800"/>
            <a:ext cx="5791903" cy="1386840"/>
          </a:xfrm>
          <a:solidFill>
            <a:srgbClr val="FFFFFF">
              <a:alpha val="38824"/>
            </a:srgbClr>
          </a:solidFill>
        </p:spPr>
        <p:txBody>
          <a:bodyPr>
            <a:normAutofit/>
          </a:bodyPr>
          <a:lstStyle>
            <a:lvl1pPr marL="0" indent="0">
              <a:buNone/>
              <a:defRPr sz="1800">
                <a:latin typeface="+mj-lt"/>
              </a:defRPr>
            </a:lvl1pPr>
          </a:lstStyle>
          <a:p>
            <a:pPr lvl="0"/>
            <a:r>
              <a:rPr lang="en-US" dirty="0"/>
              <a:t>Panelists:</a:t>
            </a:r>
          </a:p>
          <a:p>
            <a:pPr lvl="0"/>
            <a:endParaRPr lang="en-US" dirty="0"/>
          </a:p>
        </p:txBody>
      </p:sp>
      <p:sp>
        <p:nvSpPr>
          <p:cNvPr id="6" name="Content Placeholder 5"/>
          <p:cNvSpPr>
            <a:spLocks noGrp="1"/>
          </p:cNvSpPr>
          <p:nvPr>
            <p:ph sz="quarter" idx="12" hasCustomPrompt="1"/>
          </p:nvPr>
        </p:nvSpPr>
        <p:spPr>
          <a:xfrm>
            <a:off x="432523" y="196520"/>
            <a:ext cx="1557867" cy="524047"/>
          </a:xfrm>
        </p:spPr>
        <p:txBody>
          <a:bodyPr/>
          <a:lstStyle>
            <a:lvl1pPr marL="0" indent="0">
              <a:buNone/>
              <a:defRPr>
                <a:solidFill>
                  <a:schemeClr val="bg1"/>
                </a:solidFill>
                <a:latin typeface="+mj-lt"/>
              </a:defRPr>
            </a:lvl1pPr>
          </a:lstStyle>
          <a:p>
            <a:pPr lvl="0"/>
            <a:r>
              <a:rPr lang="en-US" dirty="0"/>
              <a:t>09.11.18</a:t>
            </a:r>
          </a:p>
        </p:txBody>
      </p:sp>
      <p:sp>
        <p:nvSpPr>
          <p:cNvPr id="13" name="Content Placeholder 5"/>
          <p:cNvSpPr>
            <a:spLocks noGrp="1"/>
          </p:cNvSpPr>
          <p:nvPr>
            <p:ph sz="quarter" idx="13" hasCustomPrompt="1"/>
          </p:nvPr>
        </p:nvSpPr>
        <p:spPr>
          <a:xfrm>
            <a:off x="0" y="2655887"/>
            <a:ext cx="12192000" cy="946151"/>
          </a:xfrm>
        </p:spPr>
        <p:txBody>
          <a:bodyPr>
            <a:noAutofit/>
          </a:bodyPr>
          <a:lstStyle>
            <a:lvl1pPr marL="0" indent="0" algn="ctr">
              <a:buNone/>
              <a:defRPr sz="6000">
                <a:solidFill>
                  <a:schemeClr val="bg1"/>
                </a:solidFill>
                <a:latin typeface="+mj-lt"/>
              </a:defRPr>
            </a:lvl1pPr>
          </a:lstStyle>
          <a:p>
            <a:pPr lvl="0"/>
            <a:r>
              <a:rPr lang="en-US" dirty="0"/>
              <a:t>TITLE OF EVENT</a:t>
            </a:r>
          </a:p>
        </p:txBody>
      </p:sp>
    </p:spTree>
    <p:extLst>
      <p:ext uri="{BB962C8B-B14F-4D97-AF65-F5344CB8AC3E}">
        <p14:creationId xmlns:p14="http://schemas.microsoft.com/office/powerpoint/2010/main" val="31535442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F184D-FEDA-48A6-AB79-ED05AEDBD2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634656-7417-4DE7-8E89-F60F228043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05DE38-ABDA-44B8-BF44-46AD65DA3CE2}"/>
              </a:ext>
            </a:extLst>
          </p:cNvPr>
          <p:cNvSpPr>
            <a:spLocks noGrp="1"/>
          </p:cNvSpPr>
          <p:nvPr>
            <p:ph type="dt" sz="half" idx="10"/>
          </p:nvPr>
        </p:nvSpPr>
        <p:spPr/>
        <p:txBody>
          <a:bodyPr/>
          <a:lstStyle/>
          <a:p>
            <a:fld id="{B7FA9326-780B-4B2A-B804-C779A7D9FA5E}" type="datetimeFigureOut">
              <a:rPr lang="en-US" smtClean="0"/>
              <a:t>12/19/2019</a:t>
            </a:fld>
            <a:endParaRPr lang="en-US" dirty="0"/>
          </a:p>
        </p:txBody>
      </p:sp>
      <p:sp>
        <p:nvSpPr>
          <p:cNvPr id="5" name="Footer Placeholder 4">
            <a:extLst>
              <a:ext uri="{FF2B5EF4-FFF2-40B4-BE49-F238E27FC236}">
                <a16:creationId xmlns:a16="http://schemas.microsoft.com/office/drawing/2014/main" id="{5556B974-5F33-47EC-A1F5-D58F0F1872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4F7DA7-3690-4578-B938-00A3A5CCC79A}"/>
              </a:ext>
            </a:extLst>
          </p:cNvPr>
          <p:cNvSpPr>
            <a:spLocks noGrp="1"/>
          </p:cNvSpPr>
          <p:nvPr>
            <p:ph type="sldNum" sz="quarter" idx="12"/>
          </p:nvPr>
        </p:nvSpPr>
        <p:spPr/>
        <p:txBody>
          <a:bodyPr/>
          <a:lstStyle/>
          <a:p>
            <a:fld id="{E5795409-C44B-4654-8EB7-FC3911677796}" type="slidenum">
              <a:rPr lang="en-US" smtClean="0"/>
              <a:t>‹#›</a:t>
            </a:fld>
            <a:endParaRPr lang="en-US" dirty="0"/>
          </a:p>
        </p:txBody>
      </p:sp>
    </p:spTree>
    <p:extLst>
      <p:ext uri="{BB962C8B-B14F-4D97-AF65-F5344CB8AC3E}">
        <p14:creationId xmlns:p14="http://schemas.microsoft.com/office/powerpoint/2010/main" val="26592282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82632-9F3C-4C3A-9F0E-25036780C2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969420-BAE2-4F5A-AE8D-D424E6B350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1ED7BC-EC64-4B8B-ACC9-94876F248CD5}"/>
              </a:ext>
            </a:extLst>
          </p:cNvPr>
          <p:cNvSpPr>
            <a:spLocks noGrp="1"/>
          </p:cNvSpPr>
          <p:nvPr>
            <p:ph type="dt" sz="half" idx="10"/>
          </p:nvPr>
        </p:nvSpPr>
        <p:spPr/>
        <p:txBody>
          <a:bodyPr/>
          <a:lstStyle/>
          <a:p>
            <a:fld id="{B7FA9326-780B-4B2A-B804-C779A7D9FA5E}" type="datetimeFigureOut">
              <a:rPr lang="en-US" smtClean="0"/>
              <a:t>12/19/2019</a:t>
            </a:fld>
            <a:endParaRPr lang="en-US" dirty="0"/>
          </a:p>
        </p:txBody>
      </p:sp>
      <p:sp>
        <p:nvSpPr>
          <p:cNvPr id="5" name="Footer Placeholder 4">
            <a:extLst>
              <a:ext uri="{FF2B5EF4-FFF2-40B4-BE49-F238E27FC236}">
                <a16:creationId xmlns:a16="http://schemas.microsoft.com/office/drawing/2014/main" id="{B3A30D39-54A5-49D0-AE62-7A483BF80F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9119EA-1475-4FA2-B8E0-F396EAD4F749}"/>
              </a:ext>
            </a:extLst>
          </p:cNvPr>
          <p:cNvSpPr>
            <a:spLocks noGrp="1"/>
          </p:cNvSpPr>
          <p:nvPr>
            <p:ph type="sldNum" sz="quarter" idx="12"/>
          </p:nvPr>
        </p:nvSpPr>
        <p:spPr/>
        <p:txBody>
          <a:bodyPr/>
          <a:lstStyle/>
          <a:p>
            <a:fld id="{E5795409-C44B-4654-8EB7-FC3911677796}" type="slidenum">
              <a:rPr lang="en-US" smtClean="0"/>
              <a:t>‹#›</a:t>
            </a:fld>
            <a:endParaRPr lang="en-US" dirty="0"/>
          </a:p>
        </p:txBody>
      </p:sp>
    </p:spTree>
    <p:extLst>
      <p:ext uri="{BB962C8B-B14F-4D97-AF65-F5344CB8AC3E}">
        <p14:creationId xmlns:p14="http://schemas.microsoft.com/office/powerpoint/2010/main" val="35129749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BD94A-7891-4A27-86F2-9B63A96A87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B48C45-199D-4788-B0A1-65432E8869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7DAF28-687C-4B20-9E18-9047822AFF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D26CF4-7B4F-4277-9E2D-331FB98077D3}"/>
              </a:ext>
            </a:extLst>
          </p:cNvPr>
          <p:cNvSpPr>
            <a:spLocks noGrp="1"/>
          </p:cNvSpPr>
          <p:nvPr>
            <p:ph type="dt" sz="half" idx="10"/>
          </p:nvPr>
        </p:nvSpPr>
        <p:spPr/>
        <p:txBody>
          <a:bodyPr/>
          <a:lstStyle/>
          <a:p>
            <a:fld id="{B7FA9326-780B-4B2A-B804-C779A7D9FA5E}" type="datetimeFigureOut">
              <a:rPr lang="en-US" smtClean="0"/>
              <a:t>12/19/2019</a:t>
            </a:fld>
            <a:endParaRPr lang="en-US" dirty="0"/>
          </a:p>
        </p:txBody>
      </p:sp>
      <p:sp>
        <p:nvSpPr>
          <p:cNvPr id="6" name="Footer Placeholder 5">
            <a:extLst>
              <a:ext uri="{FF2B5EF4-FFF2-40B4-BE49-F238E27FC236}">
                <a16:creationId xmlns:a16="http://schemas.microsoft.com/office/drawing/2014/main" id="{005B3404-0B91-44AD-A6C7-3D5BDB292E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BBB5D0F-1408-4350-BAEB-1E71E155EB00}"/>
              </a:ext>
            </a:extLst>
          </p:cNvPr>
          <p:cNvSpPr>
            <a:spLocks noGrp="1"/>
          </p:cNvSpPr>
          <p:nvPr>
            <p:ph type="sldNum" sz="quarter" idx="12"/>
          </p:nvPr>
        </p:nvSpPr>
        <p:spPr/>
        <p:txBody>
          <a:bodyPr/>
          <a:lstStyle/>
          <a:p>
            <a:fld id="{E5795409-C44B-4654-8EB7-FC3911677796}" type="slidenum">
              <a:rPr lang="en-US" smtClean="0"/>
              <a:t>‹#›</a:t>
            </a:fld>
            <a:endParaRPr lang="en-US" dirty="0"/>
          </a:p>
        </p:txBody>
      </p:sp>
    </p:spTree>
    <p:extLst>
      <p:ext uri="{BB962C8B-B14F-4D97-AF65-F5344CB8AC3E}">
        <p14:creationId xmlns:p14="http://schemas.microsoft.com/office/powerpoint/2010/main" val="3914111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277C7-8848-469F-B51C-83E2875FA0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92FB48-FB8D-4350-B6A3-7B2E6B2EA4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8DE76A-8603-4048-A628-E1B40A235B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0950A6-14B8-485D-9C2B-FF0F93BD43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0F3874-2CCA-45C2-BAFC-8F0711C67A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B64D5F-9CAE-46C9-92C9-C445779DC133}"/>
              </a:ext>
            </a:extLst>
          </p:cNvPr>
          <p:cNvSpPr>
            <a:spLocks noGrp="1"/>
          </p:cNvSpPr>
          <p:nvPr>
            <p:ph type="dt" sz="half" idx="10"/>
          </p:nvPr>
        </p:nvSpPr>
        <p:spPr/>
        <p:txBody>
          <a:bodyPr/>
          <a:lstStyle/>
          <a:p>
            <a:fld id="{B7FA9326-780B-4B2A-B804-C779A7D9FA5E}" type="datetimeFigureOut">
              <a:rPr lang="en-US" smtClean="0"/>
              <a:t>12/19/2019</a:t>
            </a:fld>
            <a:endParaRPr lang="en-US" dirty="0"/>
          </a:p>
        </p:txBody>
      </p:sp>
      <p:sp>
        <p:nvSpPr>
          <p:cNvPr id="8" name="Footer Placeholder 7">
            <a:extLst>
              <a:ext uri="{FF2B5EF4-FFF2-40B4-BE49-F238E27FC236}">
                <a16:creationId xmlns:a16="http://schemas.microsoft.com/office/drawing/2014/main" id="{CA76210E-BCD3-4239-B8CF-B584421F0B2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E35ADBA-0547-4698-B4FF-307784524D3B}"/>
              </a:ext>
            </a:extLst>
          </p:cNvPr>
          <p:cNvSpPr>
            <a:spLocks noGrp="1"/>
          </p:cNvSpPr>
          <p:nvPr>
            <p:ph type="sldNum" sz="quarter" idx="12"/>
          </p:nvPr>
        </p:nvSpPr>
        <p:spPr/>
        <p:txBody>
          <a:bodyPr/>
          <a:lstStyle/>
          <a:p>
            <a:fld id="{E5795409-C44B-4654-8EB7-FC3911677796}" type="slidenum">
              <a:rPr lang="en-US" smtClean="0"/>
              <a:t>‹#›</a:t>
            </a:fld>
            <a:endParaRPr lang="en-US" dirty="0"/>
          </a:p>
        </p:txBody>
      </p:sp>
    </p:spTree>
    <p:extLst>
      <p:ext uri="{BB962C8B-B14F-4D97-AF65-F5344CB8AC3E}">
        <p14:creationId xmlns:p14="http://schemas.microsoft.com/office/powerpoint/2010/main" val="33213899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E707B-890D-424A-BD26-965F4AD29A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45B35D-5490-4367-9D6F-A38AB6296C10}"/>
              </a:ext>
            </a:extLst>
          </p:cNvPr>
          <p:cNvSpPr>
            <a:spLocks noGrp="1"/>
          </p:cNvSpPr>
          <p:nvPr>
            <p:ph type="dt" sz="half" idx="10"/>
          </p:nvPr>
        </p:nvSpPr>
        <p:spPr/>
        <p:txBody>
          <a:bodyPr/>
          <a:lstStyle/>
          <a:p>
            <a:fld id="{B7FA9326-780B-4B2A-B804-C779A7D9FA5E}" type="datetimeFigureOut">
              <a:rPr lang="en-US" smtClean="0"/>
              <a:t>12/19/2019</a:t>
            </a:fld>
            <a:endParaRPr lang="en-US" dirty="0"/>
          </a:p>
        </p:txBody>
      </p:sp>
      <p:sp>
        <p:nvSpPr>
          <p:cNvPr id="4" name="Footer Placeholder 3">
            <a:extLst>
              <a:ext uri="{FF2B5EF4-FFF2-40B4-BE49-F238E27FC236}">
                <a16:creationId xmlns:a16="http://schemas.microsoft.com/office/drawing/2014/main" id="{5764298A-4649-4CBD-ADB3-124188BC3B1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3D69717-1F1F-4C0C-8032-10B8761F1637}"/>
              </a:ext>
            </a:extLst>
          </p:cNvPr>
          <p:cNvSpPr>
            <a:spLocks noGrp="1"/>
          </p:cNvSpPr>
          <p:nvPr>
            <p:ph type="sldNum" sz="quarter" idx="12"/>
          </p:nvPr>
        </p:nvSpPr>
        <p:spPr/>
        <p:txBody>
          <a:bodyPr/>
          <a:lstStyle/>
          <a:p>
            <a:fld id="{E5795409-C44B-4654-8EB7-FC3911677796}" type="slidenum">
              <a:rPr lang="en-US" smtClean="0"/>
              <a:t>‹#›</a:t>
            </a:fld>
            <a:endParaRPr lang="en-US" dirty="0"/>
          </a:p>
        </p:txBody>
      </p:sp>
    </p:spTree>
    <p:extLst>
      <p:ext uri="{BB962C8B-B14F-4D97-AF65-F5344CB8AC3E}">
        <p14:creationId xmlns:p14="http://schemas.microsoft.com/office/powerpoint/2010/main" val="41631266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5CAE00-B4EA-46F1-A97C-1D20E9EE56E5}"/>
              </a:ext>
            </a:extLst>
          </p:cNvPr>
          <p:cNvSpPr>
            <a:spLocks noGrp="1"/>
          </p:cNvSpPr>
          <p:nvPr>
            <p:ph type="dt" sz="half" idx="10"/>
          </p:nvPr>
        </p:nvSpPr>
        <p:spPr/>
        <p:txBody>
          <a:bodyPr/>
          <a:lstStyle/>
          <a:p>
            <a:fld id="{B7FA9326-780B-4B2A-B804-C779A7D9FA5E}" type="datetimeFigureOut">
              <a:rPr lang="en-US" smtClean="0"/>
              <a:t>12/19/2019</a:t>
            </a:fld>
            <a:endParaRPr lang="en-US" dirty="0"/>
          </a:p>
        </p:txBody>
      </p:sp>
      <p:sp>
        <p:nvSpPr>
          <p:cNvPr id="3" name="Footer Placeholder 2">
            <a:extLst>
              <a:ext uri="{FF2B5EF4-FFF2-40B4-BE49-F238E27FC236}">
                <a16:creationId xmlns:a16="http://schemas.microsoft.com/office/drawing/2014/main" id="{33419F31-8926-46E3-ABBD-154EC012D1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85C176-E0D9-4762-AD13-E833E9ED5BD3}"/>
              </a:ext>
            </a:extLst>
          </p:cNvPr>
          <p:cNvSpPr>
            <a:spLocks noGrp="1"/>
          </p:cNvSpPr>
          <p:nvPr>
            <p:ph type="sldNum" sz="quarter" idx="12"/>
          </p:nvPr>
        </p:nvSpPr>
        <p:spPr/>
        <p:txBody>
          <a:bodyPr/>
          <a:lstStyle/>
          <a:p>
            <a:fld id="{E5795409-C44B-4654-8EB7-FC3911677796}" type="slidenum">
              <a:rPr lang="en-US" smtClean="0"/>
              <a:t>‹#›</a:t>
            </a:fld>
            <a:endParaRPr lang="en-US" dirty="0"/>
          </a:p>
        </p:txBody>
      </p:sp>
    </p:spTree>
    <p:extLst>
      <p:ext uri="{BB962C8B-B14F-4D97-AF65-F5344CB8AC3E}">
        <p14:creationId xmlns:p14="http://schemas.microsoft.com/office/powerpoint/2010/main" val="16035183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E3F1E-22C6-4C07-8FF5-C933243D0E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C5242B-8D8C-4144-88EB-40DF27F899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4BA1E3-2B5C-4D7C-9A0C-EC1BF50438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C30467-11FD-4967-840C-66BB65C43AF9}"/>
              </a:ext>
            </a:extLst>
          </p:cNvPr>
          <p:cNvSpPr>
            <a:spLocks noGrp="1"/>
          </p:cNvSpPr>
          <p:nvPr>
            <p:ph type="dt" sz="half" idx="10"/>
          </p:nvPr>
        </p:nvSpPr>
        <p:spPr/>
        <p:txBody>
          <a:bodyPr/>
          <a:lstStyle/>
          <a:p>
            <a:fld id="{B7FA9326-780B-4B2A-B804-C779A7D9FA5E}" type="datetimeFigureOut">
              <a:rPr lang="en-US" smtClean="0"/>
              <a:t>12/19/2019</a:t>
            </a:fld>
            <a:endParaRPr lang="en-US" dirty="0"/>
          </a:p>
        </p:txBody>
      </p:sp>
      <p:sp>
        <p:nvSpPr>
          <p:cNvPr id="6" name="Footer Placeholder 5">
            <a:extLst>
              <a:ext uri="{FF2B5EF4-FFF2-40B4-BE49-F238E27FC236}">
                <a16:creationId xmlns:a16="http://schemas.microsoft.com/office/drawing/2014/main" id="{6841AF23-9AFE-4019-B451-5CA59DDA243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260686-B4FD-45BE-8817-F0871D812143}"/>
              </a:ext>
            </a:extLst>
          </p:cNvPr>
          <p:cNvSpPr>
            <a:spLocks noGrp="1"/>
          </p:cNvSpPr>
          <p:nvPr>
            <p:ph type="sldNum" sz="quarter" idx="12"/>
          </p:nvPr>
        </p:nvSpPr>
        <p:spPr/>
        <p:txBody>
          <a:bodyPr/>
          <a:lstStyle/>
          <a:p>
            <a:fld id="{E5795409-C44B-4654-8EB7-FC3911677796}" type="slidenum">
              <a:rPr lang="en-US" smtClean="0"/>
              <a:t>‹#›</a:t>
            </a:fld>
            <a:endParaRPr lang="en-US" dirty="0"/>
          </a:p>
        </p:txBody>
      </p:sp>
    </p:spTree>
    <p:extLst>
      <p:ext uri="{BB962C8B-B14F-4D97-AF65-F5344CB8AC3E}">
        <p14:creationId xmlns:p14="http://schemas.microsoft.com/office/powerpoint/2010/main" val="20678898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0CFF0-6314-4CE5-8EDC-886956656C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9513DC-0888-4533-BBDF-C376209BF3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369F10A-9CE5-49FC-91BF-D1B7B063C6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539E68-09EA-431A-86CB-6A8A8B2CE107}"/>
              </a:ext>
            </a:extLst>
          </p:cNvPr>
          <p:cNvSpPr>
            <a:spLocks noGrp="1"/>
          </p:cNvSpPr>
          <p:nvPr>
            <p:ph type="dt" sz="half" idx="10"/>
          </p:nvPr>
        </p:nvSpPr>
        <p:spPr/>
        <p:txBody>
          <a:bodyPr/>
          <a:lstStyle/>
          <a:p>
            <a:fld id="{B7FA9326-780B-4B2A-B804-C779A7D9FA5E}" type="datetimeFigureOut">
              <a:rPr lang="en-US" smtClean="0"/>
              <a:t>12/19/2019</a:t>
            </a:fld>
            <a:endParaRPr lang="en-US" dirty="0"/>
          </a:p>
        </p:txBody>
      </p:sp>
      <p:sp>
        <p:nvSpPr>
          <p:cNvPr id="6" name="Footer Placeholder 5">
            <a:extLst>
              <a:ext uri="{FF2B5EF4-FFF2-40B4-BE49-F238E27FC236}">
                <a16:creationId xmlns:a16="http://schemas.microsoft.com/office/drawing/2014/main" id="{9BD360D4-0783-4D7F-90D3-ACE2472982A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7FBCD3D-5A99-4181-8C58-D511F171AB5F}"/>
              </a:ext>
            </a:extLst>
          </p:cNvPr>
          <p:cNvSpPr>
            <a:spLocks noGrp="1"/>
          </p:cNvSpPr>
          <p:nvPr>
            <p:ph type="sldNum" sz="quarter" idx="12"/>
          </p:nvPr>
        </p:nvSpPr>
        <p:spPr/>
        <p:txBody>
          <a:bodyPr/>
          <a:lstStyle/>
          <a:p>
            <a:fld id="{E5795409-C44B-4654-8EB7-FC3911677796}" type="slidenum">
              <a:rPr lang="en-US" smtClean="0"/>
              <a:t>‹#›</a:t>
            </a:fld>
            <a:endParaRPr lang="en-US" dirty="0"/>
          </a:p>
        </p:txBody>
      </p:sp>
    </p:spTree>
    <p:extLst>
      <p:ext uri="{BB962C8B-B14F-4D97-AF65-F5344CB8AC3E}">
        <p14:creationId xmlns:p14="http://schemas.microsoft.com/office/powerpoint/2010/main" val="31024173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8982A-981F-40EB-9D60-B2E6C40B7F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DFF844-3997-434B-9E50-404FBC0A1A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0777B7-AC69-4765-AD90-C5DFC669D178}"/>
              </a:ext>
            </a:extLst>
          </p:cNvPr>
          <p:cNvSpPr>
            <a:spLocks noGrp="1"/>
          </p:cNvSpPr>
          <p:nvPr>
            <p:ph type="dt" sz="half" idx="10"/>
          </p:nvPr>
        </p:nvSpPr>
        <p:spPr/>
        <p:txBody>
          <a:bodyPr/>
          <a:lstStyle/>
          <a:p>
            <a:fld id="{B7FA9326-780B-4B2A-B804-C779A7D9FA5E}" type="datetimeFigureOut">
              <a:rPr lang="en-US" smtClean="0"/>
              <a:t>12/19/2019</a:t>
            </a:fld>
            <a:endParaRPr lang="en-US" dirty="0"/>
          </a:p>
        </p:txBody>
      </p:sp>
      <p:sp>
        <p:nvSpPr>
          <p:cNvPr id="5" name="Footer Placeholder 4">
            <a:extLst>
              <a:ext uri="{FF2B5EF4-FFF2-40B4-BE49-F238E27FC236}">
                <a16:creationId xmlns:a16="http://schemas.microsoft.com/office/drawing/2014/main" id="{C7E8455D-F367-47B6-AFB4-19107C4DE2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78A7FE-E352-429E-8093-E950C6F96519}"/>
              </a:ext>
            </a:extLst>
          </p:cNvPr>
          <p:cNvSpPr>
            <a:spLocks noGrp="1"/>
          </p:cNvSpPr>
          <p:nvPr>
            <p:ph type="sldNum" sz="quarter" idx="12"/>
          </p:nvPr>
        </p:nvSpPr>
        <p:spPr/>
        <p:txBody>
          <a:bodyPr/>
          <a:lstStyle/>
          <a:p>
            <a:fld id="{E5795409-C44B-4654-8EB7-FC3911677796}" type="slidenum">
              <a:rPr lang="en-US" smtClean="0"/>
              <a:t>‹#›</a:t>
            </a:fld>
            <a:endParaRPr lang="en-US" dirty="0"/>
          </a:p>
        </p:txBody>
      </p:sp>
    </p:spTree>
    <p:extLst>
      <p:ext uri="{BB962C8B-B14F-4D97-AF65-F5344CB8AC3E}">
        <p14:creationId xmlns:p14="http://schemas.microsoft.com/office/powerpoint/2010/main" val="3756168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E71820-0D1D-40BA-8A64-B3DDCDBD09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E8E692-0615-428E-A884-5EFAF7CACC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41454E-332F-4233-A59E-B74B692C4E06}"/>
              </a:ext>
            </a:extLst>
          </p:cNvPr>
          <p:cNvSpPr>
            <a:spLocks noGrp="1"/>
          </p:cNvSpPr>
          <p:nvPr>
            <p:ph type="dt" sz="half" idx="10"/>
          </p:nvPr>
        </p:nvSpPr>
        <p:spPr/>
        <p:txBody>
          <a:bodyPr/>
          <a:lstStyle/>
          <a:p>
            <a:fld id="{B7FA9326-780B-4B2A-B804-C779A7D9FA5E}" type="datetimeFigureOut">
              <a:rPr lang="en-US" smtClean="0"/>
              <a:t>12/19/2019</a:t>
            </a:fld>
            <a:endParaRPr lang="en-US" dirty="0"/>
          </a:p>
        </p:txBody>
      </p:sp>
      <p:sp>
        <p:nvSpPr>
          <p:cNvPr id="5" name="Footer Placeholder 4">
            <a:extLst>
              <a:ext uri="{FF2B5EF4-FFF2-40B4-BE49-F238E27FC236}">
                <a16:creationId xmlns:a16="http://schemas.microsoft.com/office/drawing/2014/main" id="{93270FFB-0285-4489-9B70-6C49673C11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3B82AE-6C70-4F0B-A45E-4268D9344A4E}"/>
              </a:ext>
            </a:extLst>
          </p:cNvPr>
          <p:cNvSpPr>
            <a:spLocks noGrp="1"/>
          </p:cNvSpPr>
          <p:nvPr>
            <p:ph type="sldNum" sz="quarter" idx="12"/>
          </p:nvPr>
        </p:nvSpPr>
        <p:spPr/>
        <p:txBody>
          <a:bodyPr/>
          <a:lstStyle/>
          <a:p>
            <a:fld id="{E5795409-C44B-4654-8EB7-FC3911677796}" type="slidenum">
              <a:rPr lang="en-US" smtClean="0"/>
              <a:t>‹#›</a:t>
            </a:fld>
            <a:endParaRPr lang="en-US" dirty="0"/>
          </a:p>
        </p:txBody>
      </p:sp>
    </p:spTree>
    <p:extLst>
      <p:ext uri="{BB962C8B-B14F-4D97-AF65-F5344CB8AC3E}">
        <p14:creationId xmlns:p14="http://schemas.microsoft.com/office/powerpoint/2010/main" val="3148239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Hand 50/50 Text Image">
    <p:spTree>
      <p:nvGrpSpPr>
        <p:cNvPr id="1" name=""/>
        <p:cNvGrpSpPr/>
        <p:nvPr/>
      </p:nvGrpSpPr>
      <p:grpSpPr>
        <a:xfrm>
          <a:off x="0" y="0"/>
          <a:ext cx="0" cy="0"/>
          <a:chOff x="0" y="0"/>
          <a:chExt cx="0" cy="0"/>
        </a:xfrm>
      </p:grpSpPr>
      <p:sp>
        <p:nvSpPr>
          <p:cNvPr id="6" name="Picture Placeholder 7"/>
          <p:cNvSpPr>
            <a:spLocks noGrp="1"/>
          </p:cNvSpPr>
          <p:nvPr>
            <p:ph type="pic" sz="quarter" idx="10" hasCustomPrompt="1"/>
          </p:nvPr>
        </p:nvSpPr>
        <p:spPr>
          <a:xfrm>
            <a:off x="6403972" y="1788198"/>
            <a:ext cx="5089357" cy="4247317"/>
          </a:xfrm>
          <a:prstGeom prst="rect">
            <a:avLst/>
          </a:prstGeom>
          <a:blipFill>
            <a:blip r:embed="rId2">
              <a:alphaModFix amt="76000"/>
            </a:blip>
            <a:stretch>
              <a:fillRect/>
            </a:stretch>
          </a:blipFill>
        </p:spPr>
        <p:txBody>
          <a:bodyPr/>
          <a:lstStyle>
            <a:lvl1pPr marL="0" indent="0">
              <a:buNone/>
              <a:defRPr sz="1800"/>
            </a:lvl1pPr>
          </a:lstStyle>
          <a:p>
            <a:r>
              <a:rPr lang="en-US" dirty="0"/>
              <a:t> </a:t>
            </a:r>
            <a:endParaRPr lang="id-ID"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10406" y="242758"/>
            <a:ext cx="1488312" cy="592490"/>
          </a:xfrm>
          <a:prstGeom prst="rect">
            <a:avLst/>
          </a:prstGeom>
        </p:spPr>
      </p:pic>
      <p:sp>
        <p:nvSpPr>
          <p:cNvPr id="8" name="Content Placeholder 2"/>
          <p:cNvSpPr>
            <a:spLocks noGrp="1"/>
          </p:cNvSpPr>
          <p:nvPr>
            <p:ph idx="1"/>
          </p:nvPr>
        </p:nvSpPr>
        <p:spPr>
          <a:xfrm>
            <a:off x="838200" y="1825625"/>
            <a:ext cx="4953000" cy="4209890"/>
          </a:xfrm>
        </p:spPr>
        <p:txBody>
          <a:bodyPr>
            <a:normAutofit/>
          </a:bodyPr>
          <a:lstStyle>
            <a:lvl1pPr>
              <a:lnSpc>
                <a:spcPct val="90000"/>
              </a:lnSpc>
              <a:spcBef>
                <a:spcPts val="1000"/>
              </a:spcBef>
              <a:defRPr sz="2400">
                <a:latin typeface="+mj-lt"/>
              </a:defRPr>
            </a:lvl1pPr>
            <a:lvl2pPr>
              <a:lnSpc>
                <a:spcPct val="90000"/>
              </a:lnSpc>
              <a:spcBef>
                <a:spcPts val="1000"/>
              </a:spcBef>
              <a:defRPr sz="2400">
                <a:latin typeface="+mj-lt"/>
              </a:defRPr>
            </a:lvl2pPr>
            <a:lvl3pPr>
              <a:lnSpc>
                <a:spcPct val="90000"/>
              </a:lnSpc>
              <a:spcBef>
                <a:spcPts val="1000"/>
              </a:spcBef>
              <a:defRPr sz="2400">
                <a:latin typeface="+mj-lt"/>
              </a:defRPr>
            </a:lvl3pPr>
            <a:lvl4pPr>
              <a:lnSpc>
                <a:spcPct val="90000"/>
              </a:lnSpc>
              <a:spcBef>
                <a:spcPts val="1000"/>
              </a:spcBef>
              <a:defRPr sz="2400">
                <a:latin typeface="+mj-lt"/>
              </a:defRPr>
            </a:lvl4pPr>
            <a:lvl5pPr>
              <a:lnSpc>
                <a:spcPct val="90000"/>
              </a:lnSpc>
              <a:spcBef>
                <a:spcPts val="1000"/>
              </a:spcBef>
              <a:defRPr sz="24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838200" y="365125"/>
            <a:ext cx="10515600" cy="1325563"/>
          </a:xfrm>
        </p:spPr>
        <p:txBody>
          <a:bodyPr/>
          <a:lstStyle>
            <a:lvl1pPr>
              <a:defRPr baseline="0">
                <a:solidFill>
                  <a:srgbClr val="00B398"/>
                </a:solidFill>
                <a:latin typeface="+mj-lt"/>
              </a:defRPr>
            </a:lvl1pPr>
          </a:lstStyle>
          <a:p>
            <a:r>
              <a:rPr lang="en-US" dirty="0"/>
              <a:t>Click to edit Master title style</a:t>
            </a:r>
          </a:p>
        </p:txBody>
      </p:sp>
    </p:spTree>
    <p:extLst>
      <p:ext uri="{BB962C8B-B14F-4D97-AF65-F5344CB8AC3E}">
        <p14:creationId xmlns:p14="http://schemas.microsoft.com/office/powerpoint/2010/main" val="3290387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eneric Title One Bo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B398"/>
                </a:solidFill>
                <a:latin typeface="+mj-lt"/>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lnSpc>
                <a:spcPct val="90000"/>
              </a:lnSpc>
              <a:spcBef>
                <a:spcPts val="1000"/>
              </a:spcBef>
              <a:defRPr sz="2400">
                <a:latin typeface="+mj-lt"/>
              </a:defRPr>
            </a:lvl1pPr>
            <a:lvl2pPr>
              <a:lnSpc>
                <a:spcPct val="90000"/>
              </a:lnSpc>
              <a:spcBef>
                <a:spcPts val="1000"/>
              </a:spcBef>
              <a:defRPr sz="2400">
                <a:latin typeface="+mj-lt"/>
              </a:defRPr>
            </a:lvl2pPr>
            <a:lvl3pPr>
              <a:lnSpc>
                <a:spcPct val="90000"/>
              </a:lnSpc>
              <a:spcBef>
                <a:spcPts val="1000"/>
              </a:spcBef>
              <a:defRPr sz="2400">
                <a:latin typeface="+mj-lt"/>
              </a:defRPr>
            </a:lvl3pPr>
            <a:lvl4pPr>
              <a:lnSpc>
                <a:spcPct val="90000"/>
              </a:lnSpc>
              <a:spcBef>
                <a:spcPts val="1000"/>
              </a:spcBef>
              <a:defRPr sz="2400">
                <a:latin typeface="+mj-lt"/>
              </a:defRPr>
            </a:lvl4pPr>
            <a:lvl5pPr>
              <a:lnSpc>
                <a:spcPct val="90000"/>
              </a:lnSpc>
              <a:spcBef>
                <a:spcPts val="1000"/>
              </a:spcBef>
              <a:defRPr sz="24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0406" y="242758"/>
            <a:ext cx="1488312" cy="592490"/>
          </a:xfrm>
          <a:prstGeom prst="rect">
            <a:avLst/>
          </a:prstGeom>
        </p:spPr>
      </p:pic>
    </p:spTree>
    <p:extLst>
      <p:ext uri="{BB962C8B-B14F-4D97-AF65-F5344CB8AC3E}">
        <p14:creationId xmlns:p14="http://schemas.microsoft.com/office/powerpoint/2010/main" val="1496651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lvl1pPr algn="l">
              <a:defRPr cap="none" baseline="0">
                <a:solidFill>
                  <a:srgbClr val="00B398"/>
                </a:solidFill>
                <a:latin typeface="+mj-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normAutofit/>
          </a:bodyPr>
          <a:lstStyle>
            <a:lvl1pPr>
              <a:lnSpc>
                <a:spcPct val="90000"/>
              </a:lnSpc>
              <a:spcBef>
                <a:spcPts val="1000"/>
              </a:spcBef>
              <a:defRPr sz="2400">
                <a:latin typeface="+mj-lt"/>
                <a:ea typeface="Source Sans Pro" panose="020B0503030403020204" pitchFamily="34" charset="0"/>
              </a:defRPr>
            </a:lvl1pPr>
            <a:lvl2pPr>
              <a:lnSpc>
                <a:spcPct val="90000"/>
              </a:lnSpc>
              <a:spcBef>
                <a:spcPts val="1000"/>
              </a:spcBef>
              <a:defRPr sz="2400">
                <a:latin typeface="+mj-lt"/>
                <a:ea typeface="Source Sans Pro" panose="020B0503030403020204" pitchFamily="34" charset="0"/>
              </a:defRPr>
            </a:lvl2pPr>
            <a:lvl3pPr>
              <a:lnSpc>
                <a:spcPct val="90000"/>
              </a:lnSpc>
              <a:spcBef>
                <a:spcPts val="1000"/>
              </a:spcBef>
              <a:defRPr sz="2400">
                <a:latin typeface="+mj-lt"/>
                <a:ea typeface="Source Sans Pro" panose="020B0503030403020204" pitchFamily="34" charset="0"/>
              </a:defRPr>
            </a:lvl3pPr>
            <a:lvl4pPr>
              <a:lnSpc>
                <a:spcPct val="90000"/>
              </a:lnSpc>
              <a:spcBef>
                <a:spcPts val="1000"/>
              </a:spcBef>
              <a:defRPr sz="2400">
                <a:latin typeface="+mj-lt"/>
                <a:ea typeface="Source Sans Pro" panose="020B0503030403020204" pitchFamily="34" charset="0"/>
              </a:defRPr>
            </a:lvl4pPr>
            <a:lvl5pPr>
              <a:lnSpc>
                <a:spcPct val="90000"/>
              </a:lnSpc>
              <a:spcBef>
                <a:spcPts val="1000"/>
              </a:spcBef>
              <a:defRPr sz="2400">
                <a:latin typeface="+mj-lt"/>
                <a:ea typeface="Source Sans Pro" panose="020B05030304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normAutofit/>
          </a:bodyPr>
          <a:lstStyle>
            <a:lvl1pPr>
              <a:lnSpc>
                <a:spcPct val="90000"/>
              </a:lnSpc>
              <a:spcBef>
                <a:spcPts val="1000"/>
              </a:spcBef>
              <a:defRPr sz="2400">
                <a:latin typeface="+mj-lt"/>
                <a:ea typeface="Source Sans Pro" panose="020B0503030403020204" pitchFamily="34" charset="0"/>
              </a:defRPr>
            </a:lvl1pPr>
            <a:lvl2pPr>
              <a:lnSpc>
                <a:spcPct val="90000"/>
              </a:lnSpc>
              <a:spcBef>
                <a:spcPts val="1000"/>
              </a:spcBef>
              <a:defRPr sz="2400">
                <a:latin typeface="+mj-lt"/>
                <a:ea typeface="Source Sans Pro" panose="020B0503030403020204" pitchFamily="34" charset="0"/>
              </a:defRPr>
            </a:lvl2pPr>
            <a:lvl3pPr>
              <a:lnSpc>
                <a:spcPct val="90000"/>
              </a:lnSpc>
              <a:spcBef>
                <a:spcPts val="1000"/>
              </a:spcBef>
              <a:defRPr sz="2400">
                <a:latin typeface="+mj-lt"/>
                <a:ea typeface="Source Sans Pro" panose="020B0503030403020204" pitchFamily="34" charset="0"/>
              </a:defRPr>
            </a:lvl3pPr>
            <a:lvl4pPr>
              <a:lnSpc>
                <a:spcPct val="90000"/>
              </a:lnSpc>
              <a:spcBef>
                <a:spcPts val="1000"/>
              </a:spcBef>
              <a:defRPr sz="2400">
                <a:latin typeface="+mj-lt"/>
                <a:ea typeface="Source Sans Pro" panose="020B0503030403020204" pitchFamily="34" charset="0"/>
              </a:defRPr>
            </a:lvl4pPr>
            <a:lvl5pPr>
              <a:lnSpc>
                <a:spcPct val="90000"/>
              </a:lnSpc>
              <a:spcBef>
                <a:spcPts val="1000"/>
              </a:spcBef>
              <a:defRPr sz="2400">
                <a:latin typeface="+mj-lt"/>
                <a:ea typeface="Source Sans Pro" panose="020B05030304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0406" y="242758"/>
            <a:ext cx="1488312" cy="592490"/>
          </a:xfrm>
          <a:prstGeom prst="rect">
            <a:avLst/>
          </a:prstGeom>
        </p:spPr>
      </p:pic>
    </p:spTree>
    <p:extLst>
      <p:ext uri="{BB962C8B-B14F-4D97-AF65-F5344CB8AC3E}">
        <p14:creationId xmlns:p14="http://schemas.microsoft.com/office/powerpoint/2010/main" val="4135493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Left Justified - Two Content Boxe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cap="none" baseline="0">
                <a:solidFill>
                  <a:srgbClr val="00B398"/>
                </a:solidFill>
                <a:latin typeface="+mj-lt"/>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normAutofit/>
          </a:bodyPr>
          <a:lstStyle>
            <a:lvl1pPr>
              <a:lnSpc>
                <a:spcPct val="90000"/>
              </a:lnSpc>
              <a:spcBef>
                <a:spcPts val="1000"/>
              </a:spcBef>
              <a:defRPr sz="2400">
                <a:latin typeface="+mj-lt"/>
              </a:defRPr>
            </a:lvl1pPr>
            <a:lvl2pPr>
              <a:lnSpc>
                <a:spcPct val="90000"/>
              </a:lnSpc>
              <a:spcBef>
                <a:spcPts val="1000"/>
              </a:spcBef>
              <a:defRPr sz="2400">
                <a:latin typeface="+mj-lt"/>
              </a:defRPr>
            </a:lvl2pPr>
            <a:lvl3pPr>
              <a:lnSpc>
                <a:spcPct val="90000"/>
              </a:lnSpc>
              <a:spcBef>
                <a:spcPts val="1000"/>
              </a:spcBef>
              <a:defRPr sz="2400">
                <a:latin typeface="+mj-lt"/>
              </a:defRPr>
            </a:lvl3pPr>
            <a:lvl4pPr>
              <a:lnSpc>
                <a:spcPct val="90000"/>
              </a:lnSpc>
              <a:spcBef>
                <a:spcPts val="1000"/>
              </a:spcBef>
              <a:defRPr sz="2400">
                <a:latin typeface="+mj-lt"/>
              </a:defRPr>
            </a:lvl4pPr>
            <a:lvl5pPr>
              <a:lnSpc>
                <a:spcPct val="90000"/>
              </a:lnSpc>
              <a:spcBef>
                <a:spcPts val="1000"/>
              </a:spcBef>
              <a:defRPr sz="24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normAutofit/>
          </a:bodyPr>
          <a:lstStyle>
            <a:lvl1pPr>
              <a:lnSpc>
                <a:spcPct val="90000"/>
              </a:lnSpc>
              <a:spcBef>
                <a:spcPts val="1000"/>
              </a:spcBef>
              <a:defRPr sz="2400">
                <a:latin typeface="+mj-lt"/>
              </a:defRPr>
            </a:lvl1pPr>
            <a:lvl2pPr>
              <a:lnSpc>
                <a:spcPct val="90000"/>
              </a:lnSpc>
              <a:spcBef>
                <a:spcPts val="1000"/>
              </a:spcBef>
              <a:defRPr sz="2400">
                <a:latin typeface="+mj-lt"/>
              </a:defRPr>
            </a:lvl2pPr>
            <a:lvl3pPr>
              <a:lnSpc>
                <a:spcPct val="90000"/>
              </a:lnSpc>
              <a:spcBef>
                <a:spcPts val="1000"/>
              </a:spcBef>
              <a:defRPr sz="2400">
                <a:latin typeface="+mj-lt"/>
              </a:defRPr>
            </a:lvl3pPr>
            <a:lvl4pPr>
              <a:lnSpc>
                <a:spcPct val="90000"/>
              </a:lnSpc>
              <a:spcBef>
                <a:spcPts val="1000"/>
              </a:spcBef>
              <a:defRPr sz="2400">
                <a:latin typeface="+mj-lt"/>
              </a:defRPr>
            </a:lvl4pPr>
            <a:lvl5pPr>
              <a:lnSpc>
                <a:spcPct val="90000"/>
              </a:lnSpc>
              <a:spcBef>
                <a:spcPts val="1000"/>
              </a:spcBef>
              <a:defRPr sz="24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0406" y="242758"/>
            <a:ext cx="1488312" cy="592490"/>
          </a:xfrm>
          <a:prstGeom prst="rect">
            <a:avLst/>
          </a:prstGeom>
        </p:spPr>
      </p:pic>
    </p:spTree>
    <p:extLst>
      <p:ext uri="{BB962C8B-B14F-4D97-AF65-F5344CB8AC3E}">
        <p14:creationId xmlns:p14="http://schemas.microsoft.com/office/powerpoint/2010/main" val="4013428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Hand Photo Skinny 75% Text">
    <p:spTree>
      <p:nvGrpSpPr>
        <p:cNvPr id="1" name=""/>
        <p:cNvGrpSpPr/>
        <p:nvPr/>
      </p:nvGrpSpPr>
      <p:grpSpPr>
        <a:xfrm>
          <a:off x="0" y="0"/>
          <a:ext cx="0" cy="0"/>
          <a:chOff x="0" y="0"/>
          <a:chExt cx="0" cy="0"/>
        </a:xfrm>
      </p:grpSpPr>
      <p:sp>
        <p:nvSpPr>
          <p:cNvPr id="6" name="Picture Placeholder 7"/>
          <p:cNvSpPr>
            <a:spLocks noGrp="1"/>
          </p:cNvSpPr>
          <p:nvPr>
            <p:ph type="pic" sz="quarter" idx="10" hasCustomPrompt="1"/>
          </p:nvPr>
        </p:nvSpPr>
        <p:spPr>
          <a:xfrm>
            <a:off x="858898" y="1922669"/>
            <a:ext cx="2899133" cy="4247317"/>
          </a:xfrm>
          <a:prstGeom prst="rect">
            <a:avLst/>
          </a:prstGeom>
          <a:blipFill>
            <a:blip r:embed="rId2">
              <a:alphaModFix amt="76000"/>
            </a:blip>
            <a:stretch>
              <a:fillRect/>
            </a:stretch>
          </a:blipFill>
        </p:spPr>
        <p:txBody>
          <a:bodyPr/>
          <a:lstStyle>
            <a:lvl1pPr marL="0" indent="0">
              <a:buNone/>
              <a:defRPr sz="1800"/>
            </a:lvl1pPr>
          </a:lstStyle>
          <a:p>
            <a:r>
              <a:rPr lang="en-US" dirty="0"/>
              <a:t> </a:t>
            </a:r>
            <a:endParaRPr lang="id-ID"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10406" y="242758"/>
            <a:ext cx="1488312" cy="592490"/>
          </a:xfrm>
          <a:prstGeom prst="rect">
            <a:avLst/>
          </a:prstGeom>
        </p:spPr>
      </p:pic>
      <p:sp>
        <p:nvSpPr>
          <p:cNvPr id="8" name="Title 1"/>
          <p:cNvSpPr>
            <a:spLocks noGrp="1"/>
          </p:cNvSpPr>
          <p:nvPr>
            <p:ph type="title"/>
          </p:nvPr>
        </p:nvSpPr>
        <p:spPr>
          <a:xfrm>
            <a:off x="838200" y="365125"/>
            <a:ext cx="10515600" cy="1325563"/>
          </a:xfrm>
        </p:spPr>
        <p:txBody>
          <a:bodyPr/>
          <a:lstStyle>
            <a:lvl1pPr>
              <a:defRPr baseline="0">
                <a:solidFill>
                  <a:srgbClr val="00B398"/>
                </a:solidFill>
                <a:latin typeface="+mj-lt"/>
              </a:defRPr>
            </a:lvl1pPr>
          </a:lstStyle>
          <a:p>
            <a:r>
              <a:rPr lang="en-US" dirty="0"/>
              <a:t>Click to edit Master title style</a:t>
            </a:r>
          </a:p>
        </p:txBody>
      </p:sp>
      <p:sp>
        <p:nvSpPr>
          <p:cNvPr id="10" name="Content Placeholder 3"/>
          <p:cNvSpPr>
            <a:spLocks noGrp="1"/>
          </p:cNvSpPr>
          <p:nvPr>
            <p:ph sz="half" idx="2"/>
          </p:nvPr>
        </p:nvSpPr>
        <p:spPr>
          <a:xfrm>
            <a:off x="4056993" y="1922669"/>
            <a:ext cx="7296807" cy="4254294"/>
          </a:xfrm>
        </p:spPr>
        <p:txBody>
          <a:bodyPr>
            <a:normAutofit/>
          </a:bodyPr>
          <a:lstStyle>
            <a:lvl1pPr>
              <a:lnSpc>
                <a:spcPct val="90000"/>
              </a:lnSpc>
              <a:spcBef>
                <a:spcPts val="1000"/>
              </a:spcBef>
              <a:defRPr sz="2400">
                <a:latin typeface="+mj-lt"/>
                <a:ea typeface="Source Sans Pro" panose="020B0503030403020204" pitchFamily="34" charset="0"/>
              </a:defRPr>
            </a:lvl1pPr>
            <a:lvl2pPr>
              <a:lnSpc>
                <a:spcPct val="90000"/>
              </a:lnSpc>
              <a:spcBef>
                <a:spcPts val="1000"/>
              </a:spcBef>
              <a:defRPr sz="2400">
                <a:latin typeface="+mj-lt"/>
                <a:ea typeface="Source Sans Pro" panose="020B0503030403020204" pitchFamily="34" charset="0"/>
              </a:defRPr>
            </a:lvl2pPr>
            <a:lvl3pPr>
              <a:lnSpc>
                <a:spcPct val="90000"/>
              </a:lnSpc>
              <a:spcBef>
                <a:spcPts val="1000"/>
              </a:spcBef>
              <a:defRPr sz="2400">
                <a:latin typeface="+mj-lt"/>
                <a:ea typeface="Source Sans Pro" panose="020B0503030403020204" pitchFamily="34" charset="0"/>
              </a:defRPr>
            </a:lvl3pPr>
            <a:lvl4pPr>
              <a:lnSpc>
                <a:spcPct val="90000"/>
              </a:lnSpc>
              <a:spcBef>
                <a:spcPts val="1000"/>
              </a:spcBef>
              <a:defRPr sz="2400">
                <a:latin typeface="+mj-lt"/>
                <a:ea typeface="Source Sans Pro" panose="020B0503030403020204" pitchFamily="34" charset="0"/>
              </a:defRPr>
            </a:lvl4pPr>
            <a:lvl5pPr>
              <a:lnSpc>
                <a:spcPct val="90000"/>
              </a:lnSpc>
              <a:spcBef>
                <a:spcPts val="1000"/>
              </a:spcBef>
              <a:defRPr sz="2400">
                <a:latin typeface="+mj-lt"/>
                <a:ea typeface="Source Sans Pro" panose="020B05030304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9575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p:spPr>
        <p:txBody>
          <a:bodyPr/>
          <a:lstStyle/>
          <a:p>
            <a:endParaRPr lang="en-US" dirty="0"/>
          </a:p>
        </p:txBody>
      </p:sp>
    </p:spTree>
    <p:extLst>
      <p:ext uri="{BB962C8B-B14F-4D97-AF65-F5344CB8AC3E}">
        <p14:creationId xmlns:p14="http://schemas.microsoft.com/office/powerpoint/2010/main" val="1252205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116420122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49" r:id="rId3"/>
    <p:sldLayoutId id="2147483667" r:id="rId4"/>
    <p:sldLayoutId id="2147483650" r:id="rId5"/>
    <p:sldLayoutId id="2147483652" r:id="rId6"/>
    <p:sldLayoutId id="2147483653" r:id="rId7"/>
    <p:sldLayoutId id="2147483666" r:id="rId8"/>
    <p:sldLayoutId id="2147483683" r:id="rId9"/>
    <p:sldLayoutId id="2147483661" r:id="rId10"/>
    <p:sldLayoutId id="2147483655" r:id="rId11"/>
    <p:sldLayoutId id="2147483665" r:id="rId12"/>
    <p:sldLayoutId id="2147483680" r:id="rId13"/>
    <p:sldLayoutId id="2147483658" r:id="rId14"/>
    <p:sldLayoutId id="2147483674" r:id="rId15"/>
    <p:sldLayoutId id="2147483675" r:id="rId16"/>
    <p:sldLayoutId id="2147483654" r:id="rId17"/>
    <p:sldLayoutId id="2147483663" r:id="rId18"/>
    <p:sldLayoutId id="2147483662" r:id="rId19"/>
    <p:sldLayoutId id="2147483664" r:id="rId20"/>
    <p:sldLayoutId id="2147483676" r:id="rId21"/>
    <p:sldLayoutId id="2147483677" r:id="rId22"/>
    <p:sldLayoutId id="2147483678" r:id="rId23"/>
    <p:sldLayoutId id="2147483672" r:id="rId24"/>
    <p:sldLayoutId id="2147483673" r:id="rId25"/>
    <p:sldLayoutId id="2147483679" r:id="rId26"/>
    <p:sldLayoutId id="2147483668" r:id="rId27"/>
    <p:sldLayoutId id="2147483685" r:id="rId28"/>
  </p:sldLayoutIdLst>
  <p:txStyles>
    <p:titleStyle>
      <a:lvl1pPr algn="l" defTabSz="914400" rtl="0" eaLnBrk="1" latinLnBrk="0" hangingPunct="1">
        <a:lnSpc>
          <a:spcPct val="90000"/>
        </a:lnSpc>
        <a:spcBef>
          <a:spcPct val="0"/>
        </a:spcBef>
        <a:buNone/>
        <a:defRPr sz="4400" kern="1200">
          <a:solidFill>
            <a:srgbClr val="00A59F"/>
          </a:solidFill>
          <a:latin typeface="+mj-lt"/>
          <a:ea typeface="+mj-ea"/>
          <a:cs typeface="+mj-cs"/>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3pPr>
      <a:lvl4pPr marL="16002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4pPr>
      <a:lvl5pPr marL="20574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D62F2F-11C7-425D-9BCD-CBFFD29672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ED8B4D-43E2-4794-A131-250213BC2C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1C35BE-F42B-40E3-A34D-50970BBECF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FA9326-780B-4B2A-B804-C779A7D9FA5E}" type="datetimeFigureOut">
              <a:rPr lang="en-US" smtClean="0"/>
              <a:t>12/19/2019</a:t>
            </a:fld>
            <a:endParaRPr lang="en-US" dirty="0"/>
          </a:p>
        </p:txBody>
      </p:sp>
      <p:sp>
        <p:nvSpPr>
          <p:cNvPr id="5" name="Footer Placeholder 4">
            <a:extLst>
              <a:ext uri="{FF2B5EF4-FFF2-40B4-BE49-F238E27FC236}">
                <a16:creationId xmlns:a16="http://schemas.microsoft.com/office/drawing/2014/main" id="{7B664DAE-0B5C-4DC6-991A-AC75061D10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7AB5BB9-E115-4AC7-A68B-D548D3270D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95409-C44B-4654-8EB7-FC3911677796}" type="slidenum">
              <a:rPr lang="en-US" smtClean="0"/>
              <a:t>‹#›</a:t>
            </a:fld>
            <a:endParaRPr lang="en-US" dirty="0"/>
          </a:p>
        </p:txBody>
      </p:sp>
    </p:spTree>
    <p:extLst>
      <p:ext uri="{BB962C8B-B14F-4D97-AF65-F5344CB8AC3E}">
        <p14:creationId xmlns:p14="http://schemas.microsoft.com/office/powerpoint/2010/main" val="229116209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3764280"/>
            <a:ext cx="12192000" cy="1493520"/>
          </a:xfrm>
        </p:spPr>
        <p:txBody>
          <a:bodyPr/>
          <a:lstStyle/>
          <a:p>
            <a:r>
              <a:rPr lang="en-US" dirty="0">
                <a:solidFill>
                  <a:schemeClr val="bg1"/>
                </a:solidFill>
              </a:rPr>
              <a:t>Strength-Based Mentoring</a:t>
            </a:r>
          </a:p>
        </p:txBody>
      </p:sp>
      <p:sp>
        <p:nvSpPr>
          <p:cNvPr id="6" name="Content Placeholder 5"/>
          <p:cNvSpPr>
            <a:spLocks noGrp="1"/>
          </p:cNvSpPr>
          <p:nvPr>
            <p:ph sz="quarter" idx="13"/>
          </p:nvPr>
        </p:nvSpPr>
        <p:spPr/>
        <p:txBody>
          <a:bodyPr/>
          <a:lstStyle/>
          <a:p>
            <a:r>
              <a:rPr lang="en-US" dirty="0"/>
              <a:t>Training to Prepare Mentors </a:t>
            </a:r>
          </a:p>
        </p:txBody>
      </p:sp>
    </p:spTree>
    <p:extLst>
      <p:ext uri="{BB962C8B-B14F-4D97-AF65-F5344CB8AC3E}">
        <p14:creationId xmlns:p14="http://schemas.microsoft.com/office/powerpoint/2010/main" val="1949753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Developmental Relationships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2225510"/>
              </p:ext>
            </p:extLst>
          </p:nvPr>
        </p:nvGraphicFramePr>
        <p:xfrm>
          <a:off x="1981200" y="2057401"/>
          <a:ext cx="8229600" cy="4068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2182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standing in a room&#10;&#10;Description automatically generated">
            <a:extLst>
              <a:ext uri="{FF2B5EF4-FFF2-40B4-BE49-F238E27FC236}">
                <a16:creationId xmlns:a16="http://schemas.microsoft.com/office/drawing/2014/main" id="{1E9A968C-88DD-4A7D-8E6C-491EE7431367}"/>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0065" r="10065"/>
          <a:stretch>
            <a:fillRect/>
          </a:stretch>
        </p:blipFill>
        <p:spPr/>
      </p:pic>
      <p:sp>
        <p:nvSpPr>
          <p:cNvPr id="2" name="Content Placeholder 1"/>
          <p:cNvSpPr>
            <a:spLocks noGrp="1"/>
          </p:cNvSpPr>
          <p:nvPr>
            <p:ph idx="1"/>
          </p:nvPr>
        </p:nvSpPr>
        <p:spPr/>
        <p:txBody>
          <a:bodyPr/>
          <a:lstStyle/>
          <a:p>
            <a:r>
              <a:rPr lang="en-US" dirty="0"/>
              <a:t>What did we learn?</a:t>
            </a:r>
          </a:p>
          <a:p>
            <a:endParaRPr lang="en-US" dirty="0"/>
          </a:p>
        </p:txBody>
      </p:sp>
      <p:sp>
        <p:nvSpPr>
          <p:cNvPr id="8" name="Title 1"/>
          <p:cNvSpPr>
            <a:spLocks noGrp="1"/>
          </p:cNvSpPr>
          <p:nvPr>
            <p:ph type="title"/>
          </p:nvPr>
        </p:nvSpPr>
        <p:spPr/>
        <p:txBody>
          <a:bodyPr>
            <a:normAutofit/>
          </a:bodyPr>
          <a:lstStyle/>
          <a:p>
            <a:r>
              <a:rPr lang="en-US" sz="4400" b="0" dirty="0"/>
              <a:t>Wrap Up</a:t>
            </a:r>
          </a:p>
        </p:txBody>
      </p:sp>
    </p:spTree>
    <p:extLst>
      <p:ext uri="{BB962C8B-B14F-4D97-AF65-F5344CB8AC3E}">
        <p14:creationId xmlns:p14="http://schemas.microsoft.com/office/powerpoint/2010/main" val="3566433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Training</a:t>
            </a:r>
          </a:p>
        </p:txBody>
      </p:sp>
      <p:sp>
        <p:nvSpPr>
          <p:cNvPr id="3" name="Content Placeholder 2"/>
          <p:cNvSpPr>
            <a:spLocks noGrp="1"/>
          </p:cNvSpPr>
          <p:nvPr>
            <p:ph idx="1"/>
          </p:nvPr>
        </p:nvSpPr>
        <p:spPr/>
        <p:txBody>
          <a:bodyPr/>
          <a:lstStyle/>
          <a:p>
            <a:r>
              <a:rPr lang="en-US" dirty="0"/>
              <a:t>Increase understanding of realities and possibilities</a:t>
            </a:r>
          </a:p>
          <a:p>
            <a:r>
              <a:rPr lang="en-US" dirty="0"/>
              <a:t>Provide some ideas and suggestions to foster positive mentoring relationship</a:t>
            </a:r>
          </a:p>
          <a:p>
            <a:r>
              <a:rPr lang="en-US" dirty="0"/>
              <a:t>Foster positive outcomes for youth</a:t>
            </a:r>
          </a:p>
        </p:txBody>
      </p:sp>
    </p:spTree>
    <p:extLst>
      <p:ext uri="{BB962C8B-B14F-4D97-AF65-F5344CB8AC3E}">
        <p14:creationId xmlns:p14="http://schemas.microsoft.com/office/powerpoint/2010/main" val="941257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Modules</a:t>
            </a:r>
          </a:p>
        </p:txBody>
      </p:sp>
      <p:sp>
        <p:nvSpPr>
          <p:cNvPr id="3" name="Content Placeholder 2"/>
          <p:cNvSpPr>
            <a:spLocks noGrp="1"/>
          </p:cNvSpPr>
          <p:nvPr>
            <p:ph idx="1"/>
          </p:nvPr>
        </p:nvSpPr>
        <p:spPr/>
        <p:txBody>
          <a:bodyPr/>
          <a:lstStyle/>
          <a:p>
            <a:pPr marL="514350" indent="-514350">
              <a:buFont typeface="+mj-lt"/>
              <a:buAutoNum type="arabicPeriod"/>
            </a:pPr>
            <a:r>
              <a:rPr lang="en-US" dirty="0"/>
              <a:t>Impact of Incarceration on Children and Families</a:t>
            </a:r>
          </a:p>
          <a:p>
            <a:pPr marL="514350" indent="-514350">
              <a:buFont typeface="+mj-lt"/>
              <a:buAutoNum type="arabicPeriod"/>
            </a:pPr>
            <a:r>
              <a:rPr lang="en-US" dirty="0"/>
              <a:t>Impact of Stress and Trauma on Children</a:t>
            </a:r>
          </a:p>
          <a:p>
            <a:pPr marL="514350" indent="-514350">
              <a:buFont typeface="+mj-lt"/>
              <a:buAutoNum type="arabicPeriod"/>
            </a:pPr>
            <a:r>
              <a:rPr lang="en-US" dirty="0"/>
              <a:t>Positive Youth Development and Resiliency</a:t>
            </a:r>
          </a:p>
          <a:p>
            <a:pPr marL="514350" indent="-514350">
              <a:buFont typeface="+mj-lt"/>
              <a:buAutoNum type="arabicPeriod"/>
            </a:pPr>
            <a:r>
              <a:rPr lang="en-US" dirty="0"/>
              <a:t>Mentors as Connectors</a:t>
            </a:r>
          </a:p>
        </p:txBody>
      </p:sp>
    </p:spTree>
    <p:extLst>
      <p:ext uri="{BB962C8B-B14F-4D97-AF65-F5344CB8AC3E}">
        <p14:creationId xmlns:p14="http://schemas.microsoft.com/office/powerpoint/2010/main" val="2712146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standing in front of a building&#10;&#10;Description automatically generated">
            <a:extLst>
              <a:ext uri="{FF2B5EF4-FFF2-40B4-BE49-F238E27FC236}">
                <a16:creationId xmlns:a16="http://schemas.microsoft.com/office/drawing/2014/main" id="{D4DAB09E-14C6-4D01-A64B-BCBBA6591632}"/>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t="26452"/>
          <a:stretch/>
        </p:blipFill>
        <p:spPr>
          <a:xfrm>
            <a:off x="6016625" y="0"/>
            <a:ext cx="6175375" cy="6858000"/>
          </a:xfrm>
        </p:spPr>
      </p:pic>
      <p:sp>
        <p:nvSpPr>
          <p:cNvPr id="3" name="Text Placeholder 2">
            <a:extLst>
              <a:ext uri="{FF2B5EF4-FFF2-40B4-BE49-F238E27FC236}">
                <a16:creationId xmlns:a16="http://schemas.microsoft.com/office/drawing/2014/main" id="{D118501E-5479-4DC1-8D1A-92F337A0E66E}"/>
              </a:ext>
            </a:extLst>
          </p:cNvPr>
          <p:cNvSpPr>
            <a:spLocks noGrp="1"/>
          </p:cNvSpPr>
          <p:nvPr>
            <p:ph type="body" sz="quarter" idx="13"/>
          </p:nvPr>
        </p:nvSpPr>
        <p:spPr>
          <a:xfrm>
            <a:off x="381001" y="1539240"/>
            <a:ext cx="5484210" cy="2270760"/>
          </a:xfrm>
        </p:spPr>
        <p:txBody>
          <a:bodyPr/>
          <a:lstStyle/>
          <a:p>
            <a:r>
              <a:rPr lang="en-US" dirty="0"/>
              <a:t>Module 1:</a:t>
            </a:r>
            <a:br>
              <a:rPr lang="en-US" dirty="0"/>
            </a:br>
            <a:r>
              <a:rPr lang="en-US" dirty="0"/>
              <a:t>Impact of Incarceration on Children and Families</a:t>
            </a:r>
          </a:p>
        </p:txBody>
      </p:sp>
    </p:spTree>
    <p:extLst>
      <p:ext uri="{BB962C8B-B14F-4D97-AF65-F5344CB8AC3E}">
        <p14:creationId xmlns:p14="http://schemas.microsoft.com/office/powerpoint/2010/main" val="606811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will learn:</a:t>
            </a:r>
          </a:p>
        </p:txBody>
      </p:sp>
      <p:sp>
        <p:nvSpPr>
          <p:cNvPr id="3" name="Content Placeholder 2"/>
          <p:cNvSpPr>
            <a:spLocks noGrp="1"/>
          </p:cNvSpPr>
          <p:nvPr>
            <p:ph idx="1"/>
          </p:nvPr>
        </p:nvSpPr>
        <p:spPr/>
        <p:txBody>
          <a:bodyPr>
            <a:normAutofit/>
          </a:bodyPr>
          <a:lstStyle/>
          <a:p>
            <a:r>
              <a:rPr lang="en-US" dirty="0"/>
              <a:t>Some </a:t>
            </a:r>
            <a:r>
              <a:rPr lang="en-US" b="1" dirty="0"/>
              <a:t>realities of parental incarceration</a:t>
            </a:r>
            <a:r>
              <a:rPr lang="en-US" dirty="0"/>
              <a:t> that families might face.</a:t>
            </a:r>
          </a:p>
          <a:p>
            <a:pPr lvl="0"/>
            <a:r>
              <a:rPr lang="en-US" dirty="0"/>
              <a:t>How </a:t>
            </a:r>
            <a:r>
              <a:rPr lang="en-US" b="1" dirty="0"/>
              <a:t>feelings associated </a:t>
            </a:r>
            <a:r>
              <a:rPr lang="en-US" dirty="0"/>
              <a:t>with parental incarceration, such as loss and anger, can impact children’s relational skills.   </a:t>
            </a:r>
          </a:p>
          <a:p>
            <a:pPr lvl="0"/>
            <a:r>
              <a:rPr lang="en-US" dirty="0"/>
              <a:t>Your </a:t>
            </a:r>
            <a:r>
              <a:rPr lang="en-US" b="1" dirty="0"/>
              <a:t>role as a mentor </a:t>
            </a:r>
            <a:r>
              <a:rPr lang="en-US" dirty="0"/>
              <a:t>in supporting a child to understand and cope with their experience of having an incarcerated parent. </a:t>
            </a:r>
          </a:p>
          <a:p>
            <a:pPr lvl="0"/>
            <a:endParaRPr lang="en-US" dirty="0"/>
          </a:p>
        </p:txBody>
      </p:sp>
    </p:spTree>
    <p:extLst>
      <p:ext uri="{BB962C8B-B14F-4D97-AF65-F5344CB8AC3E}">
        <p14:creationId xmlns:p14="http://schemas.microsoft.com/office/powerpoint/2010/main" val="1596065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Incarceration</a:t>
            </a:r>
          </a:p>
        </p:txBody>
      </p:sp>
      <p:sp>
        <p:nvSpPr>
          <p:cNvPr id="3" name="Content Placeholder 2"/>
          <p:cNvSpPr>
            <a:spLocks noGrp="1"/>
          </p:cNvSpPr>
          <p:nvPr>
            <p:ph idx="1"/>
          </p:nvPr>
        </p:nvSpPr>
        <p:spPr/>
        <p:txBody>
          <a:bodyPr>
            <a:normAutofit/>
          </a:bodyPr>
          <a:lstStyle/>
          <a:p>
            <a:r>
              <a:rPr lang="en-US" dirty="0"/>
              <a:t>The United States has reached an all time high in the numbers of children of incarcerated parents.</a:t>
            </a:r>
          </a:p>
          <a:p>
            <a:pPr lvl="0"/>
            <a:r>
              <a:rPr lang="en-US" dirty="0"/>
              <a:t>Over half of children of incarcerated parents are under the age of 10.  </a:t>
            </a:r>
          </a:p>
          <a:p>
            <a:pPr lvl="0"/>
            <a:r>
              <a:rPr lang="en-US" dirty="0"/>
              <a:t>Often housed in facilities that are over 100 miles away from their families.</a:t>
            </a:r>
          </a:p>
          <a:p>
            <a:pPr lvl="0"/>
            <a:r>
              <a:rPr lang="en-US" dirty="0"/>
              <a:t>Some children are not aware that their parent is incarcerated. </a:t>
            </a:r>
          </a:p>
          <a:p>
            <a:endParaRPr lang="en-US" dirty="0"/>
          </a:p>
        </p:txBody>
      </p:sp>
    </p:spTree>
    <p:extLst>
      <p:ext uri="{BB962C8B-B14F-4D97-AF65-F5344CB8AC3E}">
        <p14:creationId xmlns:p14="http://schemas.microsoft.com/office/powerpoint/2010/main" val="327527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Impact of Incarceration</a:t>
            </a:r>
          </a:p>
        </p:txBody>
      </p:sp>
      <p:sp>
        <p:nvSpPr>
          <p:cNvPr id="3" name="Content Placeholder 2"/>
          <p:cNvSpPr>
            <a:spLocks noGrp="1"/>
          </p:cNvSpPr>
          <p:nvPr>
            <p:ph idx="1"/>
          </p:nvPr>
        </p:nvSpPr>
        <p:spPr/>
        <p:txBody>
          <a:bodyPr>
            <a:normAutofit fontScale="92500" lnSpcReduction="20000"/>
          </a:bodyPr>
          <a:lstStyle/>
          <a:p>
            <a:pPr marL="0" indent="0">
              <a:buNone/>
            </a:pPr>
            <a:r>
              <a:rPr lang="en-US" sz="2600" b="1" dirty="0"/>
              <a:t>A majority of children of incarcerated parents are cared for by relatives </a:t>
            </a:r>
          </a:p>
          <a:p>
            <a:r>
              <a:rPr lang="en-US" sz="2600" dirty="0"/>
              <a:t>Caregivers face obstacles in caring for children of incarcerated parents:</a:t>
            </a:r>
          </a:p>
          <a:p>
            <a:pPr lvl="1">
              <a:buFont typeface="Arial" panose="020B0604020202020204" pitchFamily="34" charset="0"/>
              <a:buChar char="•"/>
            </a:pPr>
            <a:r>
              <a:rPr lang="en-US" sz="2600" dirty="0"/>
              <a:t>Increased burden to provide basic needs for family</a:t>
            </a:r>
          </a:p>
          <a:p>
            <a:pPr lvl="1">
              <a:buFont typeface="Arial" panose="020B0604020202020204" pitchFamily="34" charset="0"/>
              <a:buChar char="•"/>
            </a:pPr>
            <a:r>
              <a:rPr lang="en-US" sz="2600" dirty="0"/>
              <a:t>Medical and mental health needs</a:t>
            </a:r>
          </a:p>
          <a:p>
            <a:pPr lvl="1">
              <a:buFont typeface="Arial" panose="020B0604020202020204" pitchFamily="34" charset="0"/>
              <a:buChar char="•"/>
            </a:pPr>
            <a:r>
              <a:rPr lang="en-US" sz="2600" dirty="0"/>
              <a:t>Crowded living arrangements</a:t>
            </a:r>
          </a:p>
          <a:p>
            <a:pPr lvl="1">
              <a:buFont typeface="Arial" panose="020B0604020202020204" pitchFamily="34" charset="0"/>
              <a:buChar char="•"/>
            </a:pPr>
            <a:r>
              <a:rPr lang="en-US" sz="2600" dirty="0"/>
              <a:t>Age and energy of caregiver – often a grandparent takes on this role</a:t>
            </a:r>
          </a:p>
          <a:p>
            <a:r>
              <a:rPr lang="en-US" sz="2600" dirty="0"/>
              <a:t>Caring for relative children can lead to or contribute to:</a:t>
            </a:r>
          </a:p>
          <a:p>
            <a:pPr lvl="1">
              <a:buFont typeface="Arial" panose="020B0604020202020204" pitchFamily="34" charset="0"/>
              <a:buChar char="•"/>
            </a:pPr>
            <a:r>
              <a:rPr lang="en-US" sz="2600" dirty="0"/>
              <a:t>Conflicts within the family, </a:t>
            </a:r>
          </a:p>
          <a:p>
            <a:pPr lvl="1">
              <a:buFont typeface="Arial" panose="020B0604020202020204" pitchFamily="34" charset="0"/>
              <a:buChar char="•"/>
            </a:pPr>
            <a:r>
              <a:rPr lang="en-US" sz="2600" dirty="0"/>
              <a:t>Increased stress and obligations,  </a:t>
            </a:r>
          </a:p>
          <a:p>
            <a:pPr lvl="1">
              <a:buFont typeface="Arial" panose="020B0604020202020204" pitchFamily="34" charset="0"/>
              <a:buChar char="•"/>
            </a:pPr>
            <a:r>
              <a:rPr lang="en-US" sz="2600" dirty="0"/>
              <a:t>Feelings of guilt, anger and resentment, and</a:t>
            </a:r>
          </a:p>
          <a:p>
            <a:pPr lvl="1">
              <a:buFont typeface="Arial" panose="020B0604020202020204" pitchFamily="34" charset="0"/>
              <a:buChar char="•"/>
            </a:pPr>
            <a:r>
              <a:rPr lang="en-US" sz="2600" dirty="0"/>
              <a:t>Instability </a:t>
            </a:r>
          </a:p>
          <a:p>
            <a:pPr lvl="1"/>
            <a:endParaRPr lang="en-US" dirty="0"/>
          </a:p>
        </p:txBody>
      </p:sp>
    </p:spTree>
    <p:extLst>
      <p:ext uri="{BB962C8B-B14F-4D97-AF65-F5344CB8AC3E}">
        <p14:creationId xmlns:p14="http://schemas.microsoft.com/office/powerpoint/2010/main" val="2347906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Impact of Incarceration</a:t>
            </a:r>
          </a:p>
        </p:txBody>
      </p:sp>
      <p:sp>
        <p:nvSpPr>
          <p:cNvPr id="3" name="Content Placeholder 2"/>
          <p:cNvSpPr>
            <a:spLocks noGrp="1"/>
          </p:cNvSpPr>
          <p:nvPr>
            <p:ph idx="1"/>
          </p:nvPr>
        </p:nvSpPr>
        <p:spPr/>
        <p:txBody>
          <a:bodyPr>
            <a:normAutofit/>
          </a:bodyPr>
          <a:lstStyle/>
          <a:p>
            <a:pPr marL="0" indent="0">
              <a:buNone/>
            </a:pPr>
            <a:r>
              <a:rPr lang="en-US" dirty="0"/>
              <a:t>Children of incarcerated parents can be impacted by:  </a:t>
            </a:r>
          </a:p>
          <a:p>
            <a:pPr lvl="1"/>
            <a:endParaRPr lang="en-US" dirty="0"/>
          </a:p>
        </p:txBody>
      </p:sp>
      <p:graphicFrame>
        <p:nvGraphicFramePr>
          <p:cNvPr id="5" name="Diagram 4"/>
          <p:cNvGraphicFramePr/>
          <p:nvPr>
            <p:extLst>
              <p:ext uri="{D42A27DB-BD31-4B8C-83A1-F6EECF244321}">
                <p14:modId xmlns:p14="http://schemas.microsoft.com/office/powerpoint/2010/main" val="4260193683"/>
              </p:ext>
            </p:extLst>
          </p:nvPr>
        </p:nvGraphicFramePr>
        <p:xfrm>
          <a:off x="1828800" y="2667000"/>
          <a:ext cx="86106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9229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Role of Mentoring</a:t>
            </a:r>
          </a:p>
        </p:txBody>
      </p:sp>
      <p:sp>
        <p:nvSpPr>
          <p:cNvPr id="3" name="Content Placeholder 2"/>
          <p:cNvSpPr>
            <a:spLocks noGrp="1"/>
          </p:cNvSpPr>
          <p:nvPr>
            <p:ph idx="1"/>
          </p:nvPr>
        </p:nvSpPr>
        <p:spPr/>
        <p:txBody>
          <a:bodyPr>
            <a:normAutofit/>
          </a:bodyPr>
          <a:lstStyle/>
          <a:p>
            <a:r>
              <a:rPr lang="en-US" dirty="0"/>
              <a:t>High quality relationships in young people’s lives is linked to: </a:t>
            </a:r>
          </a:p>
          <a:p>
            <a:pPr lvl="1">
              <a:buFont typeface="Arial" panose="020B0604020202020204" pitchFamily="34" charset="0"/>
              <a:buChar char="•"/>
            </a:pPr>
            <a:r>
              <a:rPr lang="en-US" dirty="0"/>
              <a:t>increased student engagement</a:t>
            </a:r>
          </a:p>
          <a:p>
            <a:pPr lvl="1">
              <a:buFont typeface="Arial" panose="020B0604020202020204" pitchFamily="34" charset="0"/>
              <a:buChar char="•"/>
            </a:pPr>
            <a:r>
              <a:rPr lang="en-US" dirty="0"/>
              <a:t>improved academic motivation </a:t>
            </a:r>
          </a:p>
          <a:p>
            <a:pPr lvl="1">
              <a:buFont typeface="Arial" panose="020B0604020202020204" pitchFamily="34" charset="0"/>
              <a:buChar char="•"/>
            </a:pPr>
            <a:r>
              <a:rPr lang="en-US" dirty="0"/>
              <a:t>higher aspirations for the future </a:t>
            </a:r>
          </a:p>
          <a:p>
            <a:r>
              <a:rPr lang="en-US" dirty="0"/>
              <a:t>High-quality relationships are characterized as caring, supportive, meaningful, reciprocal.</a:t>
            </a:r>
          </a:p>
          <a:p>
            <a:r>
              <a:rPr lang="en-US" dirty="0"/>
              <a:t>These relationships foster a sense of belonging and competence.</a:t>
            </a:r>
          </a:p>
        </p:txBody>
      </p:sp>
    </p:spTree>
    <p:extLst>
      <p:ext uri="{BB962C8B-B14F-4D97-AF65-F5344CB8AC3E}">
        <p14:creationId xmlns:p14="http://schemas.microsoft.com/office/powerpoint/2010/main" val="542764375"/>
      </p:ext>
    </p:extLst>
  </p:cSld>
  <p:clrMapOvr>
    <a:masterClrMapping/>
  </p:clrMapOvr>
</p:sld>
</file>

<file path=ppt/theme/theme1.xml><?xml version="1.0" encoding="utf-8"?>
<a:theme xmlns:a="http://schemas.openxmlformats.org/drawingml/2006/main" name="Office Theme">
  <a:themeElements>
    <a:clrScheme name="Youth Collaboratory">
      <a:dk1>
        <a:sysClr val="windowText" lastClr="000000"/>
      </a:dk1>
      <a:lt1>
        <a:sysClr val="window" lastClr="FFFFFF"/>
      </a:lt1>
      <a:dk2>
        <a:srgbClr val="00B398"/>
      </a:dk2>
      <a:lt2>
        <a:srgbClr val="EEECE1"/>
      </a:lt2>
      <a:accent1>
        <a:srgbClr val="00B398"/>
      </a:accent1>
      <a:accent2>
        <a:srgbClr val="0085AD"/>
      </a:accent2>
      <a:accent3>
        <a:srgbClr val="FFC845"/>
      </a:accent3>
      <a:accent4>
        <a:srgbClr val="B1B3B3"/>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5BA523AE944B45864FD1307C165127" ma:contentTypeVersion="12" ma:contentTypeDescription="Create a new document." ma:contentTypeScope="" ma:versionID="274de51f9f708a43ed751dcf6e7c4335">
  <xsd:schema xmlns:xsd="http://www.w3.org/2001/XMLSchema" xmlns:xs="http://www.w3.org/2001/XMLSchema" xmlns:p="http://schemas.microsoft.com/office/2006/metadata/properties" xmlns:ns2="fd0f872d-6e54-4d45-837d-98291ef616d5" xmlns:ns3="0af3561c-a54c-4f43-8778-055da64fbae1" targetNamespace="http://schemas.microsoft.com/office/2006/metadata/properties" ma:root="true" ma:fieldsID="3e156f451417ecc13bee9873ddce616f" ns2:_="" ns3:_="">
    <xsd:import namespace="fd0f872d-6e54-4d45-837d-98291ef616d5"/>
    <xsd:import namespace="0af3561c-a54c-4f43-8778-055da64fba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0f872d-6e54-4d45-837d-98291ef616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f3561c-a54c-4f43-8778-055da64fbae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03795D-5411-4CBF-B389-DC2A7A2011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0f872d-6e54-4d45-837d-98291ef616d5"/>
    <ds:schemaRef ds:uri="0af3561c-a54c-4f43-8778-055da64fba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E7ABCB-F8C4-4C9B-94F1-BCF46386AB26}">
  <ds:schemaRefs>
    <ds:schemaRef ds:uri="http://schemas.openxmlformats.org/package/2006/metadata/core-properties"/>
    <ds:schemaRef ds:uri="http://schemas.microsoft.com/office/2006/documentManagement/types"/>
    <ds:schemaRef ds:uri="http://purl.org/dc/terms/"/>
    <ds:schemaRef ds:uri="fd0f872d-6e54-4d45-837d-98291ef616d5"/>
    <ds:schemaRef ds:uri="0af3561c-a54c-4f43-8778-055da64fbae1"/>
    <ds:schemaRef ds:uri="http://purl.org/dc/elements/1.1/"/>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B174933-83F2-4F4D-92A2-1DABA3ABD4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629</TotalTime>
  <Words>5586</Words>
  <Application>Microsoft Office PowerPoint</Application>
  <PresentationFormat>Widescreen</PresentationFormat>
  <Paragraphs>373</Paragraphs>
  <Slides>11</Slides>
  <Notes>11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0</vt:i4>
      </vt:variant>
      <vt:variant>
        <vt:lpstr>Slide Titles</vt:lpstr>
      </vt:variant>
      <vt:variant>
        <vt:i4>11</vt:i4>
      </vt:variant>
    </vt:vector>
  </HeadingPairs>
  <TitlesOfParts>
    <vt:vector size="18" baseType="lpstr">
      <vt:lpstr>Arial</vt:lpstr>
      <vt:lpstr>Calibri</vt:lpstr>
      <vt:lpstr>Calibri Light</vt:lpstr>
      <vt:lpstr>Geogrotesque Rg</vt:lpstr>
      <vt:lpstr>Source Sans Pro</vt:lpstr>
      <vt:lpstr>Office Theme</vt:lpstr>
      <vt:lpstr>Custom Design</vt:lpstr>
      <vt:lpstr>PowerPoint Presentation</vt:lpstr>
      <vt:lpstr>Overview of Training</vt:lpstr>
      <vt:lpstr>Four Modules</vt:lpstr>
      <vt:lpstr>PowerPoint Presentation</vt:lpstr>
      <vt:lpstr>You will learn:</vt:lpstr>
      <vt:lpstr>Impact of Incarceration</vt:lpstr>
      <vt:lpstr>Impact of Incarceration</vt:lpstr>
      <vt:lpstr>Impact of Incarceration</vt:lpstr>
      <vt:lpstr>The Role of Mentoring</vt:lpstr>
      <vt:lpstr>Developmental Relationships</vt:lpstr>
      <vt:lpstr>Wrap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Hefelfinger</dc:creator>
  <cp:lastModifiedBy>Shelley Johnson</cp:lastModifiedBy>
  <cp:revision>78</cp:revision>
  <cp:lastPrinted>2019-12-19T22:10:06Z</cp:lastPrinted>
  <dcterms:created xsi:type="dcterms:W3CDTF">2018-09-11T18:30:48Z</dcterms:created>
  <dcterms:modified xsi:type="dcterms:W3CDTF">2019-12-20T01:47:07Z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0x0101003A5BA523AE944B45864FD1307C165127</vt:lpwstr>
  </property>
  <property fmtid="{D5CDD505-2E9C-101B-9397-08002B2CF9AE}" pid="3" name="Order">
    <vt:r8>29215000</vt:r8>
  </property>
</Properties>
</file>