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8" r:id="rId6"/>
    <p:sldId id="259" r:id="rId7"/>
    <p:sldId id="264" r:id="rId8"/>
    <p:sldId id="261"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98"/>
    <a:srgbClr val="00A59F"/>
    <a:srgbClr val="FFC8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76" autoAdjust="0"/>
  </p:normalViewPr>
  <p:slideViewPr>
    <p:cSldViewPr snapToGrid="0">
      <p:cViewPr varScale="1">
        <p:scale>
          <a:sx n="46" d="100"/>
          <a:sy n="46" d="100"/>
        </p:scale>
        <p:origin x="13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8E1BD-8642-4884-9B43-D915959E3BD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B0E30E3-DD03-40A8-8FF4-D368AC7BE89B}">
      <dgm:prSet phldrT="[Text]"/>
      <dgm:spPr>
        <a:solidFill>
          <a:schemeClr val="tx2"/>
        </a:solidFill>
      </dgm:spPr>
      <dgm:t>
        <a:bodyPr/>
        <a:lstStyle/>
        <a:p>
          <a:r>
            <a:rPr lang="en-US" b="1" dirty="0"/>
            <a:t>The disruption in caregiving relationships</a:t>
          </a:r>
        </a:p>
      </dgm:t>
    </dgm:pt>
    <dgm:pt modelId="{4BD55FEC-0AAA-420B-811F-F9293E6F06D6}" type="parTrans" cxnId="{FC2513EC-9F4C-44DC-A8F3-6C89488C9207}">
      <dgm:prSet/>
      <dgm:spPr/>
      <dgm:t>
        <a:bodyPr/>
        <a:lstStyle/>
        <a:p>
          <a:endParaRPr lang="en-US" b="1"/>
        </a:p>
      </dgm:t>
    </dgm:pt>
    <dgm:pt modelId="{0B50ACFE-7B05-4E7E-9E93-D7E61D64D966}" type="sibTrans" cxnId="{FC2513EC-9F4C-44DC-A8F3-6C89488C9207}">
      <dgm:prSet/>
      <dgm:spPr/>
      <dgm:t>
        <a:bodyPr/>
        <a:lstStyle/>
        <a:p>
          <a:endParaRPr lang="en-US" b="1"/>
        </a:p>
      </dgm:t>
    </dgm:pt>
    <dgm:pt modelId="{5F1F9A4F-5ED6-46E3-A7AE-F20F338B429A}">
      <dgm:prSet phldrT="[Text]"/>
      <dgm:spPr>
        <a:solidFill>
          <a:schemeClr val="tx2"/>
        </a:solidFill>
      </dgm:spPr>
      <dgm:t>
        <a:bodyPr/>
        <a:lstStyle/>
        <a:p>
          <a:r>
            <a:rPr lang="en-US" b="1" dirty="0"/>
            <a:t>Economic and residential instability</a:t>
          </a:r>
        </a:p>
      </dgm:t>
    </dgm:pt>
    <dgm:pt modelId="{B4688862-102A-4E2F-8D91-2F156652ADE7}" type="parTrans" cxnId="{D4890AFB-B6C9-4C02-87DC-CA1C78079FFE}">
      <dgm:prSet/>
      <dgm:spPr/>
      <dgm:t>
        <a:bodyPr/>
        <a:lstStyle/>
        <a:p>
          <a:endParaRPr lang="en-US" b="1"/>
        </a:p>
      </dgm:t>
    </dgm:pt>
    <dgm:pt modelId="{C833AE0B-77D5-4133-9E47-06DEB9257548}" type="sibTrans" cxnId="{D4890AFB-B6C9-4C02-87DC-CA1C78079FFE}">
      <dgm:prSet/>
      <dgm:spPr/>
      <dgm:t>
        <a:bodyPr/>
        <a:lstStyle/>
        <a:p>
          <a:endParaRPr lang="en-US" b="1"/>
        </a:p>
      </dgm:t>
    </dgm:pt>
    <dgm:pt modelId="{D8789511-3250-4D50-9A1D-D9F8756800B7}">
      <dgm:prSet phldrT="[Text]"/>
      <dgm:spPr>
        <a:solidFill>
          <a:schemeClr val="tx2"/>
        </a:solidFill>
      </dgm:spPr>
      <dgm:t>
        <a:bodyPr/>
        <a:lstStyle/>
        <a:p>
          <a:r>
            <a:rPr lang="en-US" b="1" dirty="0"/>
            <a:t>Social stigma and pressure to keep the parental incarceration “secret”</a:t>
          </a:r>
        </a:p>
      </dgm:t>
    </dgm:pt>
    <dgm:pt modelId="{A9C5FA05-FC4A-45B8-A5C1-E9AAE2256F81}" type="parTrans" cxnId="{3E9FCB14-B4E8-4E03-9F9C-D7328A0906D4}">
      <dgm:prSet/>
      <dgm:spPr/>
      <dgm:t>
        <a:bodyPr/>
        <a:lstStyle/>
        <a:p>
          <a:endParaRPr lang="en-US" b="1"/>
        </a:p>
      </dgm:t>
    </dgm:pt>
    <dgm:pt modelId="{430CDF38-7ECD-4556-A58B-6D2556FA1523}" type="sibTrans" cxnId="{3E9FCB14-B4E8-4E03-9F9C-D7328A0906D4}">
      <dgm:prSet/>
      <dgm:spPr/>
      <dgm:t>
        <a:bodyPr/>
        <a:lstStyle/>
        <a:p>
          <a:endParaRPr lang="en-US" b="1"/>
        </a:p>
      </dgm:t>
    </dgm:pt>
    <dgm:pt modelId="{43AECD5D-9462-488E-8147-6833A1D651C5}" type="pres">
      <dgm:prSet presAssocID="{2378E1BD-8642-4884-9B43-D915959E3BD2}" presName="diagram" presStyleCnt="0">
        <dgm:presLayoutVars>
          <dgm:dir/>
          <dgm:resizeHandles val="exact"/>
        </dgm:presLayoutVars>
      </dgm:prSet>
      <dgm:spPr/>
    </dgm:pt>
    <dgm:pt modelId="{BDDC4622-E0A4-4872-9306-2D764DECAEE2}" type="pres">
      <dgm:prSet presAssocID="{AB0E30E3-DD03-40A8-8FF4-D368AC7BE89B}" presName="node" presStyleLbl="node1" presStyleIdx="0" presStyleCnt="3" custScaleY="116364" custLinFactNeighborY="-29972">
        <dgm:presLayoutVars>
          <dgm:bulletEnabled val="1"/>
        </dgm:presLayoutVars>
      </dgm:prSet>
      <dgm:spPr/>
    </dgm:pt>
    <dgm:pt modelId="{D4891CC0-1FBA-49BD-8434-889E1250DDE2}" type="pres">
      <dgm:prSet presAssocID="{0B50ACFE-7B05-4E7E-9E93-D7E61D64D966}" presName="sibTrans" presStyleCnt="0"/>
      <dgm:spPr/>
    </dgm:pt>
    <dgm:pt modelId="{1631FBC5-9FE9-49EC-BD82-8C7D0D14EC98}" type="pres">
      <dgm:prSet presAssocID="{5F1F9A4F-5ED6-46E3-A7AE-F20F338B429A}" presName="node" presStyleLbl="node1" presStyleIdx="1" presStyleCnt="3" custScaleY="116364" custLinFactNeighborY="-29972">
        <dgm:presLayoutVars>
          <dgm:bulletEnabled val="1"/>
        </dgm:presLayoutVars>
      </dgm:prSet>
      <dgm:spPr/>
    </dgm:pt>
    <dgm:pt modelId="{40DEED70-A900-41D3-B697-3A7FC48D0727}" type="pres">
      <dgm:prSet presAssocID="{C833AE0B-77D5-4133-9E47-06DEB9257548}" presName="sibTrans" presStyleCnt="0"/>
      <dgm:spPr/>
    </dgm:pt>
    <dgm:pt modelId="{71836652-F5CD-4D49-AA88-D6165B73FFC7}" type="pres">
      <dgm:prSet presAssocID="{D8789511-3250-4D50-9A1D-D9F8756800B7}" presName="node" presStyleLbl="node1" presStyleIdx="2" presStyleCnt="3" custScaleY="116364" custLinFactNeighborY="-29972">
        <dgm:presLayoutVars>
          <dgm:bulletEnabled val="1"/>
        </dgm:presLayoutVars>
      </dgm:prSet>
      <dgm:spPr/>
    </dgm:pt>
  </dgm:ptLst>
  <dgm:cxnLst>
    <dgm:cxn modelId="{3E9FCB14-B4E8-4E03-9F9C-D7328A0906D4}" srcId="{2378E1BD-8642-4884-9B43-D915959E3BD2}" destId="{D8789511-3250-4D50-9A1D-D9F8756800B7}" srcOrd="2" destOrd="0" parTransId="{A9C5FA05-FC4A-45B8-A5C1-E9AAE2256F81}" sibTransId="{430CDF38-7ECD-4556-A58B-6D2556FA1523}"/>
    <dgm:cxn modelId="{EA017B59-1570-4016-AA89-6F287A576A21}" type="presOf" srcId="{5F1F9A4F-5ED6-46E3-A7AE-F20F338B429A}" destId="{1631FBC5-9FE9-49EC-BD82-8C7D0D14EC98}" srcOrd="0" destOrd="0" presId="urn:microsoft.com/office/officeart/2005/8/layout/default"/>
    <dgm:cxn modelId="{FC2513EC-9F4C-44DC-A8F3-6C89488C9207}" srcId="{2378E1BD-8642-4884-9B43-D915959E3BD2}" destId="{AB0E30E3-DD03-40A8-8FF4-D368AC7BE89B}" srcOrd="0" destOrd="0" parTransId="{4BD55FEC-0AAA-420B-811F-F9293E6F06D6}" sibTransId="{0B50ACFE-7B05-4E7E-9E93-D7E61D64D966}"/>
    <dgm:cxn modelId="{D4890AFB-B6C9-4C02-87DC-CA1C78079FFE}" srcId="{2378E1BD-8642-4884-9B43-D915959E3BD2}" destId="{5F1F9A4F-5ED6-46E3-A7AE-F20F338B429A}" srcOrd="1" destOrd="0" parTransId="{B4688862-102A-4E2F-8D91-2F156652ADE7}" sibTransId="{C833AE0B-77D5-4133-9E47-06DEB9257548}"/>
    <dgm:cxn modelId="{BD880EFB-4926-408B-AD71-1D1C3D2DCD9D}" type="presOf" srcId="{D8789511-3250-4D50-9A1D-D9F8756800B7}" destId="{71836652-F5CD-4D49-AA88-D6165B73FFC7}" srcOrd="0" destOrd="0" presId="urn:microsoft.com/office/officeart/2005/8/layout/default"/>
    <dgm:cxn modelId="{66A7C3FB-8C8D-4492-B7B3-A9D9BE64D376}" type="presOf" srcId="{AB0E30E3-DD03-40A8-8FF4-D368AC7BE89B}" destId="{BDDC4622-E0A4-4872-9306-2D764DECAEE2}" srcOrd="0" destOrd="0" presId="urn:microsoft.com/office/officeart/2005/8/layout/default"/>
    <dgm:cxn modelId="{74AFB3FC-43FB-48B6-8AFE-31E2EB4773F7}" type="presOf" srcId="{2378E1BD-8642-4884-9B43-D915959E3BD2}" destId="{43AECD5D-9462-488E-8147-6833A1D651C5}" srcOrd="0" destOrd="0" presId="urn:microsoft.com/office/officeart/2005/8/layout/default"/>
    <dgm:cxn modelId="{2EAB744A-0612-4911-856A-604FE7EDEEC0}" type="presParOf" srcId="{43AECD5D-9462-488E-8147-6833A1D651C5}" destId="{BDDC4622-E0A4-4872-9306-2D764DECAEE2}" srcOrd="0" destOrd="0" presId="urn:microsoft.com/office/officeart/2005/8/layout/default"/>
    <dgm:cxn modelId="{928EEBA4-7B97-48FA-907A-57D17706A1E1}" type="presParOf" srcId="{43AECD5D-9462-488E-8147-6833A1D651C5}" destId="{D4891CC0-1FBA-49BD-8434-889E1250DDE2}" srcOrd="1" destOrd="0" presId="urn:microsoft.com/office/officeart/2005/8/layout/default"/>
    <dgm:cxn modelId="{C3156CAD-5B10-46CA-B94B-3B32DDBFF854}" type="presParOf" srcId="{43AECD5D-9462-488E-8147-6833A1D651C5}" destId="{1631FBC5-9FE9-49EC-BD82-8C7D0D14EC98}" srcOrd="2" destOrd="0" presId="urn:microsoft.com/office/officeart/2005/8/layout/default"/>
    <dgm:cxn modelId="{EC63FB17-5EBB-4906-ACAF-189CB1FE9F77}" type="presParOf" srcId="{43AECD5D-9462-488E-8147-6833A1D651C5}" destId="{40DEED70-A900-41D3-B697-3A7FC48D0727}" srcOrd="3" destOrd="0" presId="urn:microsoft.com/office/officeart/2005/8/layout/default"/>
    <dgm:cxn modelId="{CE5DF883-C203-4740-BD9B-D35E543043E0}" type="presParOf" srcId="{43AECD5D-9462-488E-8147-6833A1D651C5}" destId="{71836652-F5CD-4D49-AA88-D6165B73FFC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48525-D910-4E52-9FEA-484D0902BDF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DD54243-932B-40B2-BAAB-EF02EE2A649C}">
      <dgm:prSet/>
      <dgm:spPr>
        <a:solidFill>
          <a:schemeClr val="tx2"/>
        </a:solidFill>
        <a:ln>
          <a:solidFill>
            <a:schemeClr val="accent1"/>
          </a:solidFill>
        </a:ln>
      </dgm:spPr>
      <dgm:t>
        <a:bodyPr/>
        <a:lstStyle/>
        <a:p>
          <a:pPr rtl="0"/>
          <a:r>
            <a:rPr lang="en-US" b="1" dirty="0"/>
            <a:t>Mental and physical health</a:t>
          </a:r>
        </a:p>
      </dgm:t>
    </dgm:pt>
    <dgm:pt modelId="{9E8601B3-6AA0-43DC-9FC9-B2EF486ED37C}" type="parTrans" cxnId="{8E08A147-156B-47DF-BB07-EDE7C69B1547}">
      <dgm:prSet/>
      <dgm:spPr/>
      <dgm:t>
        <a:bodyPr/>
        <a:lstStyle/>
        <a:p>
          <a:endParaRPr lang="en-US" b="1"/>
        </a:p>
      </dgm:t>
    </dgm:pt>
    <dgm:pt modelId="{5FE0170B-CDBB-432A-B350-BE37D723F405}" type="sibTrans" cxnId="{8E08A147-156B-47DF-BB07-EDE7C69B1547}">
      <dgm:prSet/>
      <dgm:spPr/>
      <dgm:t>
        <a:bodyPr/>
        <a:lstStyle/>
        <a:p>
          <a:endParaRPr lang="en-US" b="1"/>
        </a:p>
      </dgm:t>
    </dgm:pt>
    <dgm:pt modelId="{0E197812-5B16-4A89-A581-F2A1C335B00A}">
      <dgm:prSet/>
      <dgm:spPr>
        <a:solidFill>
          <a:schemeClr val="tx2"/>
        </a:solidFill>
        <a:ln>
          <a:solidFill>
            <a:schemeClr val="accent1"/>
          </a:solidFill>
        </a:ln>
      </dgm:spPr>
      <dgm:t>
        <a:bodyPr/>
        <a:lstStyle/>
        <a:p>
          <a:pPr rtl="0"/>
          <a:r>
            <a:rPr lang="en-US" b="1"/>
            <a:t>Spiritual/Church</a:t>
          </a:r>
        </a:p>
      </dgm:t>
    </dgm:pt>
    <dgm:pt modelId="{13D2B432-3616-478B-82A1-D0E0FA636557}" type="parTrans" cxnId="{0DB78161-EBE2-4EA0-AF91-32A4412A9BE4}">
      <dgm:prSet/>
      <dgm:spPr/>
      <dgm:t>
        <a:bodyPr/>
        <a:lstStyle/>
        <a:p>
          <a:endParaRPr lang="en-US" b="1"/>
        </a:p>
      </dgm:t>
    </dgm:pt>
    <dgm:pt modelId="{507F68A3-26E3-4BFF-B9B2-1279B8773971}" type="sibTrans" cxnId="{0DB78161-EBE2-4EA0-AF91-32A4412A9BE4}">
      <dgm:prSet/>
      <dgm:spPr/>
      <dgm:t>
        <a:bodyPr/>
        <a:lstStyle/>
        <a:p>
          <a:endParaRPr lang="en-US" b="1"/>
        </a:p>
      </dgm:t>
    </dgm:pt>
    <dgm:pt modelId="{55814898-976E-4B1D-BC8A-1B283EBA5020}">
      <dgm:prSet/>
      <dgm:spPr>
        <a:solidFill>
          <a:schemeClr val="tx2"/>
        </a:solidFill>
        <a:ln>
          <a:solidFill>
            <a:schemeClr val="accent1"/>
          </a:solidFill>
        </a:ln>
      </dgm:spPr>
      <dgm:t>
        <a:bodyPr/>
        <a:lstStyle/>
        <a:p>
          <a:pPr rtl="0"/>
          <a:r>
            <a:rPr lang="en-US" b="1"/>
            <a:t>Transportation</a:t>
          </a:r>
        </a:p>
      </dgm:t>
    </dgm:pt>
    <dgm:pt modelId="{2A94E404-9957-4741-ADE4-0AAAB4F20A2C}" type="parTrans" cxnId="{36EE8E06-33DD-4B9F-BA16-A46EA06E8E0C}">
      <dgm:prSet/>
      <dgm:spPr/>
      <dgm:t>
        <a:bodyPr/>
        <a:lstStyle/>
        <a:p>
          <a:endParaRPr lang="en-US" b="1"/>
        </a:p>
      </dgm:t>
    </dgm:pt>
    <dgm:pt modelId="{A31A7607-4B72-4211-A2D2-07A4479C8C1E}" type="sibTrans" cxnId="{36EE8E06-33DD-4B9F-BA16-A46EA06E8E0C}">
      <dgm:prSet/>
      <dgm:spPr/>
      <dgm:t>
        <a:bodyPr/>
        <a:lstStyle/>
        <a:p>
          <a:endParaRPr lang="en-US" b="1"/>
        </a:p>
      </dgm:t>
    </dgm:pt>
    <dgm:pt modelId="{F42BE92D-E0EE-424C-9534-8D27AFE133A6}">
      <dgm:prSet/>
      <dgm:spPr>
        <a:solidFill>
          <a:schemeClr val="tx2"/>
        </a:solidFill>
        <a:ln>
          <a:solidFill>
            <a:schemeClr val="accent1"/>
          </a:solidFill>
        </a:ln>
      </dgm:spPr>
      <dgm:t>
        <a:bodyPr/>
        <a:lstStyle/>
        <a:p>
          <a:pPr rtl="0"/>
          <a:r>
            <a:rPr lang="en-US" b="1"/>
            <a:t>Schools</a:t>
          </a:r>
        </a:p>
      </dgm:t>
    </dgm:pt>
    <dgm:pt modelId="{3CA4491E-7EA0-40E6-8812-5BF6156B2930}" type="parTrans" cxnId="{9D94EA7A-F64D-4AB5-A6FD-BC4D9FB69A1C}">
      <dgm:prSet/>
      <dgm:spPr/>
      <dgm:t>
        <a:bodyPr/>
        <a:lstStyle/>
        <a:p>
          <a:endParaRPr lang="en-US" b="1"/>
        </a:p>
      </dgm:t>
    </dgm:pt>
    <dgm:pt modelId="{68570EB2-4514-4B34-AE80-5A79F50236A2}" type="sibTrans" cxnId="{9D94EA7A-F64D-4AB5-A6FD-BC4D9FB69A1C}">
      <dgm:prSet/>
      <dgm:spPr/>
      <dgm:t>
        <a:bodyPr/>
        <a:lstStyle/>
        <a:p>
          <a:endParaRPr lang="en-US" b="1"/>
        </a:p>
      </dgm:t>
    </dgm:pt>
    <dgm:pt modelId="{F260FA60-6A2F-4320-8601-E12993A9518A}">
      <dgm:prSet/>
      <dgm:spPr>
        <a:solidFill>
          <a:schemeClr val="tx2"/>
        </a:solidFill>
        <a:ln>
          <a:solidFill>
            <a:schemeClr val="accent1"/>
          </a:solidFill>
        </a:ln>
      </dgm:spPr>
      <dgm:t>
        <a:bodyPr/>
        <a:lstStyle/>
        <a:p>
          <a:pPr rtl="0"/>
          <a:r>
            <a:rPr lang="en-US" b="1"/>
            <a:t>Food assistance</a:t>
          </a:r>
        </a:p>
      </dgm:t>
    </dgm:pt>
    <dgm:pt modelId="{0F200E6C-360F-476A-B313-59B76FCB05A0}" type="parTrans" cxnId="{4EDA9108-9166-4286-9DB3-1F9BEEBC74DA}">
      <dgm:prSet/>
      <dgm:spPr/>
      <dgm:t>
        <a:bodyPr/>
        <a:lstStyle/>
        <a:p>
          <a:endParaRPr lang="en-US" b="1"/>
        </a:p>
      </dgm:t>
    </dgm:pt>
    <dgm:pt modelId="{BF4ABE46-BA20-429C-B476-67A94EA2B676}" type="sibTrans" cxnId="{4EDA9108-9166-4286-9DB3-1F9BEEBC74DA}">
      <dgm:prSet/>
      <dgm:spPr/>
      <dgm:t>
        <a:bodyPr/>
        <a:lstStyle/>
        <a:p>
          <a:endParaRPr lang="en-US" b="1"/>
        </a:p>
      </dgm:t>
    </dgm:pt>
    <dgm:pt modelId="{60AFDA00-2FD3-4436-973A-7C2426977FC2}">
      <dgm:prSet/>
      <dgm:spPr>
        <a:solidFill>
          <a:schemeClr val="tx2"/>
        </a:solidFill>
        <a:ln>
          <a:solidFill>
            <a:schemeClr val="accent1"/>
          </a:solidFill>
        </a:ln>
      </dgm:spPr>
      <dgm:t>
        <a:bodyPr/>
        <a:lstStyle/>
        <a:p>
          <a:pPr rtl="0"/>
          <a:r>
            <a:rPr lang="en-US" b="1"/>
            <a:t>Financial assistance</a:t>
          </a:r>
        </a:p>
      </dgm:t>
    </dgm:pt>
    <dgm:pt modelId="{D942791E-C02E-413A-AB22-3FD7F0141DFB}" type="parTrans" cxnId="{A8FF0C25-FDDE-4E48-9787-BFC585E3B673}">
      <dgm:prSet/>
      <dgm:spPr/>
      <dgm:t>
        <a:bodyPr/>
        <a:lstStyle/>
        <a:p>
          <a:endParaRPr lang="en-US" b="1"/>
        </a:p>
      </dgm:t>
    </dgm:pt>
    <dgm:pt modelId="{98C731C6-E621-40E4-B2C7-6EF890A0B034}" type="sibTrans" cxnId="{A8FF0C25-FDDE-4E48-9787-BFC585E3B673}">
      <dgm:prSet/>
      <dgm:spPr/>
      <dgm:t>
        <a:bodyPr/>
        <a:lstStyle/>
        <a:p>
          <a:endParaRPr lang="en-US" b="1"/>
        </a:p>
      </dgm:t>
    </dgm:pt>
    <dgm:pt modelId="{C86CA76C-0A12-4398-BCC2-48F4D6DACA6C}">
      <dgm:prSet/>
      <dgm:spPr>
        <a:solidFill>
          <a:schemeClr val="tx2"/>
        </a:solidFill>
        <a:ln>
          <a:solidFill>
            <a:schemeClr val="accent1"/>
          </a:solidFill>
        </a:ln>
      </dgm:spPr>
      <dgm:t>
        <a:bodyPr/>
        <a:lstStyle/>
        <a:p>
          <a:pPr rtl="0"/>
          <a:r>
            <a:rPr lang="en-US" b="1"/>
            <a:t>Housing assistance </a:t>
          </a:r>
        </a:p>
      </dgm:t>
    </dgm:pt>
    <dgm:pt modelId="{449322F1-E4F5-49FF-859C-46FCA55564FC}" type="parTrans" cxnId="{FFCFE9C6-A96D-433D-B14A-C1AD9576CC94}">
      <dgm:prSet/>
      <dgm:spPr/>
      <dgm:t>
        <a:bodyPr/>
        <a:lstStyle/>
        <a:p>
          <a:endParaRPr lang="en-US" b="1"/>
        </a:p>
      </dgm:t>
    </dgm:pt>
    <dgm:pt modelId="{5FBA442B-DE6A-4832-9CC8-E6431A76C256}" type="sibTrans" cxnId="{FFCFE9C6-A96D-433D-B14A-C1AD9576CC94}">
      <dgm:prSet/>
      <dgm:spPr/>
      <dgm:t>
        <a:bodyPr/>
        <a:lstStyle/>
        <a:p>
          <a:endParaRPr lang="en-US" b="1"/>
        </a:p>
      </dgm:t>
    </dgm:pt>
    <dgm:pt modelId="{6BDE3DF1-A442-4E75-8A2A-5A85BE5546C1}">
      <dgm:prSet/>
      <dgm:spPr>
        <a:solidFill>
          <a:schemeClr val="tx2"/>
        </a:solidFill>
        <a:ln>
          <a:solidFill>
            <a:schemeClr val="accent1"/>
          </a:solidFill>
        </a:ln>
      </dgm:spPr>
      <dgm:t>
        <a:bodyPr/>
        <a:lstStyle/>
        <a:p>
          <a:pPr rtl="0"/>
          <a:r>
            <a:rPr lang="en-US" b="1"/>
            <a:t>Child care</a:t>
          </a:r>
        </a:p>
      </dgm:t>
    </dgm:pt>
    <dgm:pt modelId="{09A6C0C9-CC10-4FC4-B21F-2F78BF3CE18E}" type="parTrans" cxnId="{E7928E85-7D41-4CDD-A42F-B15C396DDA08}">
      <dgm:prSet/>
      <dgm:spPr/>
      <dgm:t>
        <a:bodyPr/>
        <a:lstStyle/>
        <a:p>
          <a:endParaRPr lang="en-US" b="1"/>
        </a:p>
      </dgm:t>
    </dgm:pt>
    <dgm:pt modelId="{1CFBE752-493B-412D-B3C6-847B628C6208}" type="sibTrans" cxnId="{E7928E85-7D41-4CDD-A42F-B15C396DDA08}">
      <dgm:prSet/>
      <dgm:spPr/>
      <dgm:t>
        <a:bodyPr/>
        <a:lstStyle/>
        <a:p>
          <a:endParaRPr lang="en-US" b="1"/>
        </a:p>
      </dgm:t>
    </dgm:pt>
    <dgm:pt modelId="{7A615AE9-A3F7-40DD-A284-9BBA8F1320AB}" type="pres">
      <dgm:prSet presAssocID="{E2648525-D910-4E52-9FEA-484D0902BDF6}" presName="diagram" presStyleCnt="0">
        <dgm:presLayoutVars>
          <dgm:dir/>
          <dgm:resizeHandles val="exact"/>
        </dgm:presLayoutVars>
      </dgm:prSet>
      <dgm:spPr/>
    </dgm:pt>
    <dgm:pt modelId="{4FDB4FAD-6D9B-46B4-8415-D9A6DD9D2718}" type="pres">
      <dgm:prSet presAssocID="{0DD54243-932B-40B2-BAAB-EF02EE2A649C}" presName="node" presStyleLbl="node1" presStyleIdx="0" presStyleCnt="8">
        <dgm:presLayoutVars>
          <dgm:bulletEnabled val="1"/>
        </dgm:presLayoutVars>
      </dgm:prSet>
      <dgm:spPr/>
    </dgm:pt>
    <dgm:pt modelId="{3C6CD1CF-8371-461C-A1BA-3B751263F8BB}" type="pres">
      <dgm:prSet presAssocID="{5FE0170B-CDBB-432A-B350-BE37D723F405}" presName="sibTrans" presStyleCnt="0"/>
      <dgm:spPr/>
    </dgm:pt>
    <dgm:pt modelId="{7930CCBD-3845-44D2-B298-758F230BD117}" type="pres">
      <dgm:prSet presAssocID="{0E197812-5B16-4A89-A581-F2A1C335B00A}" presName="node" presStyleLbl="node1" presStyleIdx="1" presStyleCnt="8">
        <dgm:presLayoutVars>
          <dgm:bulletEnabled val="1"/>
        </dgm:presLayoutVars>
      </dgm:prSet>
      <dgm:spPr/>
    </dgm:pt>
    <dgm:pt modelId="{1E8311DD-A1CB-4657-83E0-2318A27A3AAF}" type="pres">
      <dgm:prSet presAssocID="{507F68A3-26E3-4BFF-B9B2-1279B8773971}" presName="sibTrans" presStyleCnt="0"/>
      <dgm:spPr/>
    </dgm:pt>
    <dgm:pt modelId="{74FD2920-205F-4200-9C51-872F0F003A7B}" type="pres">
      <dgm:prSet presAssocID="{55814898-976E-4B1D-BC8A-1B283EBA5020}" presName="node" presStyleLbl="node1" presStyleIdx="2" presStyleCnt="8">
        <dgm:presLayoutVars>
          <dgm:bulletEnabled val="1"/>
        </dgm:presLayoutVars>
      </dgm:prSet>
      <dgm:spPr/>
    </dgm:pt>
    <dgm:pt modelId="{43822B71-65D1-46BA-8A3F-0E7B50872934}" type="pres">
      <dgm:prSet presAssocID="{A31A7607-4B72-4211-A2D2-07A4479C8C1E}" presName="sibTrans" presStyleCnt="0"/>
      <dgm:spPr/>
    </dgm:pt>
    <dgm:pt modelId="{9FA80731-0603-46FE-9C5D-6CFC9E52EE6D}" type="pres">
      <dgm:prSet presAssocID="{F42BE92D-E0EE-424C-9534-8D27AFE133A6}" presName="node" presStyleLbl="node1" presStyleIdx="3" presStyleCnt="8">
        <dgm:presLayoutVars>
          <dgm:bulletEnabled val="1"/>
        </dgm:presLayoutVars>
      </dgm:prSet>
      <dgm:spPr/>
    </dgm:pt>
    <dgm:pt modelId="{E8D18A89-6E86-4FD1-83FC-37BF4A482E15}" type="pres">
      <dgm:prSet presAssocID="{68570EB2-4514-4B34-AE80-5A79F50236A2}" presName="sibTrans" presStyleCnt="0"/>
      <dgm:spPr/>
    </dgm:pt>
    <dgm:pt modelId="{657D3C77-27FF-4A9E-A804-507DD08ECCA4}" type="pres">
      <dgm:prSet presAssocID="{F260FA60-6A2F-4320-8601-E12993A9518A}" presName="node" presStyleLbl="node1" presStyleIdx="4" presStyleCnt="8">
        <dgm:presLayoutVars>
          <dgm:bulletEnabled val="1"/>
        </dgm:presLayoutVars>
      </dgm:prSet>
      <dgm:spPr/>
    </dgm:pt>
    <dgm:pt modelId="{0BB7A28C-E461-4AC0-A347-09D14D64AA65}" type="pres">
      <dgm:prSet presAssocID="{BF4ABE46-BA20-429C-B476-67A94EA2B676}" presName="sibTrans" presStyleCnt="0"/>
      <dgm:spPr/>
    </dgm:pt>
    <dgm:pt modelId="{1FE8D080-EA01-491D-B372-394E9A340347}" type="pres">
      <dgm:prSet presAssocID="{60AFDA00-2FD3-4436-973A-7C2426977FC2}" presName="node" presStyleLbl="node1" presStyleIdx="5" presStyleCnt="8">
        <dgm:presLayoutVars>
          <dgm:bulletEnabled val="1"/>
        </dgm:presLayoutVars>
      </dgm:prSet>
      <dgm:spPr/>
    </dgm:pt>
    <dgm:pt modelId="{A8F7D90D-5893-46EB-A80C-FBA5EF588F8A}" type="pres">
      <dgm:prSet presAssocID="{98C731C6-E621-40E4-B2C7-6EF890A0B034}" presName="sibTrans" presStyleCnt="0"/>
      <dgm:spPr/>
    </dgm:pt>
    <dgm:pt modelId="{CCD77EB9-14CE-48A7-A5F3-902E82F23E7A}" type="pres">
      <dgm:prSet presAssocID="{C86CA76C-0A12-4398-BCC2-48F4D6DACA6C}" presName="node" presStyleLbl="node1" presStyleIdx="6" presStyleCnt="8">
        <dgm:presLayoutVars>
          <dgm:bulletEnabled val="1"/>
        </dgm:presLayoutVars>
      </dgm:prSet>
      <dgm:spPr/>
    </dgm:pt>
    <dgm:pt modelId="{8DC1B67C-3A14-437C-AAB5-BA198C06437E}" type="pres">
      <dgm:prSet presAssocID="{5FBA442B-DE6A-4832-9CC8-E6431A76C256}" presName="sibTrans" presStyleCnt="0"/>
      <dgm:spPr/>
    </dgm:pt>
    <dgm:pt modelId="{A5EF03CE-B988-4958-931C-CFB630D26385}" type="pres">
      <dgm:prSet presAssocID="{6BDE3DF1-A442-4E75-8A2A-5A85BE5546C1}" presName="node" presStyleLbl="node1" presStyleIdx="7" presStyleCnt="8">
        <dgm:presLayoutVars>
          <dgm:bulletEnabled val="1"/>
        </dgm:presLayoutVars>
      </dgm:prSet>
      <dgm:spPr/>
    </dgm:pt>
  </dgm:ptLst>
  <dgm:cxnLst>
    <dgm:cxn modelId="{36EE8E06-33DD-4B9F-BA16-A46EA06E8E0C}" srcId="{E2648525-D910-4E52-9FEA-484D0902BDF6}" destId="{55814898-976E-4B1D-BC8A-1B283EBA5020}" srcOrd="2" destOrd="0" parTransId="{2A94E404-9957-4741-ADE4-0AAAB4F20A2C}" sibTransId="{A31A7607-4B72-4211-A2D2-07A4479C8C1E}"/>
    <dgm:cxn modelId="{B68D8408-8A0E-45B0-889D-D75E15846359}" type="presOf" srcId="{60AFDA00-2FD3-4436-973A-7C2426977FC2}" destId="{1FE8D080-EA01-491D-B372-394E9A340347}" srcOrd="0" destOrd="0" presId="urn:microsoft.com/office/officeart/2005/8/layout/default"/>
    <dgm:cxn modelId="{4EDA9108-9166-4286-9DB3-1F9BEEBC74DA}" srcId="{E2648525-D910-4E52-9FEA-484D0902BDF6}" destId="{F260FA60-6A2F-4320-8601-E12993A9518A}" srcOrd="4" destOrd="0" parTransId="{0F200E6C-360F-476A-B313-59B76FCB05A0}" sibTransId="{BF4ABE46-BA20-429C-B476-67A94EA2B676}"/>
    <dgm:cxn modelId="{2EC8D11E-FE51-4B81-AB29-68713556CB8C}" type="presOf" srcId="{0E197812-5B16-4A89-A581-F2A1C335B00A}" destId="{7930CCBD-3845-44D2-B298-758F230BD117}" srcOrd="0" destOrd="0" presId="urn:microsoft.com/office/officeart/2005/8/layout/default"/>
    <dgm:cxn modelId="{A8FF0C25-FDDE-4E48-9787-BFC585E3B673}" srcId="{E2648525-D910-4E52-9FEA-484D0902BDF6}" destId="{60AFDA00-2FD3-4436-973A-7C2426977FC2}" srcOrd="5" destOrd="0" parTransId="{D942791E-C02E-413A-AB22-3FD7F0141DFB}" sibTransId="{98C731C6-E621-40E4-B2C7-6EF890A0B034}"/>
    <dgm:cxn modelId="{62F81F3B-BF3C-4FAA-AE14-A3972F35FDA5}" type="presOf" srcId="{55814898-976E-4B1D-BC8A-1B283EBA5020}" destId="{74FD2920-205F-4200-9C51-872F0F003A7B}" srcOrd="0" destOrd="0" presId="urn:microsoft.com/office/officeart/2005/8/layout/default"/>
    <dgm:cxn modelId="{0DB78161-EBE2-4EA0-AF91-32A4412A9BE4}" srcId="{E2648525-D910-4E52-9FEA-484D0902BDF6}" destId="{0E197812-5B16-4A89-A581-F2A1C335B00A}" srcOrd="1" destOrd="0" parTransId="{13D2B432-3616-478B-82A1-D0E0FA636557}" sibTransId="{507F68A3-26E3-4BFF-B9B2-1279B8773971}"/>
    <dgm:cxn modelId="{8E08A147-156B-47DF-BB07-EDE7C69B1547}" srcId="{E2648525-D910-4E52-9FEA-484D0902BDF6}" destId="{0DD54243-932B-40B2-BAAB-EF02EE2A649C}" srcOrd="0" destOrd="0" parTransId="{9E8601B3-6AA0-43DC-9FC9-B2EF486ED37C}" sibTransId="{5FE0170B-CDBB-432A-B350-BE37D723F405}"/>
    <dgm:cxn modelId="{7E7E7A4D-1540-4BD4-882C-9B823D90F04B}" type="presOf" srcId="{0DD54243-932B-40B2-BAAB-EF02EE2A649C}" destId="{4FDB4FAD-6D9B-46B4-8415-D9A6DD9D2718}" srcOrd="0" destOrd="0" presId="urn:microsoft.com/office/officeart/2005/8/layout/default"/>
    <dgm:cxn modelId="{9D94EA7A-F64D-4AB5-A6FD-BC4D9FB69A1C}" srcId="{E2648525-D910-4E52-9FEA-484D0902BDF6}" destId="{F42BE92D-E0EE-424C-9534-8D27AFE133A6}" srcOrd="3" destOrd="0" parTransId="{3CA4491E-7EA0-40E6-8812-5BF6156B2930}" sibTransId="{68570EB2-4514-4B34-AE80-5A79F50236A2}"/>
    <dgm:cxn modelId="{E7928E85-7D41-4CDD-A42F-B15C396DDA08}" srcId="{E2648525-D910-4E52-9FEA-484D0902BDF6}" destId="{6BDE3DF1-A442-4E75-8A2A-5A85BE5546C1}" srcOrd="7" destOrd="0" parTransId="{09A6C0C9-CC10-4FC4-B21F-2F78BF3CE18E}" sibTransId="{1CFBE752-493B-412D-B3C6-847B628C6208}"/>
    <dgm:cxn modelId="{3003ED86-F0A0-44B9-B5F6-0D3631CD488F}" type="presOf" srcId="{F42BE92D-E0EE-424C-9534-8D27AFE133A6}" destId="{9FA80731-0603-46FE-9C5D-6CFC9E52EE6D}" srcOrd="0" destOrd="0" presId="urn:microsoft.com/office/officeart/2005/8/layout/default"/>
    <dgm:cxn modelId="{F741CC8C-D224-4D33-9876-45FB2A20307B}" type="presOf" srcId="{F260FA60-6A2F-4320-8601-E12993A9518A}" destId="{657D3C77-27FF-4A9E-A804-507DD08ECCA4}" srcOrd="0" destOrd="0" presId="urn:microsoft.com/office/officeart/2005/8/layout/default"/>
    <dgm:cxn modelId="{54775391-7F31-45A3-B6CE-CF59291A9D4A}" type="presOf" srcId="{E2648525-D910-4E52-9FEA-484D0902BDF6}" destId="{7A615AE9-A3F7-40DD-A284-9BBA8F1320AB}" srcOrd="0" destOrd="0" presId="urn:microsoft.com/office/officeart/2005/8/layout/default"/>
    <dgm:cxn modelId="{3A0DF492-8221-407A-BCBA-FBE9938BD7DD}" type="presOf" srcId="{6BDE3DF1-A442-4E75-8A2A-5A85BE5546C1}" destId="{A5EF03CE-B988-4958-931C-CFB630D26385}" srcOrd="0" destOrd="0" presId="urn:microsoft.com/office/officeart/2005/8/layout/default"/>
    <dgm:cxn modelId="{FFCFE9C6-A96D-433D-B14A-C1AD9576CC94}" srcId="{E2648525-D910-4E52-9FEA-484D0902BDF6}" destId="{C86CA76C-0A12-4398-BCC2-48F4D6DACA6C}" srcOrd="6" destOrd="0" parTransId="{449322F1-E4F5-49FF-859C-46FCA55564FC}" sibTransId="{5FBA442B-DE6A-4832-9CC8-E6431A76C256}"/>
    <dgm:cxn modelId="{DACA62E5-393F-4959-A7E7-E11531D43BEC}" type="presOf" srcId="{C86CA76C-0A12-4398-BCC2-48F4D6DACA6C}" destId="{CCD77EB9-14CE-48A7-A5F3-902E82F23E7A}" srcOrd="0" destOrd="0" presId="urn:microsoft.com/office/officeart/2005/8/layout/default"/>
    <dgm:cxn modelId="{DA0EB3A7-E013-4AFC-8C10-89772D7D8478}" type="presParOf" srcId="{7A615AE9-A3F7-40DD-A284-9BBA8F1320AB}" destId="{4FDB4FAD-6D9B-46B4-8415-D9A6DD9D2718}" srcOrd="0" destOrd="0" presId="urn:microsoft.com/office/officeart/2005/8/layout/default"/>
    <dgm:cxn modelId="{198F8B54-1F7E-492D-A45E-6D04372B74F3}" type="presParOf" srcId="{7A615AE9-A3F7-40DD-A284-9BBA8F1320AB}" destId="{3C6CD1CF-8371-461C-A1BA-3B751263F8BB}" srcOrd="1" destOrd="0" presId="urn:microsoft.com/office/officeart/2005/8/layout/default"/>
    <dgm:cxn modelId="{2221B758-CF2B-44BF-AFFF-36C52DE53D09}" type="presParOf" srcId="{7A615AE9-A3F7-40DD-A284-9BBA8F1320AB}" destId="{7930CCBD-3845-44D2-B298-758F230BD117}" srcOrd="2" destOrd="0" presId="urn:microsoft.com/office/officeart/2005/8/layout/default"/>
    <dgm:cxn modelId="{7C0A8050-BB2C-49CC-B780-FB0EABB9C359}" type="presParOf" srcId="{7A615AE9-A3F7-40DD-A284-9BBA8F1320AB}" destId="{1E8311DD-A1CB-4657-83E0-2318A27A3AAF}" srcOrd="3" destOrd="0" presId="urn:microsoft.com/office/officeart/2005/8/layout/default"/>
    <dgm:cxn modelId="{D56EC246-3D1B-4EC0-B8DD-A63A2E67977F}" type="presParOf" srcId="{7A615AE9-A3F7-40DD-A284-9BBA8F1320AB}" destId="{74FD2920-205F-4200-9C51-872F0F003A7B}" srcOrd="4" destOrd="0" presId="urn:microsoft.com/office/officeart/2005/8/layout/default"/>
    <dgm:cxn modelId="{6ABBEC6B-25E9-4D4E-BDAE-0485C586D718}" type="presParOf" srcId="{7A615AE9-A3F7-40DD-A284-9BBA8F1320AB}" destId="{43822B71-65D1-46BA-8A3F-0E7B50872934}" srcOrd="5" destOrd="0" presId="urn:microsoft.com/office/officeart/2005/8/layout/default"/>
    <dgm:cxn modelId="{5B15600F-D650-4BFB-956E-67F7A08E3416}" type="presParOf" srcId="{7A615AE9-A3F7-40DD-A284-9BBA8F1320AB}" destId="{9FA80731-0603-46FE-9C5D-6CFC9E52EE6D}" srcOrd="6" destOrd="0" presId="urn:microsoft.com/office/officeart/2005/8/layout/default"/>
    <dgm:cxn modelId="{3D2755CD-08C9-4CED-B655-522457F6FDAB}" type="presParOf" srcId="{7A615AE9-A3F7-40DD-A284-9BBA8F1320AB}" destId="{E8D18A89-6E86-4FD1-83FC-37BF4A482E15}" srcOrd="7" destOrd="0" presId="urn:microsoft.com/office/officeart/2005/8/layout/default"/>
    <dgm:cxn modelId="{7A30301C-CA66-4539-B558-95C49D497BCA}" type="presParOf" srcId="{7A615AE9-A3F7-40DD-A284-9BBA8F1320AB}" destId="{657D3C77-27FF-4A9E-A804-507DD08ECCA4}" srcOrd="8" destOrd="0" presId="urn:microsoft.com/office/officeart/2005/8/layout/default"/>
    <dgm:cxn modelId="{DC25A587-BEFC-4E77-AEE6-78588C5CA3F7}" type="presParOf" srcId="{7A615AE9-A3F7-40DD-A284-9BBA8F1320AB}" destId="{0BB7A28C-E461-4AC0-A347-09D14D64AA65}" srcOrd="9" destOrd="0" presId="urn:microsoft.com/office/officeart/2005/8/layout/default"/>
    <dgm:cxn modelId="{27F23EB2-02FB-4CDD-B5F8-FC14B4F9CC2F}" type="presParOf" srcId="{7A615AE9-A3F7-40DD-A284-9BBA8F1320AB}" destId="{1FE8D080-EA01-491D-B372-394E9A340347}" srcOrd="10" destOrd="0" presId="urn:microsoft.com/office/officeart/2005/8/layout/default"/>
    <dgm:cxn modelId="{E7DFC684-7684-4C70-9AC5-87AA2AFC4365}" type="presParOf" srcId="{7A615AE9-A3F7-40DD-A284-9BBA8F1320AB}" destId="{A8F7D90D-5893-46EB-A80C-FBA5EF588F8A}" srcOrd="11" destOrd="0" presId="urn:microsoft.com/office/officeart/2005/8/layout/default"/>
    <dgm:cxn modelId="{0E25D9FC-2AE1-48AE-94C2-2D2B7E265078}" type="presParOf" srcId="{7A615AE9-A3F7-40DD-A284-9BBA8F1320AB}" destId="{CCD77EB9-14CE-48A7-A5F3-902E82F23E7A}" srcOrd="12" destOrd="0" presId="urn:microsoft.com/office/officeart/2005/8/layout/default"/>
    <dgm:cxn modelId="{5FA6E19B-2708-4D4C-A6AF-5B3626B94D2B}" type="presParOf" srcId="{7A615AE9-A3F7-40DD-A284-9BBA8F1320AB}" destId="{8DC1B67C-3A14-437C-AAB5-BA198C06437E}" srcOrd="13" destOrd="0" presId="urn:microsoft.com/office/officeart/2005/8/layout/default"/>
    <dgm:cxn modelId="{6265603A-2CB9-4156-886E-0239D752DA1B}" type="presParOf" srcId="{7A615AE9-A3F7-40DD-A284-9BBA8F1320AB}" destId="{A5EF03CE-B988-4958-931C-CFB630D2638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4622-E0A4-4872-9306-2D764DECAEE2}">
      <dsp:nvSpPr>
        <dsp:cNvPr id="0" name=""/>
        <dsp:cNvSpPr/>
      </dsp:nvSpPr>
      <dsp:spPr>
        <a:xfrm>
          <a:off x="0" y="214749"/>
          <a:ext cx="2619374" cy="182880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The disruption in caregiving relationships</a:t>
          </a:r>
        </a:p>
      </dsp:txBody>
      <dsp:txXfrm>
        <a:off x="0" y="214749"/>
        <a:ext cx="2619374" cy="1828805"/>
      </dsp:txXfrm>
    </dsp:sp>
    <dsp:sp modelId="{1631FBC5-9FE9-49EC-BD82-8C7D0D14EC98}">
      <dsp:nvSpPr>
        <dsp:cNvPr id="0" name=""/>
        <dsp:cNvSpPr/>
      </dsp:nvSpPr>
      <dsp:spPr>
        <a:xfrm>
          <a:off x="2881312" y="214749"/>
          <a:ext cx="2619374" cy="182880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Economic and residential instability</a:t>
          </a:r>
        </a:p>
      </dsp:txBody>
      <dsp:txXfrm>
        <a:off x="2881312" y="214749"/>
        <a:ext cx="2619374" cy="1828805"/>
      </dsp:txXfrm>
    </dsp:sp>
    <dsp:sp modelId="{71836652-F5CD-4D49-AA88-D6165B73FFC7}">
      <dsp:nvSpPr>
        <dsp:cNvPr id="0" name=""/>
        <dsp:cNvSpPr/>
      </dsp:nvSpPr>
      <dsp:spPr>
        <a:xfrm>
          <a:off x="5762625" y="214749"/>
          <a:ext cx="2619374" cy="182880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Social stigma and pressure to keep the parental incarceration “secret”</a:t>
          </a:r>
        </a:p>
      </dsp:txBody>
      <dsp:txXfrm>
        <a:off x="5762625" y="214749"/>
        <a:ext cx="2619374" cy="1828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4FAD-6D9B-46B4-8415-D9A6DD9D2718}">
      <dsp:nvSpPr>
        <dsp:cNvPr id="0" name=""/>
        <dsp:cNvSpPr/>
      </dsp:nvSpPr>
      <dsp:spPr>
        <a:xfrm>
          <a:off x="861536" y="1091"/>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Mental and physical health</a:t>
          </a:r>
        </a:p>
      </dsp:txBody>
      <dsp:txXfrm>
        <a:off x="861536" y="1091"/>
        <a:ext cx="2033289" cy="1219973"/>
      </dsp:txXfrm>
    </dsp:sp>
    <dsp:sp modelId="{7930CCBD-3845-44D2-B298-758F230BD117}">
      <dsp:nvSpPr>
        <dsp:cNvPr id="0" name=""/>
        <dsp:cNvSpPr/>
      </dsp:nvSpPr>
      <dsp:spPr>
        <a:xfrm>
          <a:off x="3098155" y="1091"/>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Spiritual/Church</a:t>
          </a:r>
        </a:p>
      </dsp:txBody>
      <dsp:txXfrm>
        <a:off x="3098155" y="1091"/>
        <a:ext cx="2033289" cy="1219973"/>
      </dsp:txXfrm>
    </dsp:sp>
    <dsp:sp modelId="{74FD2920-205F-4200-9C51-872F0F003A7B}">
      <dsp:nvSpPr>
        <dsp:cNvPr id="0" name=""/>
        <dsp:cNvSpPr/>
      </dsp:nvSpPr>
      <dsp:spPr>
        <a:xfrm>
          <a:off x="5334773" y="1091"/>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Transportation</a:t>
          </a:r>
        </a:p>
      </dsp:txBody>
      <dsp:txXfrm>
        <a:off x="5334773" y="1091"/>
        <a:ext cx="2033289" cy="1219973"/>
      </dsp:txXfrm>
    </dsp:sp>
    <dsp:sp modelId="{9FA80731-0603-46FE-9C5D-6CFC9E52EE6D}">
      <dsp:nvSpPr>
        <dsp:cNvPr id="0" name=""/>
        <dsp:cNvSpPr/>
      </dsp:nvSpPr>
      <dsp:spPr>
        <a:xfrm>
          <a:off x="861536" y="1424394"/>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Schools</a:t>
          </a:r>
        </a:p>
      </dsp:txBody>
      <dsp:txXfrm>
        <a:off x="861536" y="1424394"/>
        <a:ext cx="2033289" cy="1219973"/>
      </dsp:txXfrm>
    </dsp:sp>
    <dsp:sp modelId="{657D3C77-27FF-4A9E-A804-507DD08ECCA4}">
      <dsp:nvSpPr>
        <dsp:cNvPr id="0" name=""/>
        <dsp:cNvSpPr/>
      </dsp:nvSpPr>
      <dsp:spPr>
        <a:xfrm>
          <a:off x="3098155" y="1424394"/>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Food assistance</a:t>
          </a:r>
        </a:p>
      </dsp:txBody>
      <dsp:txXfrm>
        <a:off x="3098155" y="1424394"/>
        <a:ext cx="2033289" cy="1219973"/>
      </dsp:txXfrm>
    </dsp:sp>
    <dsp:sp modelId="{1FE8D080-EA01-491D-B372-394E9A340347}">
      <dsp:nvSpPr>
        <dsp:cNvPr id="0" name=""/>
        <dsp:cNvSpPr/>
      </dsp:nvSpPr>
      <dsp:spPr>
        <a:xfrm>
          <a:off x="5334773" y="1424394"/>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Financial assistance</a:t>
          </a:r>
        </a:p>
      </dsp:txBody>
      <dsp:txXfrm>
        <a:off x="5334773" y="1424394"/>
        <a:ext cx="2033289" cy="1219973"/>
      </dsp:txXfrm>
    </dsp:sp>
    <dsp:sp modelId="{CCD77EB9-14CE-48A7-A5F3-902E82F23E7A}">
      <dsp:nvSpPr>
        <dsp:cNvPr id="0" name=""/>
        <dsp:cNvSpPr/>
      </dsp:nvSpPr>
      <dsp:spPr>
        <a:xfrm>
          <a:off x="1979845" y="2847697"/>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Housing assistance </a:t>
          </a:r>
        </a:p>
      </dsp:txBody>
      <dsp:txXfrm>
        <a:off x="1979845" y="2847697"/>
        <a:ext cx="2033289" cy="1219973"/>
      </dsp:txXfrm>
    </dsp:sp>
    <dsp:sp modelId="{A5EF03CE-B988-4958-931C-CFB630D26385}">
      <dsp:nvSpPr>
        <dsp:cNvPr id="0" name=""/>
        <dsp:cNvSpPr/>
      </dsp:nvSpPr>
      <dsp:spPr>
        <a:xfrm>
          <a:off x="4216464" y="2847697"/>
          <a:ext cx="2033289" cy="1219973"/>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Child care</a:t>
          </a:r>
        </a:p>
      </dsp:txBody>
      <dsp:txXfrm>
        <a:off x="4216464" y="2847697"/>
        <a:ext cx="2033289" cy="12199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64DB5-B70D-4A08-A0F3-292263FB751A}"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E763A-7940-4AED-A9D1-6CCF52FDAA64}" type="slidenum">
              <a:rPr lang="en-US" smtClean="0"/>
              <a:t>‹#›</a:t>
            </a:fld>
            <a:endParaRPr lang="en-US"/>
          </a:p>
        </p:txBody>
      </p:sp>
    </p:spTree>
    <p:extLst>
      <p:ext uri="{BB962C8B-B14F-4D97-AF65-F5344CB8AC3E}">
        <p14:creationId xmlns:p14="http://schemas.microsoft.com/office/powerpoint/2010/main" val="169154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what was learned in Module 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Introduce Module 2</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Ideally, this will be a continuation of the training and your mentors will be returning from a 5 minute break after participating in Module One: The Impact of Incarceration.</a:t>
            </a:r>
          </a:p>
          <a:p>
            <a:r>
              <a:rPr lang="en-US" sz="1200" kern="1200" dirty="0">
                <a:solidFill>
                  <a:schemeClr val="tx1"/>
                </a:solidFill>
                <a:effectLst/>
                <a:latin typeface="+mn-lt"/>
                <a:ea typeface="+mn-ea"/>
                <a:cs typeface="+mn-cs"/>
              </a:rPr>
              <a:t>If you are beginning with Module 2, be sure to welcome everyone and thank them for coming to the training. Check in that all those participating have already had Module 1 since this will assist them in understanding the content you will present today.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some heavy content in</a:t>
            </a:r>
            <a:r>
              <a:rPr lang="en-US" sz="1200" kern="1200" baseline="0" dirty="0">
                <a:solidFill>
                  <a:schemeClr val="tx1"/>
                </a:solidFill>
                <a:effectLst/>
                <a:latin typeface="+mn-lt"/>
                <a:ea typeface="+mn-ea"/>
                <a:cs typeface="+mn-cs"/>
              </a:rPr>
              <a:t> this module that could be daunting. Be sensitive to your language and how you present some of the situations. We do not want to convey any lack of caring or responsibility on the part of the family in discussing the challenges and trauma. Rather, we want to make sure that mentors feel comfortable talking with match support and understand that you have links to resources that can help the mentee, and their family.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Stress and trauma can have a profound impact on 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Exposure to stress and trauma can delay or stall typical childhood development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should be able to understand the impact of stress/trauma and what resources are available to help cope with them.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like you to take a moment to think about a stressful time in your life, in what ways did you think you behaved differently during this time?</a:t>
            </a:r>
          </a:p>
          <a:p>
            <a:r>
              <a:rPr lang="en-US" sz="1200" kern="1200" dirty="0">
                <a:solidFill>
                  <a:schemeClr val="tx1"/>
                </a:solidFill>
                <a:effectLst/>
                <a:latin typeface="+mn-lt"/>
                <a:ea typeface="+mn-ea"/>
                <a:cs typeface="+mn-cs"/>
              </a:rPr>
              <a:t>In Module One we learned about the how children and families who have a parent that is incarcerated may</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faced with a myriad of stressors and other realities that make life very challenging. We learned how these circumstances can affect a child and how mentors can help. We also spent some time talking about trauma.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Module 2 we are going to take a closer look at how exposure to stress and the resulting trauma can affect a child and at times even delay or stall their progression through the stages of normal child development. </a:t>
            </a:r>
          </a:p>
          <a:p>
            <a:endParaRPr lang="en-US" dirty="0"/>
          </a:p>
        </p:txBody>
      </p:sp>
      <p:sp>
        <p:nvSpPr>
          <p:cNvPr id="4" name="Slide Number Placeholder 3"/>
          <p:cNvSpPr>
            <a:spLocks noGrp="1"/>
          </p:cNvSpPr>
          <p:nvPr>
            <p:ph type="sldNum" sz="quarter" idx="5"/>
          </p:nvPr>
        </p:nvSpPr>
        <p:spPr/>
        <p:txBody>
          <a:bodyPr/>
          <a:lstStyle/>
          <a:p>
            <a:fld id="{632E763A-7940-4AED-A9D1-6CCF52FDAA64}" type="slidenum">
              <a:rPr lang="en-US" smtClean="0"/>
              <a:t>1</a:t>
            </a:fld>
            <a:endParaRPr lang="en-US"/>
          </a:p>
        </p:txBody>
      </p:sp>
    </p:spTree>
    <p:extLst>
      <p:ext uri="{BB962C8B-B14F-4D97-AF65-F5344CB8AC3E}">
        <p14:creationId xmlns:p14="http://schemas.microsoft.com/office/powerpoint/2010/main" val="99411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goals of Module 2</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you will relate the information about incarceration from Module 1 to the impact it can have on youth: signs and symptoms of trauma, stress, grief, and loss. As program staff working with these youth, you will need to support them by identifying their needs, strategizing and coaching mentors to work with them most effectively, and assist the youth and their families as falls within your defined boundaries.</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Stress, trauma, and grief may be feelings that children with an incarcerated parent experience.</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Certain behaviors may present themselves in response to the trauma children experience.</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should understand that trauma may be the root of behaviors they see in their mentee. The more you know, the better you can help.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Match support will be available to provide additional support for the mentor and mentee when trauma, stress, or grief are present.</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(3 minutes) </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completing this module, you will be able to:</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Learn about trauma, stress, and grief, and the ways that they may be expressed by a child experiencing them.  </a:t>
            </a:r>
          </a:p>
          <a:p>
            <a:pPr marL="171450" lvl="0" indent="-171450">
              <a:buFont typeface="Arial" panose="020B0604020202020204" pitchFamily="34" charset="0"/>
              <a:buChar char="•"/>
            </a:pPr>
            <a:r>
              <a:rPr lang="en-US" dirty="0"/>
              <a:t>Understand how your match support can help families coping with stress and trauma.</a:t>
            </a:r>
          </a:p>
          <a:p>
            <a:pPr marL="171450" lvl="0" indent="-171450">
              <a:buFont typeface="Arial" panose="020B0604020202020204" pitchFamily="34" charset="0"/>
              <a:buChar char="•"/>
            </a:pPr>
            <a:r>
              <a:rPr lang="en-US" dirty="0"/>
              <a:t>Understand how mentors can help by being sensitive and understanding with the behaviors and emotions that children might exhibit.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mentors, this information is important for two primary reasons. First, you may observe behaviors with your mentee that seem immature or unusual. By understanding how trauma can be at the root of these behaviors, you will be in a better position to help them by caring about them, setting boundaries, and providing supportive guidance. The other reason it is important is so you will recognize situations that should be shared with your match support in case additional services are needed.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D727FA-847D-4501-84D1-3831D109ADF7}" type="slidenum">
              <a:rPr lang="en-US" smtClean="0"/>
              <a:t>2</a:t>
            </a:fld>
            <a:endParaRPr lang="en-US"/>
          </a:p>
        </p:txBody>
      </p:sp>
    </p:spTree>
    <p:extLst>
      <p:ext uri="{BB962C8B-B14F-4D97-AF65-F5344CB8AC3E}">
        <p14:creationId xmlns:p14="http://schemas.microsoft.com/office/powerpoint/2010/main" val="412951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INTENTION</a:t>
            </a:r>
          </a:p>
          <a:p>
            <a:pPr lvl="0"/>
            <a:r>
              <a:rPr lang="en-US" sz="1200" kern="1200" dirty="0">
                <a:solidFill>
                  <a:schemeClr val="tx1"/>
                </a:solidFill>
                <a:effectLst/>
                <a:latin typeface="+mn-lt"/>
                <a:ea typeface="+mn-ea"/>
                <a:cs typeface="+mn-cs"/>
              </a:rPr>
              <a:t>Understand how parental incarceration can impact youth development: mentally, emotionally, and physically</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will build on what was shared in Module one – reference back to the concept of developmental relationships to remind mentors of what they can do to support their mentee.</a:t>
            </a:r>
          </a:p>
          <a:p>
            <a:r>
              <a:rPr lang="en-US" sz="1200" kern="1200" baseline="0" dirty="0">
                <a:solidFill>
                  <a:schemeClr val="tx1"/>
                </a:solidFill>
                <a:effectLst/>
                <a:latin typeface="+mn-lt"/>
                <a:ea typeface="+mn-ea"/>
                <a:cs typeface="+mn-cs"/>
              </a:rPr>
              <a:t>Begin this slide by talking about resilience in order to focus on where we’re going with this rather than the deficit aspect. </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05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Resilience -</a:t>
            </a:r>
            <a:r>
              <a:rPr lang="en-US" sz="1200" kern="1200" baseline="0" dirty="0">
                <a:solidFill>
                  <a:schemeClr val="tx1"/>
                </a:solidFill>
                <a:effectLst/>
                <a:latin typeface="+mn-lt"/>
                <a:ea typeface="+mn-ea"/>
                <a:cs typeface="+mn-cs"/>
              </a:rPr>
              <a:t> sometimes considered</a:t>
            </a:r>
            <a:r>
              <a:rPr lang="en-US" sz="1200" kern="1200" dirty="0">
                <a:solidFill>
                  <a:schemeClr val="tx1"/>
                </a:solidFill>
                <a:effectLst/>
                <a:latin typeface="+mn-lt"/>
                <a:ea typeface="+mn-ea"/>
                <a:cs typeface="+mn-cs"/>
              </a:rPr>
              <a:t> the ability to bounce back from stressful situations – is an important skill that we want mentees to have, and that you will learn more about fostering.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Incarceration causes disruptions in the caregiving relationship.</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often economic and residential instability as a result of incarcerations.</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face a social stigma based on the incarceration and desire to keep the incarceration “secret”; others may brag about the incarceration</a:t>
            </a:r>
            <a:r>
              <a:rPr lang="en-US" sz="1200" kern="1200" baseline="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situation is unique and each child will respond to parental incarceration differently.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Qualities</a:t>
            </a:r>
            <a:r>
              <a:rPr lang="en-US" sz="1200" kern="1200" baseline="0" dirty="0">
                <a:solidFill>
                  <a:schemeClr val="tx1"/>
                </a:solidFill>
                <a:effectLst/>
                <a:latin typeface="+mn-lt"/>
                <a:ea typeface="+mn-ea"/>
                <a:cs typeface="+mn-cs"/>
              </a:rPr>
              <a:t> that foster resilience can offset the negative impact of stress and trauma.</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(3 minutes)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going to look at how incarceration can create stress and trauma</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affects youth mentally, emotionally, and physically so that you can understand where your mentee may be coming from and provide help as appropriate. As we begin to discuss this, I want to make sure we also touch</a:t>
            </a:r>
            <a:r>
              <a:rPr lang="en-US" sz="1200" kern="1200" baseline="0" dirty="0">
                <a:solidFill>
                  <a:schemeClr val="tx1"/>
                </a:solidFill>
                <a:effectLst/>
                <a:latin typeface="+mn-lt"/>
                <a:ea typeface="+mn-ea"/>
                <a:cs typeface="+mn-cs"/>
              </a:rPr>
              <a:t> on resilience. </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When you hear the word resilience, what do you think? How do you define resiliency? </a:t>
            </a:r>
            <a:r>
              <a:rPr lang="en-US" sz="1200" i="1" kern="1200" baseline="0" dirty="0">
                <a:solidFill>
                  <a:schemeClr val="tx1"/>
                </a:solidFill>
                <a:effectLst/>
                <a:latin typeface="+mn-lt"/>
                <a:ea typeface="+mn-ea"/>
                <a:cs typeface="+mn-cs"/>
              </a:rPr>
              <a:t>(Listen and acknowledge responses). </a:t>
            </a:r>
            <a:r>
              <a:rPr lang="en-US" sz="1200" i="0" kern="1200" baseline="0" dirty="0">
                <a:solidFill>
                  <a:schemeClr val="tx1"/>
                </a:solidFill>
                <a:effectLst/>
                <a:latin typeface="+mn-lt"/>
                <a:ea typeface="+mn-ea"/>
                <a:cs typeface="+mn-cs"/>
              </a:rPr>
              <a:t>Right - it is sometimes </a:t>
            </a:r>
            <a:r>
              <a:rPr lang="en-US" sz="1200" kern="1200" baseline="0" dirty="0">
                <a:solidFill>
                  <a:schemeClr val="tx1"/>
                </a:solidFill>
                <a:effectLst/>
                <a:latin typeface="+mn-lt"/>
                <a:ea typeface="+mn-ea"/>
                <a:cs typeface="+mn-cs"/>
              </a:rPr>
              <a:t>considered the ability to bounce back from stressful situations – which is an important skill that we want mentees to have. In our next module you will learn more about how to support your mentee in building resilience. For this module, remember that youth come with strengths that can buffer them from the negative impacts associated with increased stress, while others may need support to build those buffers. And that not all youth respond the same to these stresses – though we all need to be aware as the more you know, the better prepared you will be to respond.</a:t>
            </a:r>
          </a:p>
          <a:p>
            <a:endParaRPr lang="en-US" sz="105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children and youth who have experienced the trauma of losing a parent to imprisonment tend to grow up experiencing increased stress which can negatively impact how they grow and develop, both emotionally and behaviorally. This extreme stress is further compounded by the disruption in caregiving relationships, economic and residential instability, social stigma, and pressure to keep the parental incarceration a secret. Each of these children and youth, however, are of course individuals with a unique situation going on and so will react differently than others.</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Ask: </a:t>
            </a:r>
            <a:r>
              <a:rPr lang="en-US" sz="1050" kern="1200" dirty="0">
                <a:solidFill>
                  <a:schemeClr val="tx1"/>
                </a:solidFill>
                <a:effectLst/>
                <a:latin typeface="+mn-lt"/>
                <a:ea typeface="+mn-ea"/>
                <a:cs typeface="+mn-cs"/>
              </a:rPr>
              <a:t>Thinking about what we’ve learned so far, how do you think a youth who is experiencing stress due to the trauma of incarceration may act? How might you see evidence of stress and trauma in their developmental behaviors? </a:t>
            </a:r>
            <a:r>
              <a:rPr lang="en-US" sz="1050" i="1" kern="1200" dirty="0">
                <a:solidFill>
                  <a:schemeClr val="tx1"/>
                </a:solidFill>
                <a:effectLst/>
                <a:latin typeface="+mn-lt"/>
                <a:ea typeface="+mn-ea"/>
                <a:cs typeface="+mn-cs"/>
              </a:rPr>
              <a:t>Allow group to share a few ideas, such as may regress or act adult,</a:t>
            </a:r>
            <a:r>
              <a:rPr lang="en-US" sz="1050" i="1" kern="1200" baseline="0" dirty="0">
                <a:solidFill>
                  <a:schemeClr val="tx1"/>
                </a:solidFill>
                <a:effectLst/>
                <a:latin typeface="+mn-lt"/>
                <a:ea typeface="+mn-ea"/>
                <a:cs typeface="+mn-cs"/>
              </a:rPr>
              <a:t> temper tantrums</a:t>
            </a:r>
            <a:r>
              <a:rPr lang="en-US" sz="105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Let’s talk more about that.</a:t>
            </a:r>
            <a:r>
              <a:rPr lang="en-US" sz="1050" kern="1200" baseline="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62729C-3439-419A-9537-4AA80BD06161}" type="slidenum">
              <a:rPr lang="en-US" smtClean="0"/>
              <a:t>3</a:t>
            </a:fld>
            <a:endParaRPr lang="en-US"/>
          </a:p>
        </p:txBody>
      </p:sp>
    </p:spTree>
    <p:extLst>
      <p:ext uri="{BB962C8B-B14F-4D97-AF65-F5344CB8AC3E}">
        <p14:creationId xmlns:p14="http://schemas.microsoft.com/office/powerpoint/2010/main" val="159961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case study to understand how stress and trauma may present themselves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slide,</a:t>
            </a:r>
            <a:r>
              <a:rPr lang="en-US" sz="1200" kern="1200" baseline="0" dirty="0">
                <a:solidFill>
                  <a:schemeClr val="tx1"/>
                </a:solidFill>
                <a:effectLst/>
                <a:latin typeface="+mn-lt"/>
                <a:ea typeface="+mn-ea"/>
                <a:cs typeface="+mn-cs"/>
              </a:rPr>
              <a:t> you will focus </a:t>
            </a:r>
            <a:r>
              <a:rPr lang="en-US" sz="1200" kern="1200" dirty="0">
                <a:solidFill>
                  <a:schemeClr val="tx1"/>
                </a:solidFill>
                <a:effectLst/>
                <a:latin typeface="+mn-lt"/>
                <a:ea typeface="+mn-ea"/>
                <a:cs typeface="+mn-cs"/>
              </a:rPr>
              <a:t>on how stress and trauma affects children, not necessarily on the individual</a:t>
            </a:r>
            <a:r>
              <a:rPr lang="en-US" sz="1200" kern="1200" baseline="0" dirty="0">
                <a:solidFill>
                  <a:schemeClr val="tx1"/>
                </a:solidFill>
                <a:effectLst/>
                <a:latin typeface="+mn-lt"/>
                <a:ea typeface="+mn-ea"/>
                <a:cs typeface="+mn-cs"/>
              </a:rPr>
              <a:t> points. There is no need to read out reach bullet point.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will do be</a:t>
            </a:r>
            <a:r>
              <a:rPr lang="en-US" sz="1200" kern="1200" dirty="0">
                <a:solidFill>
                  <a:schemeClr val="tx1"/>
                </a:solidFill>
                <a:effectLst/>
                <a:latin typeface="+mn-lt"/>
                <a:ea typeface="+mn-ea"/>
                <a:cs typeface="+mn-cs"/>
              </a:rPr>
              <a:t> using Handout 2D: Impact</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Stress &amp; Trauma on Children to apply the concept to individual case</a:t>
            </a:r>
            <a:r>
              <a:rPr lang="en-US" sz="1200" kern="1200" baseline="0" dirty="0">
                <a:solidFill>
                  <a:schemeClr val="tx1"/>
                </a:solidFill>
                <a:effectLst/>
                <a:latin typeface="+mn-lt"/>
                <a:ea typeface="+mn-ea"/>
                <a:cs typeface="+mn-cs"/>
              </a:rPr>
              <a:t> studies.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you will review</a:t>
            </a:r>
            <a:r>
              <a:rPr lang="en-US" sz="1200" kern="1200" baseline="0" dirty="0">
                <a:solidFill>
                  <a:schemeClr val="tx1"/>
                </a:solidFill>
                <a:effectLst/>
                <a:latin typeface="+mn-lt"/>
                <a:ea typeface="+mn-ea"/>
                <a:cs typeface="+mn-cs"/>
              </a:rPr>
              <a:t> the slide content, then you will apply the content to two case studies. You will do “Ben” as a group and then have them do “Jon” in small groups. </a:t>
            </a:r>
            <a:r>
              <a:rPr lang="en-US" sz="1200" kern="1200" dirty="0">
                <a:solidFill>
                  <a:schemeClr val="tx1"/>
                </a:solidFill>
                <a:effectLst/>
                <a:latin typeface="+mn-lt"/>
                <a:ea typeface="+mn-ea"/>
                <a:cs typeface="+mn-cs"/>
              </a:rPr>
              <a:t>Ask a volunteer to read “Ben” case study out loud</a:t>
            </a:r>
            <a:r>
              <a:rPr lang="en-US" sz="1200" kern="1200" baseline="0" dirty="0">
                <a:solidFill>
                  <a:schemeClr val="tx1"/>
                </a:solidFill>
                <a:effectLst/>
                <a:latin typeface="+mn-lt"/>
                <a:ea typeface="+mn-ea"/>
                <a:cs typeface="+mn-cs"/>
              </a:rPr>
              <a:t> and ask the group about their impressions about Ben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You may want to capture their responses on the chart paper. M</a:t>
            </a:r>
            <a:r>
              <a:rPr lang="en-US" sz="1200" kern="1200" dirty="0">
                <a:solidFill>
                  <a:schemeClr val="tx1"/>
                </a:solidFill>
                <a:effectLst/>
                <a:latin typeface="+mn-lt"/>
                <a:ea typeface="+mn-ea"/>
                <a:cs typeface="+mn-cs"/>
              </a:rPr>
              <a:t>ake sure they have the gist of the signs of stress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can relate that Ben is acting younger than his age, that talking with match support</a:t>
            </a:r>
            <a:r>
              <a:rPr lang="en-US" sz="1200" kern="1200" baseline="0" dirty="0">
                <a:solidFill>
                  <a:schemeClr val="tx1"/>
                </a:solidFill>
                <a:effectLst/>
                <a:latin typeface="+mn-lt"/>
                <a:ea typeface="+mn-ea"/>
                <a:cs typeface="+mn-cs"/>
              </a:rPr>
              <a:t> would be a good idea so they can get some suggestions but also so they can follow-up with the family if indicated.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Invite</a:t>
            </a:r>
            <a:r>
              <a:rPr lang="en-US" sz="1200" kern="1200" baseline="0" dirty="0">
                <a:solidFill>
                  <a:schemeClr val="tx1"/>
                </a:solidFill>
                <a:effectLst/>
                <a:latin typeface="+mn-lt"/>
                <a:ea typeface="+mn-ea"/>
                <a:cs typeface="+mn-cs"/>
              </a:rPr>
              <a:t> them to go on and do Jon on their own.  Have them form small groups (3-4) or if sitting at tables already with those at their table. Tell them you will give them a few minutes to do this. Have them read the case study on Jon and ask for their impressions as to how Jon may be demonstrating signs that he is experiencing stress and trauma.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Bring group together again and ask them to share what signs they discussed. After a few signs are shared, ask what a mentor could do to support Jon. </a:t>
            </a:r>
          </a:p>
          <a:p>
            <a:r>
              <a:rPr lang="en-US" sz="1200" kern="1200" baseline="0" dirty="0">
                <a:solidFill>
                  <a:schemeClr val="tx1"/>
                </a:solidFill>
                <a:effectLst/>
                <a:latin typeface="+mn-lt"/>
                <a:ea typeface="+mn-ea"/>
                <a:cs typeface="+mn-cs"/>
              </a:rPr>
              <a:t>Encourage mentors to come up with ways to express caring and provide support as one would in a developmental relationship. Emphasize that this would be a situation that a mentor would want to discuss with match support. Ask them why. Match support could suggest other supportive services for Jon and his family. </a:t>
            </a:r>
          </a:p>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Emotional response to stress may include: lack of interest, trouble concentrating, irritability, flashbacks, and concerns about death.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Developmental response to stress may include: immature behavior and acting younger than their actual 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response to stress may include: headaches/stomachaches, bedwetting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accidents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involuntary urination/defecation), poor hygiene.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Behavioral response to stress may include: hyper vigilance, sleep problems, exaggerated responses and panic, sudden/extreme emotional reactions.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should remember the qualities of a developmental relationship.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and match support can help youth develop more appropriate responses to stress and trauma.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Match support is there to help</a:t>
            </a:r>
            <a:r>
              <a:rPr lang="en-US" sz="1200" kern="1200" baseline="0" dirty="0">
                <a:solidFill>
                  <a:schemeClr val="tx1"/>
                </a:solidFill>
                <a:effectLst/>
                <a:latin typeface="+mn-lt"/>
                <a:ea typeface="+mn-ea"/>
                <a:cs typeface="+mn-cs"/>
              </a:rPr>
              <a:t> mentor and family with suggestions.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(10-15 minutes) </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Distribute Handout 2D: Impact of Stress &amp; Trauma on Children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screen and in your handout, you see some pretty common ways that youth who are experiencing the negative impact of stress and trauma may act. Stress and trauma will</a:t>
            </a:r>
            <a:r>
              <a:rPr lang="en-US" sz="1200" kern="1200" baseline="0" dirty="0">
                <a:solidFill>
                  <a:schemeClr val="tx1"/>
                </a:solidFill>
                <a:effectLst/>
                <a:latin typeface="+mn-lt"/>
                <a:ea typeface="+mn-ea"/>
                <a:cs typeface="+mn-cs"/>
              </a:rPr>
              <a:t> be experienced by children and youth differently and sometimes the signs are subtle and easy to miss. Other times they are quite apparent and even daunting. These signs can emerge emotionally through problems concentrating or unusual responses to situations, sometimes they may act in ways that seem much younger because they are “stuck” at the age when the trauma occurred. Some physical signs can be noted with patterns of headaches or trouble sleeping – bedwetting can be another way. Behaviors that could be noted are extremely low emotional response or what is called a “flat affect” or easily startled in an extreme manner. Often you will note more than one of these.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might say that these youth need supportive relationships and other protective</a:t>
            </a:r>
            <a:r>
              <a:rPr lang="en-US" sz="1200" kern="1200" baseline="0" dirty="0">
                <a:solidFill>
                  <a:schemeClr val="tx1"/>
                </a:solidFill>
                <a:effectLst/>
                <a:latin typeface="+mn-lt"/>
                <a:ea typeface="+mn-ea"/>
                <a:cs typeface="+mn-cs"/>
              </a:rPr>
              <a:t> factors to develop </a:t>
            </a:r>
            <a:r>
              <a:rPr lang="en-US" sz="1200" kern="1200" dirty="0">
                <a:solidFill>
                  <a:schemeClr val="tx1"/>
                </a:solidFill>
                <a:effectLst/>
                <a:latin typeface="+mn-lt"/>
                <a:ea typeface="+mn-ea"/>
                <a:cs typeface="+mn-cs"/>
              </a:rPr>
              <a:t>resiliency and help them cope with these situations. They may need counseling or medical care. That is where match support can help. As a mentor, your role is to be that caring adult</a:t>
            </a:r>
            <a:r>
              <a:rPr lang="en-US" sz="1200" kern="1200" baseline="0" dirty="0">
                <a:solidFill>
                  <a:schemeClr val="tx1"/>
                </a:solidFill>
                <a:effectLst/>
                <a:latin typeface="+mn-lt"/>
                <a:ea typeface="+mn-ea"/>
                <a:cs typeface="+mn-cs"/>
              </a:rPr>
              <a:t> and to share concerns with match support. Match support can gather more information and determine if additional support services could be helpful. </a:t>
            </a:r>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Let’s look at a case study. </a:t>
            </a:r>
            <a:r>
              <a:rPr lang="en-US" sz="1200" b="1" kern="1200" baseline="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Will someone read about Ben for us please?  </a:t>
            </a:r>
            <a:r>
              <a:rPr lang="en-US" sz="1200" i="1" kern="1200" baseline="0" dirty="0">
                <a:solidFill>
                  <a:schemeClr val="tx1"/>
                </a:solidFill>
                <a:effectLst/>
                <a:latin typeface="+mn-lt"/>
                <a:ea typeface="+mn-ea"/>
                <a:cs typeface="+mn-cs"/>
              </a:rPr>
              <a:t>Have person read Ben’s case study. </a:t>
            </a:r>
            <a:r>
              <a:rPr lang="en-US" sz="1200" kern="1200" baseline="0" dirty="0">
                <a:solidFill>
                  <a:schemeClr val="tx1"/>
                </a:solidFill>
                <a:effectLst/>
                <a:latin typeface="+mn-lt"/>
                <a:ea typeface="+mn-ea"/>
                <a:cs typeface="+mn-cs"/>
              </a:rPr>
              <a:t>What are your impressions about Ben? What</a:t>
            </a:r>
            <a:r>
              <a:rPr lang="en-US" sz="1200" kern="1200" dirty="0">
                <a:solidFill>
                  <a:schemeClr val="tx1"/>
                </a:solidFill>
                <a:effectLst/>
                <a:latin typeface="+mn-lt"/>
                <a:ea typeface="+mn-ea"/>
                <a:cs typeface="+mn-cs"/>
              </a:rPr>
              <a:t> signs of stress</a:t>
            </a:r>
            <a:r>
              <a:rPr lang="en-US" sz="1200" kern="1200" baseline="0" dirty="0">
                <a:solidFill>
                  <a:schemeClr val="tx1"/>
                </a:solidFill>
                <a:effectLst/>
                <a:latin typeface="+mn-lt"/>
                <a:ea typeface="+mn-ea"/>
                <a:cs typeface="+mn-cs"/>
              </a:rPr>
              <a:t> is he demonstrating? </a:t>
            </a:r>
            <a:r>
              <a:rPr lang="en-US" sz="1200" i="1" kern="1200" baseline="0" dirty="0">
                <a:solidFill>
                  <a:schemeClr val="tx1"/>
                </a:solidFill>
                <a:effectLst/>
                <a:latin typeface="+mn-lt"/>
                <a:ea typeface="+mn-ea"/>
                <a:cs typeface="+mn-cs"/>
              </a:rPr>
              <a:t>Pause for responses. </a:t>
            </a:r>
            <a:r>
              <a:rPr lang="en-US" sz="1200" kern="1200" baseline="0" dirty="0">
                <a:solidFill>
                  <a:schemeClr val="tx1"/>
                </a:solidFill>
                <a:effectLst/>
                <a:latin typeface="+mn-lt"/>
                <a:ea typeface="+mn-ea"/>
                <a:cs typeface="+mn-cs"/>
              </a:rPr>
              <a:t>Have you ever seen a picture of an iceberg? </a:t>
            </a:r>
            <a:r>
              <a:rPr lang="en-US" sz="1200" i="1" kern="1200" baseline="0" dirty="0">
                <a:solidFill>
                  <a:schemeClr val="tx1"/>
                </a:solidFill>
                <a:effectLst/>
                <a:latin typeface="+mn-lt"/>
                <a:ea typeface="+mn-ea"/>
                <a:cs typeface="+mn-cs"/>
              </a:rPr>
              <a:t>Use chart paper, draw a horizontal line with a small iceberg shape above it. </a:t>
            </a:r>
            <a:r>
              <a:rPr lang="en-US" sz="1200" kern="1200" baseline="0" dirty="0">
                <a:solidFill>
                  <a:schemeClr val="tx1"/>
                </a:solidFill>
                <a:effectLst/>
                <a:latin typeface="+mn-lt"/>
                <a:ea typeface="+mn-ea"/>
                <a:cs typeface="+mn-cs"/>
              </a:rPr>
              <a:t> There is a small portion of it visible above the water but where is the bulk of that iceberg? </a:t>
            </a:r>
            <a:r>
              <a:rPr lang="en-US" sz="1200" i="1" kern="1200" baseline="0" dirty="0">
                <a:solidFill>
                  <a:schemeClr val="tx1"/>
                </a:solidFill>
                <a:effectLst/>
                <a:latin typeface="+mn-lt"/>
                <a:ea typeface="+mn-ea"/>
                <a:cs typeface="+mn-cs"/>
              </a:rPr>
              <a:t>Below the line, draw the much larger “underwater” part of the iceberg. </a:t>
            </a:r>
            <a:r>
              <a:rPr lang="en-US" sz="1200" kern="1200" baseline="0" dirty="0">
                <a:solidFill>
                  <a:schemeClr val="tx1"/>
                </a:solidFill>
                <a:effectLst/>
                <a:latin typeface="+mn-lt"/>
                <a:ea typeface="+mn-ea"/>
                <a:cs typeface="+mn-cs"/>
              </a:rPr>
              <a:t>Often behaviors are telling us more than we actually can see and hear. If this is just a one time thing, probably just a bad day, but if you are noticing a pattern, </a:t>
            </a:r>
            <a:r>
              <a:rPr lang="en-US" sz="1200" kern="1200" dirty="0">
                <a:solidFill>
                  <a:schemeClr val="tx1"/>
                </a:solidFill>
                <a:effectLst/>
                <a:latin typeface="+mn-lt"/>
                <a:ea typeface="+mn-ea"/>
                <a:cs typeface="+mn-cs"/>
              </a:rPr>
              <a:t>talking with match support</a:t>
            </a:r>
            <a:r>
              <a:rPr lang="en-US" sz="1200" kern="1200" baseline="0" dirty="0">
                <a:solidFill>
                  <a:schemeClr val="tx1"/>
                </a:solidFill>
                <a:effectLst/>
                <a:latin typeface="+mn-lt"/>
                <a:ea typeface="+mn-ea"/>
                <a:cs typeface="+mn-cs"/>
              </a:rPr>
              <a:t> would be a good idea. They can give you some suggestions and insights to help you use your developmental relationship as a mentor to make a difference. Match support will also be listening for any concerns that they will want to follow-up on with the family if indicated.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don’t you to take a few minutes to try doing </a:t>
            </a:r>
            <a:r>
              <a:rPr lang="en-US" sz="1200" kern="1200" baseline="0" dirty="0">
                <a:solidFill>
                  <a:schemeClr val="tx1"/>
                </a:solidFill>
                <a:effectLst/>
                <a:latin typeface="+mn-lt"/>
                <a:ea typeface="+mn-ea"/>
                <a:cs typeface="+mn-cs"/>
              </a:rPr>
              <a:t>Jon on your own and we’ll discuss.  </a:t>
            </a:r>
            <a:r>
              <a:rPr lang="en-US" sz="1200" i="1" kern="1200" baseline="0" dirty="0">
                <a:solidFill>
                  <a:schemeClr val="tx1"/>
                </a:solidFill>
                <a:effectLst/>
                <a:latin typeface="+mn-lt"/>
                <a:ea typeface="+mn-ea"/>
                <a:cs typeface="+mn-cs"/>
              </a:rPr>
              <a:t>Break into pairs or small groups and give 3 to 5 minutes for discussion.</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Bring group back to</a:t>
            </a:r>
            <a:r>
              <a:rPr lang="en-US" sz="1200" i="1" kern="1200" baseline="0" dirty="0">
                <a:solidFill>
                  <a:schemeClr val="tx1"/>
                </a:solidFill>
                <a:effectLst/>
                <a:latin typeface="+mn-lt"/>
                <a:ea typeface="+mn-ea"/>
                <a:cs typeface="+mn-cs"/>
              </a:rPr>
              <a:t> share and </a:t>
            </a:r>
            <a:r>
              <a:rPr lang="en-US" sz="1200" b="1" kern="1200" baseline="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Do you see anything that concerns you? </a:t>
            </a:r>
            <a:r>
              <a:rPr lang="en-US" sz="1200" i="1" kern="1200" dirty="0">
                <a:solidFill>
                  <a:schemeClr val="tx1"/>
                </a:solidFill>
                <a:effectLst/>
                <a:latin typeface="+mn-lt"/>
                <a:ea typeface="+mn-ea"/>
                <a:cs typeface="+mn-cs"/>
              </a:rPr>
              <a:t>Listen for responses, which may include poor grades, losing</a:t>
            </a:r>
            <a:r>
              <a:rPr lang="en-US" sz="1200" i="1" kern="1200" baseline="0" dirty="0">
                <a:solidFill>
                  <a:schemeClr val="tx1"/>
                </a:solidFill>
                <a:effectLst/>
                <a:latin typeface="+mn-lt"/>
                <a:ea typeface="+mn-ea"/>
                <a:cs typeface="+mn-cs"/>
              </a:rPr>
              <a:t> ground in school, low self-esteem, lacks positive view of his future, really nervous and anxious.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might</a:t>
            </a:r>
            <a:r>
              <a:rPr lang="en-US" sz="1200" kern="1200" baseline="0" dirty="0">
                <a:solidFill>
                  <a:schemeClr val="tx1"/>
                </a:solidFill>
                <a:effectLst/>
                <a:latin typeface="+mn-lt"/>
                <a:ea typeface="+mn-ea"/>
                <a:cs typeface="+mn-cs"/>
              </a:rPr>
              <a:t> you do if you were Jon’s mentor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Talk to match support, ask Jon about things he likes to do, respect Jon’s feelings</a:t>
            </a:r>
            <a:r>
              <a:rPr lang="en-US" sz="1200" i="1" kern="1200" baseline="0" dirty="0">
                <a:solidFill>
                  <a:schemeClr val="tx1"/>
                </a:solidFill>
                <a:effectLst/>
                <a:latin typeface="+mn-lt"/>
                <a:ea typeface="+mn-ea"/>
                <a:cs typeface="+mn-cs"/>
              </a:rPr>
              <a:t> Note: be ready for mentors to want to solve his problems and cross boundaries – this is when you emphasize the role of match support and the need to respect the choice of the family in how to address the situation. It is important to respect mentors’ responses while also clarifying the boundaries of being a mentor.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In what ways might match support be helpful? </a:t>
            </a:r>
          </a:p>
          <a:p>
            <a:endParaRPr lang="en-US" sz="1200" kern="1200" dirty="0">
              <a:solidFill>
                <a:schemeClr val="tx1"/>
              </a:solidFill>
              <a:effectLst/>
              <a:latin typeface="+mn-lt"/>
              <a:ea typeface="+mn-ea"/>
              <a:cs typeface="+mn-cs"/>
            </a:endParaRPr>
          </a:p>
          <a:p>
            <a:r>
              <a:rPr lang="en-US" dirty="0"/>
              <a:t>One thing to remember – you might not see</a:t>
            </a:r>
            <a:r>
              <a:rPr lang="en-US" baseline="0" dirty="0"/>
              <a:t> some of these symptoms directly, rather a parent or caregiver may share a concern or observation with you. You can still take that information to your match support, as they can help determine if more intervention and support may be needed. </a:t>
            </a:r>
            <a:endParaRPr lang="en-US" dirty="0"/>
          </a:p>
          <a:p>
            <a:endParaRPr lang="en-US" dirty="0"/>
          </a:p>
        </p:txBody>
      </p:sp>
      <p:sp>
        <p:nvSpPr>
          <p:cNvPr id="4" name="Slide Number Placeholder 3"/>
          <p:cNvSpPr>
            <a:spLocks noGrp="1"/>
          </p:cNvSpPr>
          <p:nvPr>
            <p:ph type="sldNum" sz="quarter" idx="5"/>
          </p:nvPr>
        </p:nvSpPr>
        <p:spPr/>
        <p:txBody>
          <a:bodyPr/>
          <a:lstStyle/>
          <a:p>
            <a:fld id="{632E763A-7940-4AED-A9D1-6CCF52FDAA64}" type="slidenum">
              <a:rPr lang="en-US" smtClean="0"/>
              <a:t>4</a:t>
            </a:fld>
            <a:endParaRPr lang="en-US"/>
          </a:p>
        </p:txBody>
      </p:sp>
    </p:spTree>
    <p:extLst>
      <p:ext uri="{BB962C8B-B14F-4D97-AF65-F5344CB8AC3E}">
        <p14:creationId xmlns:p14="http://schemas.microsoft.com/office/powerpoint/2010/main" val="11113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types of resources that are available to youth and their families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slide allows mentors to understand the extent of resources that families can tap. Be sure to reference the list of resource examples on the handout.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numerous types of supports that are available to families impacted by incarceration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Match support can help mentors identify the right types of support for their mentee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should not try to connect with resources on their own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mentors should discuss them with their match support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(3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mentor, you should know that your match support team has an inventory of people, organizations, and places that they can suggest to families if needed. Match support staff</a:t>
            </a:r>
            <a:r>
              <a:rPr lang="en-US" sz="1200" kern="1200" baseline="0" dirty="0">
                <a:solidFill>
                  <a:schemeClr val="tx1"/>
                </a:solidFill>
                <a:effectLst/>
                <a:latin typeface="+mn-lt"/>
                <a:ea typeface="+mn-ea"/>
                <a:cs typeface="+mn-cs"/>
              </a:rPr>
              <a:t> are professionally trained to recognize situations that require additional support and have developed relationships with other service providers in our community to make referrals more comfortable for the families. </a:t>
            </a:r>
            <a:r>
              <a:rPr lang="en-US" sz="1200" kern="1200" dirty="0">
                <a:solidFill>
                  <a:schemeClr val="tx1"/>
                </a:solidFill>
                <a:effectLst/>
                <a:latin typeface="+mn-lt"/>
                <a:ea typeface="+mn-ea"/>
                <a:cs typeface="+mn-cs"/>
              </a:rPr>
              <a:t>In Jon’s example, sharing your observations and concerns with match support is really helpful so they can follow up with the family. For example, match support would want to be sure that his parent/caregiver is aware of the symptoms of anxiety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is exhibiting and the trouble he</a:t>
            </a:r>
            <a:r>
              <a:rPr lang="en-US" sz="1200" kern="1200" baseline="0" dirty="0">
                <a:solidFill>
                  <a:schemeClr val="tx1"/>
                </a:solidFill>
                <a:effectLst/>
                <a:latin typeface="+mn-lt"/>
                <a:ea typeface="+mn-ea"/>
                <a:cs typeface="+mn-cs"/>
              </a:rPr>
              <a:t> is having with school. They can discuss these concerns with the parent/caretaker, provide support, and share </a:t>
            </a:r>
            <a:r>
              <a:rPr lang="en-US" sz="1200" kern="1200" dirty="0">
                <a:solidFill>
                  <a:schemeClr val="tx1"/>
                </a:solidFill>
                <a:effectLst/>
                <a:latin typeface="+mn-lt"/>
                <a:ea typeface="+mn-ea"/>
                <a:cs typeface="+mn-cs"/>
              </a:rPr>
              <a:t>suggestions as well</a:t>
            </a:r>
            <a:r>
              <a:rPr lang="en-US" sz="1200" kern="1200" baseline="0" dirty="0">
                <a:solidFill>
                  <a:schemeClr val="tx1"/>
                </a:solidFill>
                <a:effectLst/>
                <a:latin typeface="+mn-lt"/>
                <a:ea typeface="+mn-ea"/>
                <a:cs typeface="+mn-cs"/>
              </a:rPr>
              <a:t> as </a:t>
            </a:r>
            <a:r>
              <a:rPr lang="en-US" sz="1200" kern="1200" dirty="0">
                <a:solidFill>
                  <a:schemeClr val="tx1"/>
                </a:solidFill>
                <a:effectLst/>
                <a:latin typeface="+mn-lt"/>
                <a:ea typeface="+mn-ea"/>
                <a:cs typeface="+mn-cs"/>
              </a:rPr>
              <a:t>contact information about resources to help if needed.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other resources not listed here that you feel might be helpful? </a:t>
            </a:r>
          </a:p>
        </p:txBody>
      </p:sp>
      <p:sp>
        <p:nvSpPr>
          <p:cNvPr id="4" name="Slide Number Placeholder 3"/>
          <p:cNvSpPr>
            <a:spLocks noGrp="1"/>
          </p:cNvSpPr>
          <p:nvPr>
            <p:ph type="sldNum" sz="quarter" idx="10"/>
          </p:nvPr>
        </p:nvSpPr>
        <p:spPr/>
        <p:txBody>
          <a:bodyPr/>
          <a:lstStyle/>
          <a:p>
            <a:fld id="{DC62729C-3439-419A-9537-4AA80BD06161}" type="slidenum">
              <a:rPr lang="en-US" smtClean="0"/>
              <a:t>5</a:t>
            </a:fld>
            <a:endParaRPr lang="en-US"/>
          </a:p>
        </p:txBody>
      </p:sp>
    </p:spTree>
    <p:extLst>
      <p:ext uri="{BB962C8B-B14F-4D97-AF65-F5344CB8AC3E}">
        <p14:creationId xmlns:p14="http://schemas.microsoft.com/office/powerpoint/2010/main" val="257351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requirements for mandated reporting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Mandated</a:t>
            </a:r>
            <a:r>
              <a:rPr lang="en-US" sz="1200" kern="1200" baseline="0" dirty="0">
                <a:solidFill>
                  <a:schemeClr val="tx1"/>
                </a:solidFill>
                <a:effectLst/>
                <a:latin typeface="+mn-lt"/>
                <a:ea typeface="+mn-ea"/>
                <a:cs typeface="+mn-cs"/>
              </a:rPr>
              <a:t> reporting laws vary by state. In some states, volunteers are mandated reporters. This content was covered in your standard orientation training and should be referred to again within this conversation. Regardless of your state’s laws, it’s important to emphasize that match support is there to help them figure out what they might be seeing. Reiterate your program policy that was shared with mentor in your standard orientation training.</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Mentors are mandated reporters in some states.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cases of potential neglect or abuse, or if</a:t>
            </a:r>
            <a:r>
              <a:rPr lang="en-US" sz="1200" kern="1200" baseline="0" dirty="0">
                <a:solidFill>
                  <a:schemeClr val="tx1"/>
                </a:solidFill>
                <a:effectLst/>
                <a:latin typeface="+mn-lt"/>
                <a:ea typeface="+mn-ea"/>
                <a:cs typeface="+mn-cs"/>
              </a:rPr>
              <a:t> concern of harm to self,</a:t>
            </a:r>
            <a:r>
              <a:rPr lang="en-US" sz="1200" kern="1200" dirty="0">
                <a:solidFill>
                  <a:schemeClr val="tx1"/>
                </a:solidFill>
                <a:effectLst/>
                <a:latin typeface="+mn-lt"/>
                <a:ea typeface="+mn-ea"/>
                <a:cs typeface="+mn-cs"/>
              </a:rPr>
              <a:t> must be reported.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Match support can help mentors understand when a situation requires reporting and the process for doing so.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last area we want to talk about today is to remind you that as a mentor of a youth, though rare,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may see evidence of abuse or neglect that will need to be reported to authorities. Or you may have a real concern that your mentee might harm herself. All members of our program staff are considered ‘mandated reporters’ and are required by law to report any suspicions</a:t>
            </a:r>
            <a:r>
              <a:rPr lang="en-US" sz="1200" kern="1200" baseline="0" dirty="0">
                <a:solidFill>
                  <a:schemeClr val="tx1"/>
                </a:solidFill>
                <a:effectLst/>
                <a:latin typeface="+mn-lt"/>
                <a:ea typeface="+mn-ea"/>
                <a:cs typeface="+mn-cs"/>
              </a:rPr>
              <a:t> of abuse or neglect. </a:t>
            </a:r>
            <a:r>
              <a:rPr lang="en-US" sz="1200" i="1" kern="1200" baseline="0" dirty="0">
                <a:solidFill>
                  <a:schemeClr val="tx1"/>
                </a:solidFill>
                <a:effectLst/>
                <a:latin typeface="+mn-lt"/>
                <a:ea typeface="+mn-ea"/>
                <a:cs typeface="+mn-cs"/>
              </a:rPr>
              <a:t>(If applies, note that as volunteers, they too fall under this umbrella).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Since we discussed</a:t>
            </a:r>
            <a:r>
              <a:rPr lang="en-US" sz="1200" kern="1200" baseline="0" dirty="0">
                <a:solidFill>
                  <a:schemeClr val="tx1"/>
                </a:solidFill>
                <a:effectLst/>
                <a:latin typeface="+mn-lt"/>
                <a:ea typeface="+mn-ea"/>
                <a:cs typeface="+mn-cs"/>
              </a:rPr>
              <a:t> this during your orientation</a:t>
            </a:r>
            <a:r>
              <a:rPr lang="en-US" sz="1200" kern="1200" dirty="0">
                <a:solidFill>
                  <a:schemeClr val="tx1"/>
                </a:solidFill>
                <a:effectLst/>
                <a:latin typeface="+mn-lt"/>
                <a:ea typeface="+mn-ea"/>
                <a:cs typeface="+mn-cs"/>
              </a:rPr>
              <a:t>, we won’t go into detail. </a:t>
            </a:r>
            <a:r>
              <a:rPr lang="en-US" sz="1200" i="1" kern="1200" dirty="0">
                <a:solidFill>
                  <a:schemeClr val="tx1"/>
                </a:solidFill>
                <a:effectLst/>
                <a:latin typeface="+mn-lt"/>
                <a:ea typeface="+mn-ea"/>
                <a:cs typeface="+mn-cs"/>
              </a:rPr>
              <a:t>Summarize key points of your program’s policy. </a:t>
            </a:r>
            <a:r>
              <a:rPr lang="en-US" sz="1200" kern="1200" dirty="0">
                <a:solidFill>
                  <a:schemeClr val="tx1"/>
                </a:solidFill>
                <a:effectLst/>
                <a:latin typeface="+mn-lt"/>
                <a:ea typeface="+mn-ea"/>
                <a:cs typeface="+mn-cs"/>
              </a:rPr>
              <a:t>We are reminding you about it because sadly, many children who have experienced trauma are at higher risk of victimization.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Do you have any concerns or questions? </a:t>
            </a:r>
          </a:p>
        </p:txBody>
      </p:sp>
      <p:sp>
        <p:nvSpPr>
          <p:cNvPr id="4" name="Slide Number Placeholder 3"/>
          <p:cNvSpPr>
            <a:spLocks noGrp="1"/>
          </p:cNvSpPr>
          <p:nvPr>
            <p:ph type="sldNum" sz="quarter" idx="10"/>
          </p:nvPr>
        </p:nvSpPr>
        <p:spPr/>
        <p:txBody>
          <a:bodyPr/>
          <a:lstStyle/>
          <a:p>
            <a:fld id="{DC62729C-3439-419A-9537-4AA80BD06161}" type="slidenum">
              <a:rPr lang="en-US" smtClean="0"/>
              <a:t>6</a:t>
            </a:fld>
            <a:endParaRPr lang="en-US"/>
          </a:p>
        </p:txBody>
      </p:sp>
    </p:spTree>
    <p:extLst>
      <p:ext uri="{BB962C8B-B14F-4D97-AF65-F5344CB8AC3E}">
        <p14:creationId xmlns:p14="http://schemas.microsoft.com/office/powerpoint/2010/main" val="79804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Conclude the training and prepare for the next training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thank the mentors for their participation, pass out the brief assessment (Handout 2E). Ask mentors to complete the brief assessment so your program will know if the training was effective. </a:t>
            </a:r>
          </a:p>
          <a:p>
            <a:r>
              <a:rPr lang="en-US" sz="1200" kern="1200" dirty="0">
                <a:solidFill>
                  <a:schemeClr val="tx1"/>
                </a:solidFill>
                <a:effectLst/>
                <a:latin typeface="+mn-lt"/>
                <a:ea typeface="+mn-ea"/>
                <a:cs typeface="+mn-cs"/>
              </a:rPr>
              <a:t>Instruct mentors on options for training in Modules 3 and 4 (after</a:t>
            </a:r>
            <a:r>
              <a:rPr lang="en-US" sz="1200" kern="1200" baseline="0" dirty="0">
                <a:solidFill>
                  <a:schemeClr val="tx1"/>
                </a:solidFill>
                <a:effectLst/>
                <a:latin typeface="+mn-lt"/>
                <a:ea typeface="+mn-ea"/>
                <a:cs typeface="+mn-cs"/>
              </a:rPr>
              <a:t> break or </a:t>
            </a:r>
            <a:r>
              <a:rPr lang="en-US" sz="1200" kern="1200" dirty="0">
                <a:solidFill>
                  <a:schemeClr val="tx1"/>
                </a:solidFill>
                <a:effectLst/>
                <a:latin typeface="+mn-lt"/>
                <a:ea typeface="+mn-ea"/>
                <a:cs typeface="+mn-cs"/>
              </a:rPr>
              <a:t>time/date/location)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 on what mentors have learned in the first half of their pre-match</a:t>
            </a:r>
            <a:r>
              <a:rPr lang="en-US" sz="1200" kern="1200" baseline="0" dirty="0">
                <a:solidFill>
                  <a:schemeClr val="tx1"/>
                </a:solidFill>
                <a:effectLst/>
                <a:latin typeface="+mn-lt"/>
                <a:ea typeface="+mn-ea"/>
                <a:cs typeface="+mn-cs"/>
              </a:rPr>
              <a:t> trainings.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Hand out mentor assessment.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mentors to next training on Module 3.</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SCRIPT (2 minutes)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let’s take a few minutes to share some insights you gained today.  What is one thing you learned that will be helpful to you as a mentor?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Modules 1 and 2, we learned about the harsh realities that might be facing the children you will be mentoring and how you, as mentors, can help simply by forming a caring relationship and by being there consistently. In Modules 3 and 4 we are going to learn more about how you can do that. Before you leave, please take a few minutes to complete this brief assessment so we will know if our training was effective. </a:t>
            </a:r>
          </a:p>
          <a:p>
            <a:endParaRPr lang="en-US" dirty="0"/>
          </a:p>
        </p:txBody>
      </p:sp>
      <p:sp>
        <p:nvSpPr>
          <p:cNvPr id="4" name="Slide Number Placeholder 3"/>
          <p:cNvSpPr>
            <a:spLocks noGrp="1"/>
          </p:cNvSpPr>
          <p:nvPr>
            <p:ph type="sldNum" sz="quarter" idx="5"/>
          </p:nvPr>
        </p:nvSpPr>
        <p:spPr/>
        <p:txBody>
          <a:bodyPr/>
          <a:lstStyle/>
          <a:p>
            <a:fld id="{632E763A-7940-4AED-A9D1-6CCF52FDAA64}" type="slidenum">
              <a:rPr lang="en-US" smtClean="0"/>
              <a:t>7</a:t>
            </a:fld>
            <a:endParaRPr lang="en-US"/>
          </a:p>
        </p:txBody>
      </p:sp>
    </p:spTree>
    <p:extLst>
      <p:ext uri="{BB962C8B-B14F-4D97-AF65-F5344CB8AC3E}">
        <p14:creationId xmlns:p14="http://schemas.microsoft.com/office/powerpoint/2010/main" val="733548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hcollaboratory.org/events" TargetMode="External"/><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youthcollaboratory.org/mentoring" TargetMode="External"/><Relationship Id="rId4" Type="http://schemas.openxmlformats.org/officeDocument/2006/relationships/hyperlink" Target="https://youthcollaboratory.org/services" TargetMode="External"/><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youtube.com/c/youthcollaboratory" TargetMode="External"/><Relationship Id="rId3" Type="http://schemas.openxmlformats.org/officeDocument/2006/relationships/image" Target="../media/image15.png"/><Relationship Id="rId7" Type="http://schemas.openxmlformats.org/officeDocument/2006/relationships/hyperlink" Target="https://www.linkedin.com/company/ycollaboratory/"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ycollaboratory" TargetMode="External"/><Relationship Id="rId5" Type="http://schemas.openxmlformats.org/officeDocument/2006/relationships/hyperlink" Target="https://www.facebook.com/youthcollaboratory" TargetMode="Externa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the 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4" name="Rectangle 3"/>
          <p:cNvSpPr/>
          <p:nvPr userDrawn="1"/>
        </p:nvSpPr>
        <p:spPr>
          <a:xfrm>
            <a:off x="838200" y="1910529"/>
            <a:ext cx="10515600" cy="4524315"/>
          </a:xfrm>
          <a:prstGeom prst="rect">
            <a:avLst/>
          </a:prstGeom>
        </p:spPr>
        <p:txBody>
          <a:bodyPr wrap="square">
            <a:spAutoFit/>
          </a:bodyPr>
          <a:lstStyle/>
          <a:p>
            <a:pPr marL="285750" indent="-285750">
              <a:buFont typeface="Arial" panose="020B0604020202020204" pitchFamily="34" charset="0"/>
              <a:buChar char="•"/>
            </a:pPr>
            <a:r>
              <a:rPr lang="en-US" b="1" dirty="0"/>
              <a:t>If using audio via computer, you should be hearing music. </a:t>
            </a:r>
            <a:r>
              <a:rPr lang="en-US" dirty="0"/>
              <a:t>If you cannot hear it, run Adobe's Audio Setup Wizard, located under the Meeting Tab at the top left of the screen. If you have a headset you can enable your microphone by clicking on the microphone icon, connecting audio, and selecting join using computer. Be sure to mute your microphone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If using audio via phone, call 1-866-242-8681 and enter conference code: 3802541867. </a:t>
            </a:r>
            <a:r>
              <a:rPr lang="en-US" dirty="0"/>
              <a:t>If using the phone, merge your phone number by clicking the blue "</a:t>
            </a:r>
            <a:r>
              <a:rPr lang="en-US" dirty="0" err="1"/>
              <a:t>i</a:t>
            </a:r>
            <a:r>
              <a:rPr lang="en-US" dirty="0"/>
              <a:t>" located in the top right corner of the screen and follow the instructions. Be sure to press # before and after entering the 5 digit number to identify yourself. Be sure to press *6 to mute your line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Please note the chat box in the bottom of your screen. </a:t>
            </a:r>
            <a:r>
              <a:rPr lang="en-US" dirty="0"/>
              <a:t>This is a way for you to communicate with the group and for us to communicate with you. There is also a private chat feature. If you see a name flashing next to the "Everyone" tab then you have received a private chat - this is especially important for people who joined us as "Guest".</a:t>
            </a:r>
          </a:p>
        </p:txBody>
      </p:sp>
      <p:sp>
        <p:nvSpPr>
          <p:cNvPr id="6" name="TextBox 5"/>
          <p:cNvSpPr txBox="1"/>
          <p:nvPr userDrawn="1"/>
        </p:nvSpPr>
        <p:spPr>
          <a:xfrm>
            <a:off x="838200" y="603447"/>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Welcome to the Webinar</a:t>
            </a:r>
            <a:endParaRPr lang="en-US" dirty="0">
              <a:solidFill>
                <a:srgbClr val="00B398"/>
              </a:solidFill>
            </a:endParaRPr>
          </a:p>
        </p:txBody>
      </p:sp>
    </p:spTree>
    <p:extLst>
      <p:ext uri="{BB962C8B-B14F-4D97-AF65-F5344CB8AC3E}">
        <p14:creationId xmlns:p14="http://schemas.microsoft.com/office/powerpoint/2010/main" val="7096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6"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8709"/>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dist="25400" dir="3900000" sx="1000" sy="1000" algn="tl" rotWithShape="0">
                  <a:schemeClr val="dk1"/>
                </a:outerShdw>
              </a:effectLst>
              <a:latin typeface="Source Sans Pro" panose="020B0503030403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53" y="193066"/>
            <a:ext cx="1318357" cy="524047"/>
          </a:xfrm>
          <a:prstGeom prst="rect">
            <a:avLst/>
          </a:prstGeom>
        </p:spPr>
      </p:pic>
      <p:sp>
        <p:nvSpPr>
          <p:cNvPr id="5" name="Text Placeholder 4"/>
          <p:cNvSpPr>
            <a:spLocks noGrp="1"/>
          </p:cNvSpPr>
          <p:nvPr>
            <p:ph type="body" sz="quarter" idx="13" hasCustomPrompt="1"/>
          </p:nvPr>
        </p:nvSpPr>
        <p:spPr>
          <a:xfrm>
            <a:off x="1512285" y="3048000"/>
            <a:ext cx="4352925" cy="762000"/>
          </a:xfrm>
        </p:spPr>
        <p:txBody>
          <a:bodyPr>
            <a:noAutofit/>
          </a:bodyPr>
          <a:lstStyle>
            <a:lvl1pPr marL="0" indent="0" algn="r">
              <a:buNone/>
              <a:defRPr sz="5000">
                <a:solidFill>
                  <a:schemeClr val="bg1"/>
                </a:solidFill>
                <a:latin typeface="+mj-lt"/>
              </a:defRPr>
            </a:lvl1pPr>
          </a:lstStyle>
          <a:p>
            <a:pPr lvl="0"/>
            <a:r>
              <a:rPr lang="en-US" dirty="0"/>
              <a:t>Subheading</a:t>
            </a:r>
          </a:p>
        </p:txBody>
      </p:sp>
    </p:spTree>
    <p:extLst>
      <p:ext uri="{BB962C8B-B14F-4D97-AF65-F5344CB8AC3E}">
        <p14:creationId xmlns:p14="http://schemas.microsoft.com/office/powerpoint/2010/main" val="34697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lank Slide (One Photo)">
    <p:spTree>
      <p:nvGrpSpPr>
        <p:cNvPr id="1" name=""/>
        <p:cNvGrpSpPr/>
        <p:nvPr/>
      </p:nvGrpSpPr>
      <p:grpSpPr>
        <a:xfrm>
          <a:off x="0" y="0"/>
          <a:ext cx="0" cy="0"/>
          <a:chOff x="0" y="0"/>
          <a:chExt cx="0" cy="0"/>
        </a:xfrm>
      </p:grpSpPr>
      <p:sp>
        <p:nvSpPr>
          <p:cNvPr id="13"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0"/>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rgbClr val="00B398"/>
              </a:solidFill>
              <a:effectLst>
                <a:outerShdw dist="25400" dir="3900000" sx="1000" sy="1000" algn="tl" rotWithShape="0">
                  <a:schemeClr val="dk1"/>
                </a:outerShdw>
              </a:effectLst>
              <a:latin typeface="Source Sans Pro" panose="020B0503030403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141" y="243850"/>
            <a:ext cx="1488312" cy="592490"/>
          </a:xfrm>
          <a:prstGeom prst="rect">
            <a:avLst/>
          </a:prstGeom>
        </p:spPr>
      </p:pic>
      <p:sp>
        <p:nvSpPr>
          <p:cNvPr id="17" name="Text Placeholder 16"/>
          <p:cNvSpPr>
            <a:spLocks noGrp="1"/>
          </p:cNvSpPr>
          <p:nvPr>
            <p:ph type="body" sz="quarter" idx="14"/>
          </p:nvPr>
        </p:nvSpPr>
        <p:spPr>
          <a:xfrm>
            <a:off x="136525" y="2141538"/>
            <a:ext cx="5670550" cy="443230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p:txBody>
      </p:sp>
      <p:sp>
        <p:nvSpPr>
          <p:cNvPr id="7" name="Text Placeholder 2"/>
          <p:cNvSpPr>
            <a:spLocks noGrp="1"/>
          </p:cNvSpPr>
          <p:nvPr>
            <p:ph type="body" idx="1"/>
          </p:nvPr>
        </p:nvSpPr>
        <p:spPr>
          <a:xfrm>
            <a:off x="136525" y="1317626"/>
            <a:ext cx="567055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127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43" name="Straight Connector 42"/>
          <p:cNvCxnSpPr/>
          <p:nvPr userDrawn="1"/>
        </p:nvCxnSpPr>
        <p:spPr>
          <a:xfrm>
            <a:off x="2503619" y="5141462"/>
            <a:ext cx="9329152" cy="0"/>
          </a:xfrm>
          <a:prstGeom prst="line">
            <a:avLst/>
          </a:prstGeom>
          <a:ln w="41275">
            <a:solidFill>
              <a:srgbClr val="00A59F"/>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82" y="3875818"/>
            <a:ext cx="11941216" cy="2531289"/>
          </a:xfrm>
          <a:prstGeom prst="rect">
            <a:avLst/>
          </a:prstGeom>
        </p:spPr>
      </p:pic>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3" name="TextBox 32"/>
          <p:cNvSpPr txBox="1"/>
          <p:nvPr userDrawn="1"/>
        </p:nvSpPr>
        <p:spPr>
          <a:xfrm>
            <a:off x="3376601" y="4956796"/>
            <a:ext cx="2250997"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to innovate,</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8" name="Picture Placeholder 14"/>
          <p:cNvPicPr>
            <a:picLocks noChangeAspect="1"/>
          </p:cNvPicPr>
          <p:nvPr userDrawn="1"/>
        </p:nvPicPr>
        <p:blipFill>
          <a:blip r:embed="rId3">
            <a:extLst>
              <a:ext uri="{28A0092B-C50C-407E-A947-70E740481C1C}">
                <a14:useLocalDpi xmlns:a14="http://schemas.microsoft.com/office/drawing/2010/main" val="0"/>
              </a:ext>
            </a:extLst>
          </a:blip>
          <a:srcRect t="25463" b="25463"/>
          <a:stretch>
            <a:fillRect/>
          </a:stretch>
        </p:blipFill>
        <p:spPr>
          <a:xfrm>
            <a:off x="0" y="-14810"/>
            <a:ext cx="12192000" cy="3365500"/>
          </a:xfrm>
          <a:prstGeom prst="rect">
            <a:avLst/>
          </a:prstGeom>
        </p:spPr>
      </p:pic>
      <p:sp>
        <p:nvSpPr>
          <p:cNvPr id="40" name="Rectangle 39"/>
          <p:cNvSpPr/>
          <p:nvPr userDrawn="1"/>
        </p:nvSpPr>
        <p:spPr>
          <a:xfrm>
            <a:off x="-5010" y="-8182"/>
            <a:ext cx="12192000" cy="3365422"/>
          </a:xfrm>
          <a:prstGeom prst="rect">
            <a:avLst/>
          </a:prstGeom>
          <a:blipFill dpi="0" rotWithShape="1">
            <a:blip r:embed="rId4">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Tree>
    <p:extLst>
      <p:ext uri="{BB962C8B-B14F-4D97-AF65-F5344CB8AC3E}">
        <p14:creationId xmlns:p14="http://schemas.microsoft.com/office/powerpoint/2010/main" val="271198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Reach">
    <p:spTree>
      <p:nvGrpSpPr>
        <p:cNvPr id="1" name=""/>
        <p:cNvGrpSpPr/>
        <p:nvPr/>
      </p:nvGrpSpPr>
      <p:grpSpPr>
        <a:xfrm>
          <a:off x="0" y="0"/>
          <a:ext cx="0" cy="0"/>
          <a:chOff x="0" y="0"/>
          <a:chExt cx="0" cy="0"/>
        </a:xfrm>
      </p:grpSpPr>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t="34368" b="24409"/>
          <a:stretch/>
        </p:blipFill>
        <p:spPr>
          <a:xfrm>
            <a:off x="1" y="2"/>
            <a:ext cx="12213999" cy="3361267"/>
          </a:xfrm>
          <a:prstGeom prst="rect">
            <a:avLst/>
          </a:prstGeom>
        </p:spPr>
      </p:pic>
      <p:sp>
        <p:nvSpPr>
          <p:cNvPr id="18" name="Rectangle 17"/>
          <p:cNvSpPr/>
          <p:nvPr userDrawn="1"/>
        </p:nvSpPr>
        <p:spPr>
          <a:xfrm>
            <a:off x="-4100" y="-4733"/>
            <a:ext cx="12211200" cy="3365422"/>
          </a:xfrm>
          <a:prstGeom prst="rect">
            <a:avLst/>
          </a:prstGeom>
          <a:blipFill dpi="0" rotWithShape="1">
            <a:blip r:embed="rId5">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350" dirty="0">
              <a:latin typeface="Source Sans Pro" panose="020B0503030403020204" pitchFamily="34" charset="0"/>
            </a:endParaRPr>
          </a:p>
        </p:txBody>
      </p:sp>
      <p:sp>
        <p:nvSpPr>
          <p:cNvPr id="20" name="TextBox 19"/>
          <p:cNvSpPr txBox="1"/>
          <p:nvPr userDrawn="1"/>
        </p:nvSpPr>
        <p:spPr>
          <a:xfrm>
            <a:off x="375259" y="2583750"/>
            <a:ext cx="4753790" cy="769441"/>
          </a:xfrm>
          <a:prstGeom prst="rect">
            <a:avLst/>
          </a:prstGeom>
          <a:noFill/>
        </p:spPr>
        <p:txBody>
          <a:bodyPr wrap="square" rtlCol="0">
            <a:spAutoFit/>
          </a:bodyPr>
          <a:lstStyle/>
          <a:p>
            <a:r>
              <a:rPr lang="en-US" sz="4400" dirty="0">
                <a:solidFill>
                  <a:schemeClr val="bg1"/>
                </a:solidFill>
                <a:latin typeface="+mj-lt"/>
              </a:rPr>
              <a:t>WHO WE REACH</a:t>
            </a:r>
          </a:p>
        </p:txBody>
      </p:sp>
      <p:graphicFrame>
        <p:nvGraphicFramePr>
          <p:cNvPr id="21" name="Object 20"/>
          <p:cNvGraphicFramePr>
            <a:graphicFrameLocks noChangeAspect="1"/>
          </p:cNvGraphicFramePr>
          <p:nvPr userDrawn="1"/>
        </p:nvGraphicFramePr>
        <p:xfrm>
          <a:off x="0" y="3354363"/>
          <a:ext cx="12211454" cy="3503637"/>
        </p:xfrm>
        <a:graphic>
          <a:graphicData uri="http://schemas.openxmlformats.org/presentationml/2006/ole">
            <mc:AlternateContent xmlns:mc="http://schemas.openxmlformats.org/markup-compatibility/2006">
              <mc:Choice xmlns:v="urn:schemas-microsoft-com:vml" Requires="v">
                <p:oleObj spid="_x0000_s1035" r:id="rId6" imgW="18311040" imgH="5269680" progId="">
                  <p:embed/>
                </p:oleObj>
              </mc:Choice>
              <mc:Fallback>
                <p:oleObj r:id="rId6" imgW="18311040" imgH="5269680" progId="">
                  <p:embed/>
                  <p:pic>
                    <p:nvPicPr>
                      <p:cNvPr id="15" name="Object 14"/>
                      <p:cNvPicPr/>
                      <p:nvPr/>
                    </p:nvPicPr>
                    <p:blipFill>
                      <a:blip r:embed="rId7"/>
                      <a:stretch>
                        <a:fillRect/>
                      </a:stretch>
                    </p:blipFill>
                    <p:spPr>
                      <a:xfrm>
                        <a:off x="0" y="3354363"/>
                        <a:ext cx="12211454" cy="3503637"/>
                      </a:xfrm>
                      <a:prstGeom prst="rect">
                        <a:avLst/>
                      </a:prstGeom>
                    </p:spPr>
                  </p:pic>
                </p:oleObj>
              </mc:Fallback>
            </mc:AlternateContent>
          </a:graphicData>
        </a:graphic>
      </p:graphicFrame>
      <p:sp>
        <p:nvSpPr>
          <p:cNvPr id="22" name="TextBox 21"/>
          <p:cNvSpPr txBox="1"/>
          <p:nvPr userDrawn="1"/>
        </p:nvSpPr>
        <p:spPr>
          <a:xfrm>
            <a:off x="196583" y="4511915"/>
            <a:ext cx="230703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12,000+ </a:t>
            </a:r>
          </a:p>
          <a:p>
            <a:pPr algn="ctr"/>
            <a:r>
              <a:rPr lang="en-US" sz="1800" b="1" dirty="0">
                <a:solidFill>
                  <a:schemeClr val="bg1"/>
                </a:solidFill>
                <a:latin typeface="+mj-lt"/>
                <a:ea typeface="Source Sans Pro" panose="020B0503030403020204" pitchFamily="34" charset="0"/>
              </a:rPr>
              <a:t>served</a:t>
            </a:r>
          </a:p>
        </p:txBody>
      </p:sp>
      <p:sp>
        <p:nvSpPr>
          <p:cNvPr id="23" name="TextBox 22"/>
          <p:cNvSpPr txBox="1"/>
          <p:nvPr userDrawn="1"/>
        </p:nvSpPr>
        <p:spPr>
          <a:xfrm>
            <a:off x="3376602" y="4511915"/>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3,000+</a:t>
            </a:r>
          </a:p>
          <a:p>
            <a:pPr algn="ctr"/>
            <a:r>
              <a:rPr lang="en-US" sz="1800" b="1" dirty="0">
                <a:solidFill>
                  <a:schemeClr val="bg1"/>
                </a:solidFill>
                <a:latin typeface="+mj-lt"/>
                <a:ea typeface="Source Sans Pro" panose="020B0503030403020204" pitchFamily="34" charset="0"/>
              </a:rPr>
              <a:t>served</a:t>
            </a:r>
          </a:p>
        </p:txBody>
      </p:sp>
      <p:sp>
        <p:nvSpPr>
          <p:cNvPr id="24" name="TextBox 23"/>
          <p:cNvSpPr txBox="1"/>
          <p:nvPr userDrawn="1"/>
        </p:nvSpPr>
        <p:spPr>
          <a:xfrm>
            <a:off x="196583" y="5104082"/>
            <a:ext cx="230703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In 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field as</a:t>
            </a:r>
            <a:r>
              <a:rPr lang="en-US" sz="1550" baseline="0" dirty="0">
                <a:solidFill>
                  <a:schemeClr val="bg1"/>
                </a:solidFill>
                <a:latin typeface="+mj-lt"/>
                <a:ea typeface="Source Sans Pro" panose="020B0503030403020204" pitchFamily="34" charset="0"/>
              </a:rPr>
              <a:t> a whole</a:t>
            </a:r>
            <a:endParaRPr lang="en-US" sz="1550" dirty="0">
              <a:solidFill>
                <a:schemeClr val="bg1"/>
              </a:solidFill>
              <a:latin typeface="+mj-lt"/>
              <a:ea typeface="Source Sans Pro" panose="020B0503030403020204" pitchFamily="34" charset="0"/>
            </a:endParaRPr>
          </a:p>
        </p:txBody>
      </p:sp>
      <p:sp>
        <p:nvSpPr>
          <p:cNvPr id="25" name="TextBox 24"/>
          <p:cNvSpPr txBox="1"/>
          <p:nvPr userDrawn="1"/>
        </p:nvSpPr>
        <p:spPr>
          <a:xfrm>
            <a:off x="3376602" y="5104057"/>
            <a:ext cx="225099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Through training</a:t>
            </a:r>
            <a:r>
              <a:rPr lang="en-US" sz="1550" baseline="0" dirty="0">
                <a:solidFill>
                  <a:schemeClr val="bg1"/>
                </a:solidFill>
                <a:latin typeface="+mj-lt"/>
                <a:ea typeface="Source Sans Pro" panose="020B0503030403020204" pitchFamily="34" charset="0"/>
              </a:rPr>
              <a:t> +</a:t>
            </a:r>
          </a:p>
          <a:p>
            <a:pPr algn="ctr"/>
            <a:r>
              <a:rPr lang="en-US" sz="1550" baseline="0" dirty="0">
                <a:solidFill>
                  <a:schemeClr val="bg1"/>
                </a:solidFill>
                <a:latin typeface="+mj-lt"/>
                <a:ea typeface="Source Sans Pro" panose="020B0503030403020204" pitchFamily="34" charset="0"/>
              </a:rPr>
              <a:t>consulting</a:t>
            </a:r>
            <a:endParaRPr lang="en-US" sz="1550" dirty="0">
              <a:solidFill>
                <a:schemeClr val="bg1"/>
              </a:solidFill>
              <a:latin typeface="+mj-lt"/>
              <a:ea typeface="Source Sans Pro" panose="020B0503030403020204" pitchFamily="34" charset="0"/>
            </a:endParaRPr>
          </a:p>
        </p:txBody>
      </p:sp>
      <p:sp>
        <p:nvSpPr>
          <p:cNvPr id="26" name="TextBox 25"/>
          <p:cNvSpPr txBox="1"/>
          <p:nvPr userDrawn="1"/>
        </p:nvSpPr>
        <p:spPr>
          <a:xfrm>
            <a:off x="6553254" y="5108559"/>
            <a:ext cx="2250997"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46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7" name="TextBox 26"/>
          <p:cNvSpPr txBox="1"/>
          <p:nvPr userDrawn="1"/>
        </p:nvSpPr>
        <p:spPr>
          <a:xfrm>
            <a:off x="9677462" y="4516561"/>
            <a:ext cx="2284189"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55 </a:t>
            </a:r>
          </a:p>
          <a:p>
            <a:pPr algn="ctr"/>
            <a:r>
              <a:rPr lang="en-US" sz="1800" b="1" dirty="0">
                <a:solidFill>
                  <a:schemeClr val="bg1"/>
                </a:solidFill>
                <a:latin typeface="+mj-lt"/>
                <a:ea typeface="Source Sans Pro" panose="020B0503030403020204" pitchFamily="34" charset="0"/>
              </a:rPr>
              <a:t>sub-grantees</a:t>
            </a:r>
          </a:p>
        </p:txBody>
      </p:sp>
      <p:sp>
        <p:nvSpPr>
          <p:cNvPr id="28" name="TextBox 27"/>
          <p:cNvSpPr txBox="1"/>
          <p:nvPr userDrawn="1"/>
        </p:nvSpPr>
        <p:spPr>
          <a:xfrm>
            <a:off x="9684763" y="5108559"/>
            <a:ext cx="2279019"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36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9" name="TextBox 28"/>
          <p:cNvSpPr txBox="1"/>
          <p:nvPr userDrawn="1"/>
        </p:nvSpPr>
        <p:spPr>
          <a:xfrm>
            <a:off x="6540927" y="4516561"/>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200+</a:t>
            </a:r>
          </a:p>
          <a:p>
            <a:pPr algn="ctr"/>
            <a:r>
              <a:rPr lang="en-US" sz="1800" b="1" dirty="0">
                <a:solidFill>
                  <a:schemeClr val="bg1"/>
                </a:solidFill>
                <a:latin typeface="+mj-lt"/>
                <a:ea typeface="Source Sans Pro" panose="020B0503030403020204" pitchFamily="34" charset="0"/>
              </a:rPr>
              <a:t>members</a:t>
            </a:r>
            <a:r>
              <a:rPr lang="en-US" sz="1800" b="1" baseline="0" dirty="0">
                <a:solidFill>
                  <a:schemeClr val="bg1"/>
                </a:solidFill>
                <a:latin typeface="+mj-lt"/>
                <a:ea typeface="Source Sans Pro" panose="020B0503030403020204" pitchFamily="34" charset="0"/>
              </a:rPr>
              <a:t> </a:t>
            </a:r>
            <a:r>
              <a:rPr lang="en-US" sz="1800" b="1" dirty="0">
                <a:solidFill>
                  <a:schemeClr val="bg1"/>
                </a:solidFill>
                <a:latin typeface="+mj-lt"/>
                <a:ea typeface="Source Sans Pro" panose="020B0503030403020204" pitchFamily="34" charset="0"/>
              </a:rPr>
              <a:t>served</a:t>
            </a:r>
          </a:p>
        </p:txBody>
      </p:sp>
    </p:spTree>
    <p:extLst>
      <p:ext uri="{BB962C8B-B14F-4D97-AF65-F5344CB8AC3E}">
        <p14:creationId xmlns:p14="http://schemas.microsoft.com/office/powerpoint/2010/main" val="303559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atin typeface="+mj-lt"/>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243539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43241"/>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284348"/>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8"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3879" y="1997258"/>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7"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8"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9"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0"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49432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19"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0"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1"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2"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28338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41"/>
          <p:cNvSpPr>
            <a:spLocks noGrp="1"/>
          </p:cNvSpPr>
          <p:nvPr>
            <p:ph type="body" sz="quarter" idx="12" hasCustomPrompt="1"/>
          </p:nvPr>
        </p:nvSpPr>
        <p:spPr>
          <a:xfrm>
            <a:off x="6061435" y="2184406"/>
            <a:ext cx="6130565" cy="2114218"/>
          </a:xfr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p:spPr>
        <p:txBody>
          <a:bodyPr/>
          <a:lstStyle>
            <a:lvl1pPr marL="0" indent="0">
              <a:buNone/>
              <a:defRPr/>
            </a:lvl1pPr>
          </a:lstStyle>
          <a:p>
            <a:r>
              <a:rPr lang="en-US" dirty="0"/>
              <a:t> </a:t>
            </a:r>
          </a:p>
        </p:txBody>
      </p:sp>
      <p:sp>
        <p:nvSpPr>
          <p:cNvPr id="5" name="Text Placeholder 4"/>
          <p:cNvSpPr>
            <a:spLocks noGrp="1"/>
          </p:cNvSpPr>
          <p:nvPr>
            <p:ph type="body" sz="quarter" idx="14"/>
          </p:nvPr>
        </p:nvSpPr>
        <p:spPr>
          <a:xfrm>
            <a:off x="6061435" y="2184406"/>
            <a:ext cx="6130565" cy="2114218"/>
          </a:xfrm>
        </p:spPr>
        <p:txBody>
          <a:bodyPr lIns="0" tIns="0" rIns="0">
            <a:noAutofit/>
          </a:bodyPr>
          <a:lstStyle>
            <a:lvl1pPr marL="285750" indent="-285750" algn="just">
              <a:buFont typeface="Arial" panose="020B0604020202020204" pitchFamily="34" charset="0"/>
              <a:buChar char="•"/>
              <a:defRPr lang="en-US" sz="3600" smtClean="0">
                <a:solidFill>
                  <a:schemeClr val="bg1"/>
                </a:solidFill>
                <a:latin typeface="+mj-lt"/>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81633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00A59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25" name="Rectangle 24"/>
          <p:cNvSpPr/>
          <p:nvPr userDrawn="1"/>
        </p:nvSpPr>
        <p:spPr>
          <a:xfrm>
            <a:off x="2019300" y="0"/>
            <a:ext cx="2057400" cy="6857999"/>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sp>
        <p:nvSpPr>
          <p:cNvPr id="30" name="Rectangle 29"/>
          <p:cNvSpPr/>
          <p:nvPr userDrawn="1"/>
        </p:nvSpPr>
        <p:spPr>
          <a:xfrm>
            <a:off x="1371596" y="3429000"/>
            <a:ext cx="9848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Geogrotesque Rg" panose="02000000000000000000" pitchFamily="50" charset="0"/>
            </a:endParaRPr>
          </a:p>
        </p:txBody>
      </p:sp>
      <p:sp>
        <p:nvSpPr>
          <p:cNvPr id="51" name="Oval 50"/>
          <p:cNvSpPr/>
          <p:nvPr userDrawn="1"/>
        </p:nvSpPr>
        <p:spPr>
          <a:xfrm>
            <a:off x="1012009"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2" name="Oval 51"/>
          <p:cNvSpPr/>
          <p:nvPr userDrawn="1"/>
        </p:nvSpPr>
        <p:spPr>
          <a:xfrm>
            <a:off x="30380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3" name="Oval 52"/>
          <p:cNvSpPr/>
          <p:nvPr userDrawn="1"/>
        </p:nvSpPr>
        <p:spPr>
          <a:xfrm>
            <a:off x="4861234"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4" name="Oval 53"/>
          <p:cNvSpPr/>
          <p:nvPr userDrawn="1"/>
        </p:nvSpPr>
        <p:spPr>
          <a:xfrm>
            <a:off x="68743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5" name="Oval 54"/>
          <p:cNvSpPr/>
          <p:nvPr userDrawn="1"/>
        </p:nvSpPr>
        <p:spPr>
          <a:xfrm>
            <a:off x="8925913"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6" name="Oval 55"/>
          <p:cNvSpPr/>
          <p:nvPr userDrawn="1"/>
        </p:nvSpPr>
        <p:spPr>
          <a:xfrm>
            <a:off x="10778070"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3" name="Content Placeholder 2"/>
          <p:cNvSpPr>
            <a:spLocks noGrp="1"/>
          </p:cNvSpPr>
          <p:nvPr>
            <p:ph sz="quarter" idx="10" hasCustomPrompt="1"/>
          </p:nvPr>
        </p:nvSpPr>
        <p:spPr>
          <a:xfrm>
            <a:off x="298427"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 name="Content Placeholder 6"/>
          <p:cNvSpPr>
            <a:spLocks noGrp="1"/>
          </p:cNvSpPr>
          <p:nvPr>
            <p:ph sz="quarter" idx="11" hasCustomPrompt="1"/>
          </p:nvPr>
        </p:nvSpPr>
        <p:spPr>
          <a:xfrm>
            <a:off x="298450"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1" name="Content Placeholder 2"/>
          <p:cNvSpPr>
            <a:spLocks noGrp="1"/>
          </p:cNvSpPr>
          <p:nvPr>
            <p:ph sz="quarter" idx="12" hasCustomPrompt="1"/>
          </p:nvPr>
        </p:nvSpPr>
        <p:spPr>
          <a:xfrm>
            <a:off x="29842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57" name="Content Placeholder 2"/>
          <p:cNvSpPr>
            <a:spLocks noGrp="1"/>
          </p:cNvSpPr>
          <p:nvPr>
            <p:ph sz="quarter" idx="13" hasCustomPrompt="1"/>
          </p:nvPr>
        </p:nvSpPr>
        <p:spPr>
          <a:xfrm>
            <a:off x="411674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58" name="Content Placeholder 6"/>
          <p:cNvSpPr>
            <a:spLocks noGrp="1"/>
          </p:cNvSpPr>
          <p:nvPr>
            <p:ph sz="quarter" idx="14" hasCustomPrompt="1"/>
          </p:nvPr>
        </p:nvSpPr>
        <p:spPr>
          <a:xfrm>
            <a:off x="411677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9" name="Content Placeholder 2"/>
          <p:cNvSpPr>
            <a:spLocks noGrp="1"/>
          </p:cNvSpPr>
          <p:nvPr>
            <p:ph sz="quarter" idx="15" hasCustomPrompt="1"/>
          </p:nvPr>
        </p:nvSpPr>
        <p:spPr>
          <a:xfrm>
            <a:off x="411674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60" name="Content Placeholder 2"/>
          <p:cNvSpPr>
            <a:spLocks noGrp="1"/>
          </p:cNvSpPr>
          <p:nvPr>
            <p:ph sz="quarter" idx="16" hasCustomPrompt="1"/>
          </p:nvPr>
        </p:nvSpPr>
        <p:spPr>
          <a:xfrm>
            <a:off x="821016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1" name="Content Placeholder 6"/>
          <p:cNvSpPr>
            <a:spLocks noGrp="1"/>
          </p:cNvSpPr>
          <p:nvPr>
            <p:ph sz="quarter" idx="17" hasCustomPrompt="1"/>
          </p:nvPr>
        </p:nvSpPr>
        <p:spPr>
          <a:xfrm>
            <a:off x="821019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2" name="Content Placeholder 2"/>
          <p:cNvSpPr>
            <a:spLocks noGrp="1"/>
          </p:cNvSpPr>
          <p:nvPr>
            <p:ph sz="quarter" idx="18" hasCustomPrompt="1"/>
          </p:nvPr>
        </p:nvSpPr>
        <p:spPr>
          <a:xfrm>
            <a:off x="821016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63" name="Content Placeholder 2"/>
          <p:cNvSpPr>
            <a:spLocks noGrp="1"/>
          </p:cNvSpPr>
          <p:nvPr>
            <p:ph sz="quarter" idx="19" hasCustomPrompt="1"/>
          </p:nvPr>
        </p:nvSpPr>
        <p:spPr>
          <a:xfrm>
            <a:off x="2327800"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4" name="Content Placeholder 2"/>
          <p:cNvSpPr>
            <a:spLocks noGrp="1"/>
          </p:cNvSpPr>
          <p:nvPr>
            <p:ph sz="quarter" idx="20" hasCustomPrompt="1"/>
          </p:nvPr>
        </p:nvSpPr>
        <p:spPr>
          <a:xfrm>
            <a:off x="6163481"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5" name="Content Placeholder 2"/>
          <p:cNvSpPr>
            <a:spLocks noGrp="1"/>
          </p:cNvSpPr>
          <p:nvPr>
            <p:ph sz="quarter" idx="21" hasCustomPrompt="1"/>
          </p:nvPr>
        </p:nvSpPr>
        <p:spPr>
          <a:xfrm>
            <a:off x="10046834" y="2792253"/>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6" name="Content Placeholder 2"/>
          <p:cNvSpPr>
            <a:spLocks noGrp="1"/>
          </p:cNvSpPr>
          <p:nvPr>
            <p:ph sz="quarter" idx="22" hasCustomPrompt="1"/>
          </p:nvPr>
        </p:nvSpPr>
        <p:spPr>
          <a:xfrm>
            <a:off x="2303872"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7" name="Content Placeholder 6"/>
          <p:cNvSpPr>
            <a:spLocks noGrp="1"/>
          </p:cNvSpPr>
          <p:nvPr>
            <p:ph sz="quarter" idx="23" hasCustomPrompt="1"/>
          </p:nvPr>
        </p:nvSpPr>
        <p:spPr>
          <a:xfrm>
            <a:off x="2303895"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8" name="Content Placeholder 2"/>
          <p:cNvSpPr>
            <a:spLocks noGrp="1"/>
          </p:cNvSpPr>
          <p:nvPr>
            <p:ph sz="quarter" idx="24" hasCustomPrompt="1"/>
          </p:nvPr>
        </p:nvSpPr>
        <p:spPr>
          <a:xfrm>
            <a:off x="615865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9" name="Content Placeholder 6"/>
          <p:cNvSpPr>
            <a:spLocks noGrp="1"/>
          </p:cNvSpPr>
          <p:nvPr>
            <p:ph sz="quarter" idx="25" hasCustomPrompt="1"/>
          </p:nvPr>
        </p:nvSpPr>
        <p:spPr>
          <a:xfrm>
            <a:off x="615868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72" name="Content Placeholder 2"/>
          <p:cNvSpPr>
            <a:spLocks noGrp="1"/>
          </p:cNvSpPr>
          <p:nvPr>
            <p:ph sz="quarter" idx="26" hasCustomPrompt="1"/>
          </p:nvPr>
        </p:nvSpPr>
        <p:spPr>
          <a:xfrm>
            <a:off x="10046811"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3" name="Content Placeholder 6"/>
          <p:cNvSpPr>
            <a:spLocks noGrp="1"/>
          </p:cNvSpPr>
          <p:nvPr>
            <p:ph sz="quarter" idx="27" hasCustomPrompt="1"/>
          </p:nvPr>
        </p:nvSpPr>
        <p:spPr>
          <a:xfrm>
            <a:off x="10046834"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29" name="Content Placeholder 2"/>
          <p:cNvSpPr>
            <a:spLocks noGrp="1"/>
          </p:cNvSpPr>
          <p:nvPr>
            <p:ph sz="quarter" idx="28" hasCustomPrompt="1"/>
          </p:nvPr>
        </p:nvSpPr>
        <p:spPr>
          <a:xfrm>
            <a:off x="298404"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1" name="Content Placeholder 6"/>
          <p:cNvSpPr>
            <a:spLocks noGrp="1"/>
          </p:cNvSpPr>
          <p:nvPr>
            <p:ph sz="quarter" idx="29" hasCustomPrompt="1"/>
          </p:nvPr>
        </p:nvSpPr>
        <p:spPr>
          <a:xfrm>
            <a:off x="298427"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2" name="Content Placeholder 2"/>
          <p:cNvSpPr>
            <a:spLocks noGrp="1"/>
          </p:cNvSpPr>
          <p:nvPr>
            <p:ph sz="quarter" idx="30" hasCustomPrompt="1"/>
          </p:nvPr>
        </p:nvSpPr>
        <p:spPr>
          <a:xfrm>
            <a:off x="29840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3" name="Content Placeholder 6"/>
          <p:cNvSpPr>
            <a:spLocks noGrp="1"/>
          </p:cNvSpPr>
          <p:nvPr>
            <p:ph sz="quarter" idx="31" hasCustomPrompt="1"/>
          </p:nvPr>
        </p:nvSpPr>
        <p:spPr>
          <a:xfrm>
            <a:off x="4116748"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4" name="Content Placeholder 2"/>
          <p:cNvSpPr>
            <a:spLocks noGrp="1"/>
          </p:cNvSpPr>
          <p:nvPr>
            <p:ph sz="quarter" idx="32" hasCustomPrompt="1"/>
          </p:nvPr>
        </p:nvSpPr>
        <p:spPr>
          <a:xfrm>
            <a:off x="4116724"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35" name="Content Placeholder 2"/>
          <p:cNvSpPr>
            <a:spLocks noGrp="1"/>
          </p:cNvSpPr>
          <p:nvPr>
            <p:ph sz="quarter" idx="33" hasCustomPrompt="1"/>
          </p:nvPr>
        </p:nvSpPr>
        <p:spPr>
          <a:xfrm>
            <a:off x="2327777"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6" name="Content Placeholder 2"/>
          <p:cNvSpPr>
            <a:spLocks noGrp="1"/>
          </p:cNvSpPr>
          <p:nvPr>
            <p:ph sz="quarter" idx="34" hasCustomPrompt="1"/>
          </p:nvPr>
        </p:nvSpPr>
        <p:spPr>
          <a:xfrm>
            <a:off x="230384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7" name="Content Placeholder 6"/>
          <p:cNvSpPr>
            <a:spLocks noGrp="1"/>
          </p:cNvSpPr>
          <p:nvPr>
            <p:ph sz="quarter" idx="35" hasCustomPrompt="1"/>
          </p:nvPr>
        </p:nvSpPr>
        <p:spPr>
          <a:xfrm>
            <a:off x="230387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8" name="Content Placeholder 2"/>
          <p:cNvSpPr>
            <a:spLocks noGrp="1"/>
          </p:cNvSpPr>
          <p:nvPr>
            <p:ph sz="quarter" idx="36" hasCustomPrompt="1"/>
          </p:nvPr>
        </p:nvSpPr>
        <p:spPr>
          <a:xfrm>
            <a:off x="411674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9" name="Content Placeholder 2"/>
          <p:cNvSpPr>
            <a:spLocks noGrp="1"/>
          </p:cNvSpPr>
          <p:nvPr>
            <p:ph sz="quarter" idx="37" hasCustomPrompt="1"/>
          </p:nvPr>
        </p:nvSpPr>
        <p:spPr>
          <a:xfrm>
            <a:off x="821016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0" name="Content Placeholder 6"/>
          <p:cNvSpPr>
            <a:spLocks noGrp="1"/>
          </p:cNvSpPr>
          <p:nvPr>
            <p:ph sz="quarter" idx="38" hasCustomPrompt="1"/>
          </p:nvPr>
        </p:nvSpPr>
        <p:spPr>
          <a:xfrm>
            <a:off x="8210190"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2" name="Content Placeholder 2"/>
          <p:cNvSpPr>
            <a:spLocks noGrp="1"/>
          </p:cNvSpPr>
          <p:nvPr>
            <p:ph sz="quarter" idx="39" hasCustomPrompt="1"/>
          </p:nvPr>
        </p:nvSpPr>
        <p:spPr>
          <a:xfrm>
            <a:off x="821016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43" name="Content Placeholder 2"/>
          <p:cNvSpPr>
            <a:spLocks noGrp="1"/>
          </p:cNvSpPr>
          <p:nvPr>
            <p:ph sz="quarter" idx="40" hasCustomPrompt="1"/>
          </p:nvPr>
        </p:nvSpPr>
        <p:spPr>
          <a:xfrm>
            <a:off x="6163480"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4" name="Content Placeholder 2"/>
          <p:cNvSpPr>
            <a:spLocks noGrp="1"/>
          </p:cNvSpPr>
          <p:nvPr>
            <p:ph sz="quarter" idx="41" hasCustomPrompt="1"/>
          </p:nvPr>
        </p:nvSpPr>
        <p:spPr>
          <a:xfrm>
            <a:off x="615865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5" name="Content Placeholder 6"/>
          <p:cNvSpPr>
            <a:spLocks noGrp="1"/>
          </p:cNvSpPr>
          <p:nvPr>
            <p:ph sz="quarter" idx="42" hasCustomPrompt="1"/>
          </p:nvPr>
        </p:nvSpPr>
        <p:spPr>
          <a:xfrm>
            <a:off x="615868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6" name="Content Placeholder 2"/>
          <p:cNvSpPr>
            <a:spLocks noGrp="1"/>
          </p:cNvSpPr>
          <p:nvPr>
            <p:ph sz="quarter" idx="43" hasCustomPrompt="1"/>
          </p:nvPr>
        </p:nvSpPr>
        <p:spPr>
          <a:xfrm>
            <a:off x="298403"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7" name="Content Placeholder 6"/>
          <p:cNvSpPr>
            <a:spLocks noGrp="1"/>
          </p:cNvSpPr>
          <p:nvPr>
            <p:ph sz="quarter" idx="44" hasCustomPrompt="1"/>
          </p:nvPr>
        </p:nvSpPr>
        <p:spPr>
          <a:xfrm>
            <a:off x="298426"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8" name="Content Placeholder 2"/>
          <p:cNvSpPr>
            <a:spLocks noGrp="1"/>
          </p:cNvSpPr>
          <p:nvPr>
            <p:ph sz="quarter" idx="45" hasCustomPrompt="1"/>
          </p:nvPr>
        </p:nvSpPr>
        <p:spPr>
          <a:xfrm>
            <a:off x="298402"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9" name="Content Placeholder 6"/>
          <p:cNvSpPr>
            <a:spLocks noGrp="1"/>
          </p:cNvSpPr>
          <p:nvPr>
            <p:ph sz="quarter" idx="46" hasCustomPrompt="1"/>
          </p:nvPr>
        </p:nvSpPr>
        <p:spPr>
          <a:xfrm>
            <a:off x="4116747"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0" name="Content Placeholder 2"/>
          <p:cNvSpPr>
            <a:spLocks noGrp="1"/>
          </p:cNvSpPr>
          <p:nvPr>
            <p:ph sz="quarter" idx="47" hasCustomPrompt="1"/>
          </p:nvPr>
        </p:nvSpPr>
        <p:spPr>
          <a:xfrm>
            <a:off x="411672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70" name="Content Placeholder 2"/>
          <p:cNvSpPr>
            <a:spLocks noGrp="1"/>
          </p:cNvSpPr>
          <p:nvPr>
            <p:ph sz="quarter" idx="48" hasCustomPrompt="1"/>
          </p:nvPr>
        </p:nvSpPr>
        <p:spPr>
          <a:xfrm>
            <a:off x="2327776"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71" name="Content Placeholder 2"/>
          <p:cNvSpPr>
            <a:spLocks noGrp="1"/>
          </p:cNvSpPr>
          <p:nvPr>
            <p:ph sz="quarter" idx="49" hasCustomPrompt="1"/>
          </p:nvPr>
        </p:nvSpPr>
        <p:spPr>
          <a:xfrm>
            <a:off x="230384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4" name="Content Placeholder 6"/>
          <p:cNvSpPr>
            <a:spLocks noGrp="1"/>
          </p:cNvSpPr>
          <p:nvPr>
            <p:ph sz="quarter" idx="50" hasCustomPrompt="1"/>
          </p:nvPr>
        </p:nvSpPr>
        <p:spPr>
          <a:xfrm>
            <a:off x="230387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Tree>
    <p:extLst>
      <p:ext uri="{BB962C8B-B14F-4D97-AF65-F5344CB8AC3E}">
        <p14:creationId xmlns:p14="http://schemas.microsoft.com/office/powerpoint/2010/main" val="109159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solidFill>
            <a:srgbClr val="00A5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602698"/>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JOIN YOUTH COLLABORATORY TODAY</a:t>
            </a:r>
            <a:br>
              <a:rPr lang="en-US" sz="3200" dirty="0">
                <a:solidFill>
                  <a:schemeClr val="bg1"/>
                </a:solidFill>
                <a:latin typeface="+mj-lt"/>
              </a:rPr>
            </a:br>
            <a:r>
              <a:rPr lang="en-US" sz="3200" dirty="0">
                <a:solidFill>
                  <a:schemeClr val="bg1"/>
                </a:solidFill>
                <a:latin typeface="+mj-lt"/>
              </a:rPr>
              <a:t>+ ENJOY THE FOLLOWING BENEFITS</a:t>
            </a:r>
            <a:endParaRPr lang="en-US" sz="3200" dirty="0">
              <a:solidFill>
                <a:schemeClr val="accent2"/>
              </a:solidFill>
              <a:latin typeface="+mj-lt"/>
            </a:endParaRPr>
          </a:p>
        </p:txBody>
      </p:sp>
      <p:sp>
        <p:nvSpPr>
          <p:cNvPr id="5" name="Rectangle 4"/>
          <p:cNvSpPr/>
          <p:nvPr userDrawn="1"/>
        </p:nvSpPr>
        <p:spPr>
          <a:xfrm>
            <a:off x="0" y="1985553"/>
            <a:ext cx="12192000" cy="204467"/>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nvGrpSpPr>
          <p:cNvPr id="6" name="Group 5"/>
          <p:cNvGrpSpPr/>
          <p:nvPr userDrawn="1"/>
        </p:nvGrpSpPr>
        <p:grpSpPr>
          <a:xfrm>
            <a:off x="2137625" y="2537525"/>
            <a:ext cx="1496291" cy="1496291"/>
            <a:chOff x="2137623"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7" name="Oval 6"/>
            <p:cNvSpPr/>
            <p:nvPr/>
          </p:nvSpPr>
          <p:spPr>
            <a:xfrm>
              <a:off x="2137623"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8" name="Freeform 445"/>
            <p:cNvSpPr>
              <a:spLocks/>
            </p:cNvSpPr>
            <p:nvPr/>
          </p:nvSpPr>
          <p:spPr bwMode="auto">
            <a:xfrm>
              <a:off x="2486686" y="2959853"/>
              <a:ext cx="798165" cy="651628"/>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9" name="Group 8"/>
          <p:cNvGrpSpPr/>
          <p:nvPr userDrawn="1"/>
        </p:nvGrpSpPr>
        <p:grpSpPr>
          <a:xfrm>
            <a:off x="5347857" y="2537525"/>
            <a:ext cx="1496291" cy="1496291"/>
            <a:chOff x="5347855"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0" name="Oval 9"/>
            <p:cNvSpPr/>
            <p:nvPr/>
          </p:nvSpPr>
          <p:spPr>
            <a:xfrm>
              <a:off x="5347855"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1" name="Freeform 281"/>
            <p:cNvSpPr>
              <a:spLocks/>
            </p:cNvSpPr>
            <p:nvPr/>
          </p:nvSpPr>
          <p:spPr bwMode="auto">
            <a:xfrm>
              <a:off x="5779540" y="2885025"/>
              <a:ext cx="632921" cy="801284"/>
            </a:xfrm>
            <a:custGeom>
              <a:avLst/>
              <a:gdLst>
                <a:gd name="T0" fmla="*/ 6908 w 12789"/>
                <a:gd name="T1" fmla="*/ 14027 h 16191"/>
                <a:gd name="T2" fmla="*/ 6054 w 12789"/>
                <a:gd name="T3" fmla="*/ 14622 h 16191"/>
                <a:gd name="T4" fmla="*/ 5599 w 12789"/>
                <a:gd name="T5" fmla="*/ 14832 h 16191"/>
                <a:gd name="T6" fmla="*/ 4917 w 12789"/>
                <a:gd name="T7" fmla="*/ 14575 h 16191"/>
                <a:gd name="T8" fmla="*/ 3883 w 12789"/>
                <a:gd name="T9" fmla="*/ 14083 h 16191"/>
                <a:gd name="T10" fmla="*/ 3046 w 12789"/>
                <a:gd name="T11" fmla="*/ 13611 h 16191"/>
                <a:gd name="T12" fmla="*/ 2812 w 12789"/>
                <a:gd name="T13" fmla="*/ 13240 h 16191"/>
                <a:gd name="T14" fmla="*/ 2796 w 12789"/>
                <a:gd name="T15" fmla="*/ 12475 h 16191"/>
                <a:gd name="T16" fmla="*/ 2877 w 12789"/>
                <a:gd name="T17" fmla="*/ 11320 h 16191"/>
                <a:gd name="T18" fmla="*/ 2009 w 12789"/>
                <a:gd name="T19" fmla="*/ 11361 h 16191"/>
                <a:gd name="T20" fmla="*/ 1286 w 12789"/>
                <a:gd name="T21" fmla="*/ 11365 h 16191"/>
                <a:gd name="T22" fmla="*/ 889 w 12789"/>
                <a:gd name="T23" fmla="*/ 11244 h 16191"/>
                <a:gd name="T24" fmla="*/ 554 w 12789"/>
                <a:gd name="T25" fmla="*/ 10552 h 16191"/>
                <a:gd name="T26" fmla="*/ 215 w 12789"/>
                <a:gd name="T27" fmla="*/ 9522 h 16191"/>
                <a:gd name="T28" fmla="*/ 66 w 12789"/>
                <a:gd name="T29" fmla="*/ 8687 h 16191"/>
                <a:gd name="T30" fmla="*/ 263 w 12789"/>
                <a:gd name="T31" fmla="*/ 8319 h 16191"/>
                <a:gd name="T32" fmla="*/ 746 w 12789"/>
                <a:gd name="T33" fmla="*/ 7947 h 16191"/>
                <a:gd name="T34" fmla="*/ 1398 w 12789"/>
                <a:gd name="T35" fmla="*/ 7696 h 16191"/>
                <a:gd name="T36" fmla="*/ 2106 w 12789"/>
                <a:gd name="T37" fmla="*/ 7751 h 16191"/>
                <a:gd name="T38" fmla="*/ 2900 w 12789"/>
                <a:gd name="T39" fmla="*/ 8130 h 16191"/>
                <a:gd name="T40" fmla="*/ 3658 w 12789"/>
                <a:gd name="T41" fmla="*/ 8597 h 16191"/>
                <a:gd name="T42" fmla="*/ 5645 w 12789"/>
                <a:gd name="T43" fmla="*/ 9755 h 16191"/>
                <a:gd name="T44" fmla="*/ 1928 w 12789"/>
                <a:gd name="T45" fmla="*/ 5515 h 16191"/>
                <a:gd name="T46" fmla="*/ 261 w 12789"/>
                <a:gd name="T47" fmla="*/ 3542 h 16191"/>
                <a:gd name="T48" fmla="*/ 31 w 12789"/>
                <a:gd name="T49" fmla="*/ 3070 h 16191"/>
                <a:gd name="T50" fmla="*/ 0 w 12789"/>
                <a:gd name="T51" fmla="*/ 2633 h 16191"/>
                <a:gd name="T52" fmla="*/ 27 w 12789"/>
                <a:gd name="T53" fmla="*/ 2195 h 16191"/>
                <a:gd name="T54" fmla="*/ 103 w 12789"/>
                <a:gd name="T55" fmla="*/ 1870 h 16191"/>
                <a:gd name="T56" fmla="*/ 353 w 12789"/>
                <a:gd name="T57" fmla="*/ 1394 h 16191"/>
                <a:gd name="T58" fmla="*/ 792 w 12789"/>
                <a:gd name="T59" fmla="*/ 747 h 16191"/>
                <a:gd name="T60" fmla="*/ 1323 w 12789"/>
                <a:gd name="T61" fmla="*/ 209 h 16191"/>
                <a:gd name="T62" fmla="*/ 1865 w 12789"/>
                <a:gd name="T63" fmla="*/ 10 h 16191"/>
                <a:gd name="T64" fmla="*/ 2415 w 12789"/>
                <a:gd name="T65" fmla="*/ 35 h 16191"/>
                <a:gd name="T66" fmla="*/ 2914 w 12789"/>
                <a:gd name="T67" fmla="*/ 184 h 16191"/>
                <a:gd name="T68" fmla="*/ 3286 w 12789"/>
                <a:gd name="T69" fmla="*/ 377 h 16191"/>
                <a:gd name="T70" fmla="*/ 4274 w 12789"/>
                <a:gd name="T71" fmla="*/ 2094 h 16191"/>
                <a:gd name="T72" fmla="*/ 6354 w 12789"/>
                <a:gd name="T73" fmla="*/ 6179 h 16191"/>
                <a:gd name="T74" fmla="*/ 7565 w 12789"/>
                <a:gd name="T75" fmla="*/ 8523 h 16191"/>
                <a:gd name="T76" fmla="*/ 7166 w 12789"/>
                <a:gd name="T77" fmla="*/ 7101 h 16191"/>
                <a:gd name="T78" fmla="*/ 6946 w 12789"/>
                <a:gd name="T79" fmla="*/ 6047 h 16191"/>
                <a:gd name="T80" fmla="*/ 7094 w 12789"/>
                <a:gd name="T81" fmla="*/ 5653 h 16191"/>
                <a:gd name="T82" fmla="*/ 7790 w 12789"/>
                <a:gd name="T83" fmla="*/ 5471 h 16191"/>
                <a:gd name="T84" fmla="*/ 8715 w 12789"/>
                <a:gd name="T85" fmla="*/ 5427 h 16191"/>
                <a:gd name="T86" fmla="*/ 9482 w 12789"/>
                <a:gd name="T87" fmla="*/ 5612 h 16191"/>
                <a:gd name="T88" fmla="*/ 9935 w 12789"/>
                <a:gd name="T89" fmla="*/ 6282 h 16191"/>
                <a:gd name="T90" fmla="*/ 10256 w 12789"/>
                <a:gd name="T91" fmla="*/ 7382 h 16191"/>
                <a:gd name="T92" fmla="*/ 10455 w 12789"/>
                <a:gd name="T93" fmla="*/ 8439 h 16191"/>
                <a:gd name="T94" fmla="*/ 10443 w 12789"/>
                <a:gd name="T95" fmla="*/ 7700 h 16191"/>
                <a:gd name="T96" fmla="*/ 10478 w 12789"/>
                <a:gd name="T97" fmla="*/ 6710 h 16191"/>
                <a:gd name="T98" fmla="*/ 10660 w 12789"/>
                <a:gd name="T99" fmla="*/ 6066 h 16191"/>
                <a:gd name="T100" fmla="*/ 11135 w 12789"/>
                <a:gd name="T101" fmla="*/ 6120 h 16191"/>
                <a:gd name="T102" fmla="*/ 11849 w 12789"/>
                <a:gd name="T103" fmla="*/ 6659 h 16191"/>
                <a:gd name="T104" fmla="*/ 12502 w 12789"/>
                <a:gd name="T105" fmla="*/ 7483 h 16191"/>
                <a:gd name="T106" fmla="*/ 12789 w 12789"/>
                <a:gd name="T107" fmla="*/ 8459 h 16191"/>
                <a:gd name="T108" fmla="*/ 12541 w 12789"/>
                <a:gd name="T109" fmla="*/ 10020 h 16191"/>
                <a:gd name="T110" fmla="*/ 12012 w 12789"/>
                <a:gd name="T111" fmla="*/ 11708 h 16191"/>
                <a:gd name="T112" fmla="*/ 11513 w 12789"/>
                <a:gd name="T113" fmla="*/ 12775 h 16191"/>
                <a:gd name="T114" fmla="*/ 11009 w 12789"/>
                <a:gd name="T115" fmla="*/ 12969 h 16191"/>
                <a:gd name="T116" fmla="*/ 10127 w 12789"/>
                <a:gd name="T117" fmla="*/ 13051 h 16191"/>
                <a:gd name="T118" fmla="*/ 10392 w 12789"/>
                <a:gd name="T119" fmla="*/ 15650 h 16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89" h="16191">
                  <a:moveTo>
                    <a:pt x="8650" y="16191"/>
                  </a:moveTo>
                  <a:lnTo>
                    <a:pt x="7643" y="13474"/>
                  </a:lnTo>
                  <a:lnTo>
                    <a:pt x="7623" y="13489"/>
                  </a:lnTo>
                  <a:lnTo>
                    <a:pt x="7567" y="13533"/>
                  </a:lnTo>
                  <a:lnTo>
                    <a:pt x="7479" y="13599"/>
                  </a:lnTo>
                  <a:lnTo>
                    <a:pt x="7365" y="13686"/>
                  </a:lnTo>
                  <a:lnTo>
                    <a:pt x="7228" y="13790"/>
                  </a:lnTo>
                  <a:lnTo>
                    <a:pt x="7075" y="13905"/>
                  </a:lnTo>
                  <a:lnTo>
                    <a:pt x="6908" y="14027"/>
                  </a:lnTo>
                  <a:lnTo>
                    <a:pt x="6734" y="14154"/>
                  </a:lnTo>
                  <a:lnTo>
                    <a:pt x="6646" y="14219"/>
                  </a:lnTo>
                  <a:lnTo>
                    <a:pt x="6557" y="14281"/>
                  </a:lnTo>
                  <a:lnTo>
                    <a:pt x="6468" y="14344"/>
                  </a:lnTo>
                  <a:lnTo>
                    <a:pt x="6381" y="14405"/>
                  </a:lnTo>
                  <a:lnTo>
                    <a:pt x="6296" y="14464"/>
                  </a:lnTo>
                  <a:lnTo>
                    <a:pt x="6212" y="14519"/>
                  </a:lnTo>
                  <a:lnTo>
                    <a:pt x="6131" y="14573"/>
                  </a:lnTo>
                  <a:lnTo>
                    <a:pt x="6054" y="14622"/>
                  </a:lnTo>
                  <a:lnTo>
                    <a:pt x="5981" y="14668"/>
                  </a:lnTo>
                  <a:lnTo>
                    <a:pt x="5912" y="14710"/>
                  </a:lnTo>
                  <a:lnTo>
                    <a:pt x="5849" y="14746"/>
                  </a:lnTo>
                  <a:lnTo>
                    <a:pt x="5791" y="14776"/>
                  </a:lnTo>
                  <a:lnTo>
                    <a:pt x="5740" y="14802"/>
                  </a:lnTo>
                  <a:lnTo>
                    <a:pt x="5695" y="14820"/>
                  </a:lnTo>
                  <a:lnTo>
                    <a:pt x="5658" y="14831"/>
                  </a:lnTo>
                  <a:lnTo>
                    <a:pt x="5630" y="14835"/>
                  </a:lnTo>
                  <a:lnTo>
                    <a:pt x="5599" y="14832"/>
                  </a:lnTo>
                  <a:lnTo>
                    <a:pt x="5558" y="14823"/>
                  </a:lnTo>
                  <a:lnTo>
                    <a:pt x="5505" y="14808"/>
                  </a:lnTo>
                  <a:lnTo>
                    <a:pt x="5445" y="14787"/>
                  </a:lnTo>
                  <a:lnTo>
                    <a:pt x="5374" y="14763"/>
                  </a:lnTo>
                  <a:lnTo>
                    <a:pt x="5295" y="14733"/>
                  </a:lnTo>
                  <a:lnTo>
                    <a:pt x="5210" y="14698"/>
                  </a:lnTo>
                  <a:lnTo>
                    <a:pt x="5118" y="14661"/>
                  </a:lnTo>
                  <a:lnTo>
                    <a:pt x="5020" y="14619"/>
                  </a:lnTo>
                  <a:lnTo>
                    <a:pt x="4917" y="14575"/>
                  </a:lnTo>
                  <a:lnTo>
                    <a:pt x="4809" y="14526"/>
                  </a:lnTo>
                  <a:lnTo>
                    <a:pt x="4698" y="14477"/>
                  </a:lnTo>
                  <a:lnTo>
                    <a:pt x="4584" y="14424"/>
                  </a:lnTo>
                  <a:lnTo>
                    <a:pt x="4468" y="14370"/>
                  </a:lnTo>
                  <a:lnTo>
                    <a:pt x="4351" y="14314"/>
                  </a:lnTo>
                  <a:lnTo>
                    <a:pt x="4233" y="14257"/>
                  </a:lnTo>
                  <a:lnTo>
                    <a:pt x="4115" y="14200"/>
                  </a:lnTo>
                  <a:lnTo>
                    <a:pt x="3998" y="14141"/>
                  </a:lnTo>
                  <a:lnTo>
                    <a:pt x="3883" y="14083"/>
                  </a:lnTo>
                  <a:lnTo>
                    <a:pt x="3770" y="14024"/>
                  </a:lnTo>
                  <a:lnTo>
                    <a:pt x="3660" y="13967"/>
                  </a:lnTo>
                  <a:lnTo>
                    <a:pt x="3555" y="13911"/>
                  </a:lnTo>
                  <a:lnTo>
                    <a:pt x="3454" y="13855"/>
                  </a:lnTo>
                  <a:lnTo>
                    <a:pt x="3359" y="13802"/>
                  </a:lnTo>
                  <a:lnTo>
                    <a:pt x="3269" y="13750"/>
                  </a:lnTo>
                  <a:lnTo>
                    <a:pt x="3186" y="13701"/>
                  </a:lnTo>
                  <a:lnTo>
                    <a:pt x="3111" y="13654"/>
                  </a:lnTo>
                  <a:lnTo>
                    <a:pt x="3046" y="13611"/>
                  </a:lnTo>
                  <a:lnTo>
                    <a:pt x="2988" y="13571"/>
                  </a:lnTo>
                  <a:lnTo>
                    <a:pt x="2941" y="13535"/>
                  </a:lnTo>
                  <a:lnTo>
                    <a:pt x="2905" y="13502"/>
                  </a:lnTo>
                  <a:lnTo>
                    <a:pt x="2879" y="13474"/>
                  </a:lnTo>
                  <a:lnTo>
                    <a:pt x="2862" y="13444"/>
                  </a:lnTo>
                  <a:lnTo>
                    <a:pt x="2846" y="13404"/>
                  </a:lnTo>
                  <a:lnTo>
                    <a:pt x="2833" y="13357"/>
                  </a:lnTo>
                  <a:lnTo>
                    <a:pt x="2822" y="13302"/>
                  </a:lnTo>
                  <a:lnTo>
                    <a:pt x="2812" y="13240"/>
                  </a:lnTo>
                  <a:lnTo>
                    <a:pt x="2804" y="13171"/>
                  </a:lnTo>
                  <a:lnTo>
                    <a:pt x="2799" y="13098"/>
                  </a:lnTo>
                  <a:lnTo>
                    <a:pt x="2794" y="13019"/>
                  </a:lnTo>
                  <a:lnTo>
                    <a:pt x="2791" y="12936"/>
                  </a:lnTo>
                  <a:lnTo>
                    <a:pt x="2790" y="12849"/>
                  </a:lnTo>
                  <a:lnTo>
                    <a:pt x="2790" y="12757"/>
                  </a:lnTo>
                  <a:lnTo>
                    <a:pt x="2791" y="12665"/>
                  </a:lnTo>
                  <a:lnTo>
                    <a:pt x="2793" y="12571"/>
                  </a:lnTo>
                  <a:lnTo>
                    <a:pt x="2796" y="12475"/>
                  </a:lnTo>
                  <a:lnTo>
                    <a:pt x="2799" y="12379"/>
                  </a:lnTo>
                  <a:lnTo>
                    <a:pt x="2804" y="12284"/>
                  </a:lnTo>
                  <a:lnTo>
                    <a:pt x="2814" y="12095"/>
                  </a:lnTo>
                  <a:lnTo>
                    <a:pt x="2826" y="11915"/>
                  </a:lnTo>
                  <a:lnTo>
                    <a:pt x="2839" y="11748"/>
                  </a:lnTo>
                  <a:lnTo>
                    <a:pt x="2851" y="11600"/>
                  </a:lnTo>
                  <a:lnTo>
                    <a:pt x="2862" y="11475"/>
                  </a:lnTo>
                  <a:lnTo>
                    <a:pt x="2871" y="11380"/>
                  </a:lnTo>
                  <a:lnTo>
                    <a:pt x="2877" y="11320"/>
                  </a:lnTo>
                  <a:lnTo>
                    <a:pt x="2879" y="11298"/>
                  </a:lnTo>
                  <a:lnTo>
                    <a:pt x="2861" y="11300"/>
                  </a:lnTo>
                  <a:lnTo>
                    <a:pt x="2807" y="11304"/>
                  </a:lnTo>
                  <a:lnTo>
                    <a:pt x="2723" y="11312"/>
                  </a:lnTo>
                  <a:lnTo>
                    <a:pt x="2614" y="11322"/>
                  </a:lnTo>
                  <a:lnTo>
                    <a:pt x="2484" y="11332"/>
                  </a:lnTo>
                  <a:lnTo>
                    <a:pt x="2336" y="11342"/>
                  </a:lnTo>
                  <a:lnTo>
                    <a:pt x="2177" y="11352"/>
                  </a:lnTo>
                  <a:lnTo>
                    <a:pt x="2009" y="11361"/>
                  </a:lnTo>
                  <a:lnTo>
                    <a:pt x="1925" y="11364"/>
                  </a:lnTo>
                  <a:lnTo>
                    <a:pt x="1840" y="11367"/>
                  </a:lnTo>
                  <a:lnTo>
                    <a:pt x="1755" y="11370"/>
                  </a:lnTo>
                  <a:lnTo>
                    <a:pt x="1671" y="11371"/>
                  </a:lnTo>
                  <a:lnTo>
                    <a:pt x="1589" y="11372"/>
                  </a:lnTo>
                  <a:lnTo>
                    <a:pt x="1508" y="11372"/>
                  </a:lnTo>
                  <a:lnTo>
                    <a:pt x="1430" y="11371"/>
                  </a:lnTo>
                  <a:lnTo>
                    <a:pt x="1356" y="11368"/>
                  </a:lnTo>
                  <a:lnTo>
                    <a:pt x="1286" y="11365"/>
                  </a:lnTo>
                  <a:lnTo>
                    <a:pt x="1219" y="11360"/>
                  </a:lnTo>
                  <a:lnTo>
                    <a:pt x="1158" y="11354"/>
                  </a:lnTo>
                  <a:lnTo>
                    <a:pt x="1101" y="11346"/>
                  </a:lnTo>
                  <a:lnTo>
                    <a:pt x="1052" y="11337"/>
                  </a:lnTo>
                  <a:lnTo>
                    <a:pt x="1008" y="11326"/>
                  </a:lnTo>
                  <a:lnTo>
                    <a:pt x="972" y="11312"/>
                  </a:lnTo>
                  <a:lnTo>
                    <a:pt x="944" y="11298"/>
                  </a:lnTo>
                  <a:lnTo>
                    <a:pt x="917" y="11277"/>
                  </a:lnTo>
                  <a:lnTo>
                    <a:pt x="889" y="11244"/>
                  </a:lnTo>
                  <a:lnTo>
                    <a:pt x="858" y="11200"/>
                  </a:lnTo>
                  <a:lnTo>
                    <a:pt x="825" y="11146"/>
                  </a:lnTo>
                  <a:lnTo>
                    <a:pt x="789" y="11084"/>
                  </a:lnTo>
                  <a:lnTo>
                    <a:pt x="753" y="11013"/>
                  </a:lnTo>
                  <a:lnTo>
                    <a:pt x="715" y="10934"/>
                  </a:lnTo>
                  <a:lnTo>
                    <a:pt x="675" y="10847"/>
                  </a:lnTo>
                  <a:lnTo>
                    <a:pt x="635" y="10754"/>
                  </a:lnTo>
                  <a:lnTo>
                    <a:pt x="594" y="10656"/>
                  </a:lnTo>
                  <a:lnTo>
                    <a:pt x="554" y="10552"/>
                  </a:lnTo>
                  <a:lnTo>
                    <a:pt x="513" y="10445"/>
                  </a:lnTo>
                  <a:lnTo>
                    <a:pt x="472" y="10334"/>
                  </a:lnTo>
                  <a:lnTo>
                    <a:pt x="432" y="10221"/>
                  </a:lnTo>
                  <a:lnTo>
                    <a:pt x="393" y="10104"/>
                  </a:lnTo>
                  <a:lnTo>
                    <a:pt x="354" y="9988"/>
                  </a:lnTo>
                  <a:lnTo>
                    <a:pt x="317" y="9870"/>
                  </a:lnTo>
                  <a:lnTo>
                    <a:pt x="281" y="9753"/>
                  </a:lnTo>
                  <a:lnTo>
                    <a:pt x="247" y="9637"/>
                  </a:lnTo>
                  <a:lnTo>
                    <a:pt x="215" y="9522"/>
                  </a:lnTo>
                  <a:lnTo>
                    <a:pt x="186" y="9410"/>
                  </a:lnTo>
                  <a:lnTo>
                    <a:pt x="159" y="9301"/>
                  </a:lnTo>
                  <a:lnTo>
                    <a:pt x="135" y="9196"/>
                  </a:lnTo>
                  <a:lnTo>
                    <a:pt x="114" y="9095"/>
                  </a:lnTo>
                  <a:lnTo>
                    <a:pt x="97" y="9000"/>
                  </a:lnTo>
                  <a:lnTo>
                    <a:pt x="83" y="8911"/>
                  </a:lnTo>
                  <a:lnTo>
                    <a:pt x="73" y="8829"/>
                  </a:lnTo>
                  <a:lnTo>
                    <a:pt x="67" y="8754"/>
                  </a:lnTo>
                  <a:lnTo>
                    <a:pt x="66" y="8687"/>
                  </a:lnTo>
                  <a:lnTo>
                    <a:pt x="70" y="8630"/>
                  </a:lnTo>
                  <a:lnTo>
                    <a:pt x="78" y="8582"/>
                  </a:lnTo>
                  <a:lnTo>
                    <a:pt x="91" y="8545"/>
                  </a:lnTo>
                  <a:lnTo>
                    <a:pt x="110" y="8511"/>
                  </a:lnTo>
                  <a:lnTo>
                    <a:pt x="132" y="8476"/>
                  </a:lnTo>
                  <a:lnTo>
                    <a:pt x="159" y="8440"/>
                  </a:lnTo>
                  <a:lnTo>
                    <a:pt x="191" y="8400"/>
                  </a:lnTo>
                  <a:lnTo>
                    <a:pt x="225" y="8361"/>
                  </a:lnTo>
                  <a:lnTo>
                    <a:pt x="263" y="8319"/>
                  </a:lnTo>
                  <a:lnTo>
                    <a:pt x="305" y="8278"/>
                  </a:lnTo>
                  <a:lnTo>
                    <a:pt x="350" y="8235"/>
                  </a:lnTo>
                  <a:lnTo>
                    <a:pt x="399" y="8193"/>
                  </a:lnTo>
                  <a:lnTo>
                    <a:pt x="450" y="8150"/>
                  </a:lnTo>
                  <a:lnTo>
                    <a:pt x="504" y="8108"/>
                  </a:lnTo>
                  <a:lnTo>
                    <a:pt x="561" y="8066"/>
                  </a:lnTo>
                  <a:lnTo>
                    <a:pt x="621" y="8026"/>
                  </a:lnTo>
                  <a:lnTo>
                    <a:pt x="682" y="7985"/>
                  </a:lnTo>
                  <a:lnTo>
                    <a:pt x="746" y="7947"/>
                  </a:lnTo>
                  <a:lnTo>
                    <a:pt x="812" y="7909"/>
                  </a:lnTo>
                  <a:lnTo>
                    <a:pt x="880" y="7874"/>
                  </a:lnTo>
                  <a:lnTo>
                    <a:pt x="951" y="7840"/>
                  </a:lnTo>
                  <a:lnTo>
                    <a:pt x="1022" y="7809"/>
                  </a:lnTo>
                  <a:lnTo>
                    <a:pt x="1095" y="7781"/>
                  </a:lnTo>
                  <a:lnTo>
                    <a:pt x="1169" y="7754"/>
                  </a:lnTo>
                  <a:lnTo>
                    <a:pt x="1244" y="7732"/>
                  </a:lnTo>
                  <a:lnTo>
                    <a:pt x="1321" y="7712"/>
                  </a:lnTo>
                  <a:lnTo>
                    <a:pt x="1398" y="7696"/>
                  </a:lnTo>
                  <a:lnTo>
                    <a:pt x="1475" y="7684"/>
                  </a:lnTo>
                  <a:lnTo>
                    <a:pt x="1554" y="7676"/>
                  </a:lnTo>
                  <a:lnTo>
                    <a:pt x="1633" y="7671"/>
                  </a:lnTo>
                  <a:lnTo>
                    <a:pt x="1712" y="7673"/>
                  </a:lnTo>
                  <a:lnTo>
                    <a:pt x="1791" y="7678"/>
                  </a:lnTo>
                  <a:lnTo>
                    <a:pt x="1870" y="7688"/>
                  </a:lnTo>
                  <a:lnTo>
                    <a:pt x="1949" y="7704"/>
                  </a:lnTo>
                  <a:lnTo>
                    <a:pt x="2028" y="7725"/>
                  </a:lnTo>
                  <a:lnTo>
                    <a:pt x="2106" y="7751"/>
                  </a:lnTo>
                  <a:lnTo>
                    <a:pt x="2189" y="7783"/>
                  </a:lnTo>
                  <a:lnTo>
                    <a:pt x="2273" y="7816"/>
                  </a:lnTo>
                  <a:lnTo>
                    <a:pt x="2360" y="7855"/>
                  </a:lnTo>
                  <a:lnTo>
                    <a:pt x="2447" y="7894"/>
                  </a:lnTo>
                  <a:lnTo>
                    <a:pt x="2536" y="7938"/>
                  </a:lnTo>
                  <a:lnTo>
                    <a:pt x="2627" y="7983"/>
                  </a:lnTo>
                  <a:lnTo>
                    <a:pt x="2718" y="8031"/>
                  </a:lnTo>
                  <a:lnTo>
                    <a:pt x="2809" y="8079"/>
                  </a:lnTo>
                  <a:lnTo>
                    <a:pt x="2900" y="8130"/>
                  </a:lnTo>
                  <a:lnTo>
                    <a:pt x="2989" y="8182"/>
                  </a:lnTo>
                  <a:lnTo>
                    <a:pt x="3079" y="8234"/>
                  </a:lnTo>
                  <a:lnTo>
                    <a:pt x="3168" y="8288"/>
                  </a:lnTo>
                  <a:lnTo>
                    <a:pt x="3256" y="8340"/>
                  </a:lnTo>
                  <a:lnTo>
                    <a:pt x="3341" y="8394"/>
                  </a:lnTo>
                  <a:lnTo>
                    <a:pt x="3424" y="8447"/>
                  </a:lnTo>
                  <a:lnTo>
                    <a:pt x="3505" y="8498"/>
                  </a:lnTo>
                  <a:lnTo>
                    <a:pt x="3583" y="8549"/>
                  </a:lnTo>
                  <a:lnTo>
                    <a:pt x="3658" y="8597"/>
                  </a:lnTo>
                  <a:lnTo>
                    <a:pt x="3729" y="8645"/>
                  </a:lnTo>
                  <a:lnTo>
                    <a:pt x="3861" y="8734"/>
                  </a:lnTo>
                  <a:lnTo>
                    <a:pt x="3974" y="8813"/>
                  </a:lnTo>
                  <a:lnTo>
                    <a:pt x="4067" y="8878"/>
                  </a:lnTo>
                  <a:lnTo>
                    <a:pt x="4137" y="8927"/>
                  </a:lnTo>
                  <a:lnTo>
                    <a:pt x="4181" y="8959"/>
                  </a:lnTo>
                  <a:lnTo>
                    <a:pt x="4196" y="8970"/>
                  </a:lnTo>
                  <a:lnTo>
                    <a:pt x="5706" y="9825"/>
                  </a:lnTo>
                  <a:lnTo>
                    <a:pt x="5645" y="9755"/>
                  </a:lnTo>
                  <a:lnTo>
                    <a:pt x="5471" y="9559"/>
                  </a:lnTo>
                  <a:lnTo>
                    <a:pt x="5200" y="9252"/>
                  </a:lnTo>
                  <a:lnTo>
                    <a:pt x="4848" y="8853"/>
                  </a:lnTo>
                  <a:lnTo>
                    <a:pt x="4432" y="8381"/>
                  </a:lnTo>
                  <a:lnTo>
                    <a:pt x="3965" y="7851"/>
                  </a:lnTo>
                  <a:lnTo>
                    <a:pt x="3467" y="7282"/>
                  </a:lnTo>
                  <a:lnTo>
                    <a:pt x="2950" y="6691"/>
                  </a:lnTo>
                  <a:lnTo>
                    <a:pt x="2431" y="6096"/>
                  </a:lnTo>
                  <a:lnTo>
                    <a:pt x="1928" y="5515"/>
                  </a:lnTo>
                  <a:lnTo>
                    <a:pt x="1685" y="5236"/>
                  </a:lnTo>
                  <a:lnTo>
                    <a:pt x="1453" y="4966"/>
                  </a:lnTo>
                  <a:lnTo>
                    <a:pt x="1233" y="4708"/>
                  </a:lnTo>
                  <a:lnTo>
                    <a:pt x="1025" y="4465"/>
                  </a:lnTo>
                  <a:lnTo>
                    <a:pt x="834" y="4238"/>
                  </a:lnTo>
                  <a:lnTo>
                    <a:pt x="660" y="4031"/>
                  </a:lnTo>
                  <a:lnTo>
                    <a:pt x="505" y="3843"/>
                  </a:lnTo>
                  <a:lnTo>
                    <a:pt x="371" y="3680"/>
                  </a:lnTo>
                  <a:lnTo>
                    <a:pt x="261" y="3542"/>
                  </a:lnTo>
                  <a:lnTo>
                    <a:pt x="177" y="3431"/>
                  </a:lnTo>
                  <a:lnTo>
                    <a:pt x="119" y="3351"/>
                  </a:lnTo>
                  <a:lnTo>
                    <a:pt x="91" y="3302"/>
                  </a:lnTo>
                  <a:lnTo>
                    <a:pt x="79" y="3269"/>
                  </a:lnTo>
                  <a:lnTo>
                    <a:pt x="68" y="3233"/>
                  </a:lnTo>
                  <a:lnTo>
                    <a:pt x="58" y="3195"/>
                  </a:lnTo>
                  <a:lnTo>
                    <a:pt x="47" y="3155"/>
                  </a:lnTo>
                  <a:lnTo>
                    <a:pt x="39" y="3114"/>
                  </a:lnTo>
                  <a:lnTo>
                    <a:pt x="31" y="3070"/>
                  </a:lnTo>
                  <a:lnTo>
                    <a:pt x="25" y="3026"/>
                  </a:lnTo>
                  <a:lnTo>
                    <a:pt x="19" y="2979"/>
                  </a:lnTo>
                  <a:lnTo>
                    <a:pt x="14" y="2932"/>
                  </a:lnTo>
                  <a:lnTo>
                    <a:pt x="9" y="2884"/>
                  </a:lnTo>
                  <a:lnTo>
                    <a:pt x="6" y="2834"/>
                  </a:lnTo>
                  <a:lnTo>
                    <a:pt x="4" y="2785"/>
                  </a:lnTo>
                  <a:lnTo>
                    <a:pt x="2" y="2734"/>
                  </a:lnTo>
                  <a:lnTo>
                    <a:pt x="0" y="2684"/>
                  </a:lnTo>
                  <a:lnTo>
                    <a:pt x="0" y="2633"/>
                  </a:lnTo>
                  <a:lnTo>
                    <a:pt x="0" y="2582"/>
                  </a:lnTo>
                  <a:lnTo>
                    <a:pt x="1" y="2532"/>
                  </a:lnTo>
                  <a:lnTo>
                    <a:pt x="3" y="2481"/>
                  </a:lnTo>
                  <a:lnTo>
                    <a:pt x="6" y="2432"/>
                  </a:lnTo>
                  <a:lnTo>
                    <a:pt x="9" y="2382"/>
                  </a:lnTo>
                  <a:lnTo>
                    <a:pt x="12" y="2334"/>
                  </a:lnTo>
                  <a:lnTo>
                    <a:pt x="17" y="2286"/>
                  </a:lnTo>
                  <a:lnTo>
                    <a:pt x="21" y="2240"/>
                  </a:lnTo>
                  <a:lnTo>
                    <a:pt x="27" y="2195"/>
                  </a:lnTo>
                  <a:lnTo>
                    <a:pt x="33" y="2151"/>
                  </a:lnTo>
                  <a:lnTo>
                    <a:pt x="40" y="2110"/>
                  </a:lnTo>
                  <a:lnTo>
                    <a:pt x="47" y="2069"/>
                  </a:lnTo>
                  <a:lnTo>
                    <a:pt x="56" y="2031"/>
                  </a:lnTo>
                  <a:lnTo>
                    <a:pt x="64" y="1995"/>
                  </a:lnTo>
                  <a:lnTo>
                    <a:pt x="73" y="1961"/>
                  </a:lnTo>
                  <a:lnTo>
                    <a:pt x="82" y="1930"/>
                  </a:lnTo>
                  <a:lnTo>
                    <a:pt x="91" y="1900"/>
                  </a:lnTo>
                  <a:lnTo>
                    <a:pt x="103" y="1870"/>
                  </a:lnTo>
                  <a:lnTo>
                    <a:pt x="118" y="1835"/>
                  </a:lnTo>
                  <a:lnTo>
                    <a:pt x="137" y="1794"/>
                  </a:lnTo>
                  <a:lnTo>
                    <a:pt x="159" y="1749"/>
                  </a:lnTo>
                  <a:lnTo>
                    <a:pt x="185" y="1698"/>
                  </a:lnTo>
                  <a:lnTo>
                    <a:pt x="213" y="1644"/>
                  </a:lnTo>
                  <a:lnTo>
                    <a:pt x="244" y="1587"/>
                  </a:lnTo>
                  <a:lnTo>
                    <a:pt x="278" y="1525"/>
                  </a:lnTo>
                  <a:lnTo>
                    <a:pt x="314" y="1461"/>
                  </a:lnTo>
                  <a:lnTo>
                    <a:pt x="353" y="1394"/>
                  </a:lnTo>
                  <a:lnTo>
                    <a:pt x="395" y="1327"/>
                  </a:lnTo>
                  <a:lnTo>
                    <a:pt x="438" y="1256"/>
                  </a:lnTo>
                  <a:lnTo>
                    <a:pt x="483" y="1184"/>
                  </a:lnTo>
                  <a:lnTo>
                    <a:pt x="531" y="1111"/>
                  </a:lnTo>
                  <a:lnTo>
                    <a:pt x="580" y="1038"/>
                  </a:lnTo>
                  <a:lnTo>
                    <a:pt x="631" y="964"/>
                  </a:lnTo>
                  <a:lnTo>
                    <a:pt x="683" y="892"/>
                  </a:lnTo>
                  <a:lnTo>
                    <a:pt x="738" y="819"/>
                  </a:lnTo>
                  <a:lnTo>
                    <a:pt x="792" y="747"/>
                  </a:lnTo>
                  <a:lnTo>
                    <a:pt x="849" y="677"/>
                  </a:lnTo>
                  <a:lnTo>
                    <a:pt x="906" y="608"/>
                  </a:lnTo>
                  <a:lnTo>
                    <a:pt x="964" y="541"/>
                  </a:lnTo>
                  <a:lnTo>
                    <a:pt x="1023" y="478"/>
                  </a:lnTo>
                  <a:lnTo>
                    <a:pt x="1083" y="417"/>
                  </a:lnTo>
                  <a:lnTo>
                    <a:pt x="1142" y="359"/>
                  </a:lnTo>
                  <a:lnTo>
                    <a:pt x="1203" y="305"/>
                  </a:lnTo>
                  <a:lnTo>
                    <a:pt x="1263" y="255"/>
                  </a:lnTo>
                  <a:lnTo>
                    <a:pt x="1323" y="209"/>
                  </a:lnTo>
                  <a:lnTo>
                    <a:pt x="1384" y="168"/>
                  </a:lnTo>
                  <a:lnTo>
                    <a:pt x="1444" y="133"/>
                  </a:lnTo>
                  <a:lnTo>
                    <a:pt x="1504" y="102"/>
                  </a:lnTo>
                  <a:lnTo>
                    <a:pt x="1563" y="79"/>
                  </a:lnTo>
                  <a:lnTo>
                    <a:pt x="1622" y="60"/>
                  </a:lnTo>
                  <a:lnTo>
                    <a:pt x="1682" y="43"/>
                  </a:lnTo>
                  <a:lnTo>
                    <a:pt x="1743" y="29"/>
                  </a:lnTo>
                  <a:lnTo>
                    <a:pt x="1803" y="18"/>
                  </a:lnTo>
                  <a:lnTo>
                    <a:pt x="1865" y="10"/>
                  </a:lnTo>
                  <a:lnTo>
                    <a:pt x="1927" y="4"/>
                  </a:lnTo>
                  <a:lnTo>
                    <a:pt x="1988" y="1"/>
                  </a:lnTo>
                  <a:lnTo>
                    <a:pt x="2050" y="0"/>
                  </a:lnTo>
                  <a:lnTo>
                    <a:pt x="2111" y="1"/>
                  </a:lnTo>
                  <a:lnTo>
                    <a:pt x="2173" y="4"/>
                  </a:lnTo>
                  <a:lnTo>
                    <a:pt x="2234" y="9"/>
                  </a:lnTo>
                  <a:lnTo>
                    <a:pt x="2295" y="16"/>
                  </a:lnTo>
                  <a:lnTo>
                    <a:pt x="2356" y="25"/>
                  </a:lnTo>
                  <a:lnTo>
                    <a:pt x="2415" y="35"/>
                  </a:lnTo>
                  <a:lnTo>
                    <a:pt x="2475" y="48"/>
                  </a:lnTo>
                  <a:lnTo>
                    <a:pt x="2533" y="61"/>
                  </a:lnTo>
                  <a:lnTo>
                    <a:pt x="2591" y="76"/>
                  </a:lnTo>
                  <a:lnTo>
                    <a:pt x="2647" y="91"/>
                  </a:lnTo>
                  <a:lnTo>
                    <a:pt x="2703" y="108"/>
                  </a:lnTo>
                  <a:lnTo>
                    <a:pt x="2757" y="126"/>
                  </a:lnTo>
                  <a:lnTo>
                    <a:pt x="2811" y="145"/>
                  </a:lnTo>
                  <a:lnTo>
                    <a:pt x="2863" y="165"/>
                  </a:lnTo>
                  <a:lnTo>
                    <a:pt x="2914" y="184"/>
                  </a:lnTo>
                  <a:lnTo>
                    <a:pt x="2962" y="205"/>
                  </a:lnTo>
                  <a:lnTo>
                    <a:pt x="3010" y="227"/>
                  </a:lnTo>
                  <a:lnTo>
                    <a:pt x="3055" y="248"/>
                  </a:lnTo>
                  <a:lnTo>
                    <a:pt x="3098" y="270"/>
                  </a:lnTo>
                  <a:lnTo>
                    <a:pt x="3141" y="291"/>
                  </a:lnTo>
                  <a:lnTo>
                    <a:pt x="3180" y="313"/>
                  </a:lnTo>
                  <a:lnTo>
                    <a:pt x="3217" y="335"/>
                  </a:lnTo>
                  <a:lnTo>
                    <a:pt x="3253" y="356"/>
                  </a:lnTo>
                  <a:lnTo>
                    <a:pt x="3286" y="377"/>
                  </a:lnTo>
                  <a:lnTo>
                    <a:pt x="3328" y="421"/>
                  </a:lnTo>
                  <a:lnTo>
                    <a:pt x="3391" y="508"/>
                  </a:lnTo>
                  <a:lnTo>
                    <a:pt x="3472" y="637"/>
                  </a:lnTo>
                  <a:lnTo>
                    <a:pt x="3571" y="802"/>
                  </a:lnTo>
                  <a:lnTo>
                    <a:pt x="3685" y="1003"/>
                  </a:lnTo>
                  <a:lnTo>
                    <a:pt x="3814" y="1236"/>
                  </a:lnTo>
                  <a:lnTo>
                    <a:pt x="3956" y="1497"/>
                  </a:lnTo>
                  <a:lnTo>
                    <a:pt x="4110" y="1784"/>
                  </a:lnTo>
                  <a:lnTo>
                    <a:pt x="4274" y="2094"/>
                  </a:lnTo>
                  <a:lnTo>
                    <a:pt x="4447" y="2425"/>
                  </a:lnTo>
                  <a:lnTo>
                    <a:pt x="4627" y="2772"/>
                  </a:lnTo>
                  <a:lnTo>
                    <a:pt x="4813" y="3133"/>
                  </a:lnTo>
                  <a:lnTo>
                    <a:pt x="5005" y="3505"/>
                  </a:lnTo>
                  <a:lnTo>
                    <a:pt x="5199" y="3887"/>
                  </a:lnTo>
                  <a:lnTo>
                    <a:pt x="5395" y="4272"/>
                  </a:lnTo>
                  <a:lnTo>
                    <a:pt x="5591" y="4661"/>
                  </a:lnTo>
                  <a:lnTo>
                    <a:pt x="5981" y="5433"/>
                  </a:lnTo>
                  <a:lnTo>
                    <a:pt x="6354" y="6179"/>
                  </a:lnTo>
                  <a:lnTo>
                    <a:pt x="6700" y="6874"/>
                  </a:lnTo>
                  <a:lnTo>
                    <a:pt x="7010" y="7496"/>
                  </a:lnTo>
                  <a:lnTo>
                    <a:pt x="7270" y="8022"/>
                  </a:lnTo>
                  <a:lnTo>
                    <a:pt x="7469" y="8425"/>
                  </a:lnTo>
                  <a:lnTo>
                    <a:pt x="7598" y="8685"/>
                  </a:lnTo>
                  <a:lnTo>
                    <a:pt x="7643" y="8778"/>
                  </a:lnTo>
                  <a:lnTo>
                    <a:pt x="7634" y="8747"/>
                  </a:lnTo>
                  <a:lnTo>
                    <a:pt x="7607" y="8659"/>
                  </a:lnTo>
                  <a:lnTo>
                    <a:pt x="7565" y="8523"/>
                  </a:lnTo>
                  <a:lnTo>
                    <a:pt x="7512" y="8344"/>
                  </a:lnTo>
                  <a:lnTo>
                    <a:pt x="7449" y="8133"/>
                  </a:lnTo>
                  <a:lnTo>
                    <a:pt x="7381" y="7895"/>
                  </a:lnTo>
                  <a:lnTo>
                    <a:pt x="7345" y="7769"/>
                  </a:lnTo>
                  <a:lnTo>
                    <a:pt x="7309" y="7639"/>
                  </a:lnTo>
                  <a:lnTo>
                    <a:pt x="7273" y="7506"/>
                  </a:lnTo>
                  <a:lnTo>
                    <a:pt x="7236" y="7372"/>
                  </a:lnTo>
                  <a:lnTo>
                    <a:pt x="7200" y="7236"/>
                  </a:lnTo>
                  <a:lnTo>
                    <a:pt x="7166" y="7101"/>
                  </a:lnTo>
                  <a:lnTo>
                    <a:pt x="7131" y="6967"/>
                  </a:lnTo>
                  <a:lnTo>
                    <a:pt x="7099" y="6835"/>
                  </a:lnTo>
                  <a:lnTo>
                    <a:pt x="7069" y="6706"/>
                  </a:lnTo>
                  <a:lnTo>
                    <a:pt x="7041" y="6581"/>
                  </a:lnTo>
                  <a:lnTo>
                    <a:pt x="7015" y="6460"/>
                  </a:lnTo>
                  <a:lnTo>
                    <a:pt x="6993" y="6346"/>
                  </a:lnTo>
                  <a:lnTo>
                    <a:pt x="6973" y="6239"/>
                  </a:lnTo>
                  <a:lnTo>
                    <a:pt x="6958" y="6138"/>
                  </a:lnTo>
                  <a:lnTo>
                    <a:pt x="6946" y="6047"/>
                  </a:lnTo>
                  <a:lnTo>
                    <a:pt x="6938" y="5966"/>
                  </a:lnTo>
                  <a:lnTo>
                    <a:pt x="6935" y="5896"/>
                  </a:lnTo>
                  <a:lnTo>
                    <a:pt x="6937" y="5837"/>
                  </a:lnTo>
                  <a:lnTo>
                    <a:pt x="6945" y="5790"/>
                  </a:lnTo>
                  <a:lnTo>
                    <a:pt x="6958" y="5757"/>
                  </a:lnTo>
                  <a:lnTo>
                    <a:pt x="6979" y="5731"/>
                  </a:lnTo>
                  <a:lnTo>
                    <a:pt x="7009" y="5704"/>
                  </a:lnTo>
                  <a:lnTo>
                    <a:pt x="7047" y="5678"/>
                  </a:lnTo>
                  <a:lnTo>
                    <a:pt x="7094" y="5653"/>
                  </a:lnTo>
                  <a:lnTo>
                    <a:pt x="7148" y="5628"/>
                  </a:lnTo>
                  <a:lnTo>
                    <a:pt x="7209" y="5605"/>
                  </a:lnTo>
                  <a:lnTo>
                    <a:pt x="7278" y="5582"/>
                  </a:lnTo>
                  <a:lnTo>
                    <a:pt x="7351" y="5560"/>
                  </a:lnTo>
                  <a:lnTo>
                    <a:pt x="7430" y="5539"/>
                  </a:lnTo>
                  <a:lnTo>
                    <a:pt x="7514" y="5520"/>
                  </a:lnTo>
                  <a:lnTo>
                    <a:pt x="7603" y="5502"/>
                  </a:lnTo>
                  <a:lnTo>
                    <a:pt x="7694" y="5485"/>
                  </a:lnTo>
                  <a:lnTo>
                    <a:pt x="7790" y="5471"/>
                  </a:lnTo>
                  <a:lnTo>
                    <a:pt x="7889" y="5457"/>
                  </a:lnTo>
                  <a:lnTo>
                    <a:pt x="7990" y="5445"/>
                  </a:lnTo>
                  <a:lnTo>
                    <a:pt x="8092" y="5436"/>
                  </a:lnTo>
                  <a:lnTo>
                    <a:pt x="8196" y="5429"/>
                  </a:lnTo>
                  <a:lnTo>
                    <a:pt x="8300" y="5424"/>
                  </a:lnTo>
                  <a:lnTo>
                    <a:pt x="8405" y="5421"/>
                  </a:lnTo>
                  <a:lnTo>
                    <a:pt x="8509" y="5420"/>
                  </a:lnTo>
                  <a:lnTo>
                    <a:pt x="8613" y="5423"/>
                  </a:lnTo>
                  <a:lnTo>
                    <a:pt x="8715" y="5427"/>
                  </a:lnTo>
                  <a:lnTo>
                    <a:pt x="8815" y="5435"/>
                  </a:lnTo>
                  <a:lnTo>
                    <a:pt x="8912" y="5445"/>
                  </a:lnTo>
                  <a:lnTo>
                    <a:pt x="9006" y="5459"/>
                  </a:lnTo>
                  <a:lnTo>
                    <a:pt x="9097" y="5477"/>
                  </a:lnTo>
                  <a:lnTo>
                    <a:pt x="9185" y="5497"/>
                  </a:lnTo>
                  <a:lnTo>
                    <a:pt x="9267" y="5520"/>
                  </a:lnTo>
                  <a:lnTo>
                    <a:pt x="9344" y="5547"/>
                  </a:lnTo>
                  <a:lnTo>
                    <a:pt x="9416" y="5578"/>
                  </a:lnTo>
                  <a:lnTo>
                    <a:pt x="9482" y="5612"/>
                  </a:lnTo>
                  <a:lnTo>
                    <a:pt x="9540" y="5651"/>
                  </a:lnTo>
                  <a:lnTo>
                    <a:pt x="9595" y="5696"/>
                  </a:lnTo>
                  <a:lnTo>
                    <a:pt x="9648" y="5753"/>
                  </a:lnTo>
                  <a:lnTo>
                    <a:pt x="9700" y="5820"/>
                  </a:lnTo>
                  <a:lnTo>
                    <a:pt x="9750" y="5897"/>
                  </a:lnTo>
                  <a:lnTo>
                    <a:pt x="9799" y="5983"/>
                  </a:lnTo>
                  <a:lnTo>
                    <a:pt x="9846" y="6076"/>
                  </a:lnTo>
                  <a:lnTo>
                    <a:pt x="9891" y="6176"/>
                  </a:lnTo>
                  <a:lnTo>
                    <a:pt x="9935" y="6282"/>
                  </a:lnTo>
                  <a:lnTo>
                    <a:pt x="9977" y="6393"/>
                  </a:lnTo>
                  <a:lnTo>
                    <a:pt x="10018" y="6510"/>
                  </a:lnTo>
                  <a:lnTo>
                    <a:pt x="10057" y="6630"/>
                  </a:lnTo>
                  <a:lnTo>
                    <a:pt x="10094" y="6753"/>
                  </a:lnTo>
                  <a:lnTo>
                    <a:pt x="10130" y="6878"/>
                  </a:lnTo>
                  <a:lnTo>
                    <a:pt x="10164" y="7005"/>
                  </a:lnTo>
                  <a:lnTo>
                    <a:pt x="10196" y="7131"/>
                  </a:lnTo>
                  <a:lnTo>
                    <a:pt x="10227" y="7257"/>
                  </a:lnTo>
                  <a:lnTo>
                    <a:pt x="10256" y="7382"/>
                  </a:lnTo>
                  <a:lnTo>
                    <a:pt x="10283" y="7505"/>
                  </a:lnTo>
                  <a:lnTo>
                    <a:pt x="10308" y="7625"/>
                  </a:lnTo>
                  <a:lnTo>
                    <a:pt x="10332" y="7741"/>
                  </a:lnTo>
                  <a:lnTo>
                    <a:pt x="10354" y="7853"/>
                  </a:lnTo>
                  <a:lnTo>
                    <a:pt x="10374" y="7959"/>
                  </a:lnTo>
                  <a:lnTo>
                    <a:pt x="10392" y="8059"/>
                  </a:lnTo>
                  <a:lnTo>
                    <a:pt x="10408" y="8152"/>
                  </a:lnTo>
                  <a:lnTo>
                    <a:pt x="10434" y="8314"/>
                  </a:lnTo>
                  <a:lnTo>
                    <a:pt x="10455" y="8439"/>
                  </a:lnTo>
                  <a:lnTo>
                    <a:pt x="10466" y="8517"/>
                  </a:lnTo>
                  <a:lnTo>
                    <a:pt x="10470" y="8545"/>
                  </a:lnTo>
                  <a:lnTo>
                    <a:pt x="10469" y="8520"/>
                  </a:lnTo>
                  <a:lnTo>
                    <a:pt x="10465" y="8446"/>
                  </a:lnTo>
                  <a:lnTo>
                    <a:pt x="10460" y="8331"/>
                  </a:lnTo>
                  <a:lnTo>
                    <a:pt x="10454" y="8182"/>
                  </a:lnTo>
                  <a:lnTo>
                    <a:pt x="10448" y="8004"/>
                  </a:lnTo>
                  <a:lnTo>
                    <a:pt x="10444" y="7806"/>
                  </a:lnTo>
                  <a:lnTo>
                    <a:pt x="10443" y="7700"/>
                  </a:lnTo>
                  <a:lnTo>
                    <a:pt x="10442" y="7592"/>
                  </a:lnTo>
                  <a:lnTo>
                    <a:pt x="10443" y="7480"/>
                  </a:lnTo>
                  <a:lnTo>
                    <a:pt x="10444" y="7368"/>
                  </a:lnTo>
                  <a:lnTo>
                    <a:pt x="10446" y="7256"/>
                  </a:lnTo>
                  <a:lnTo>
                    <a:pt x="10450" y="7143"/>
                  </a:lnTo>
                  <a:lnTo>
                    <a:pt x="10455" y="7031"/>
                  </a:lnTo>
                  <a:lnTo>
                    <a:pt x="10461" y="6922"/>
                  </a:lnTo>
                  <a:lnTo>
                    <a:pt x="10469" y="6814"/>
                  </a:lnTo>
                  <a:lnTo>
                    <a:pt x="10478" y="6710"/>
                  </a:lnTo>
                  <a:lnTo>
                    <a:pt x="10489" y="6611"/>
                  </a:lnTo>
                  <a:lnTo>
                    <a:pt x="10503" y="6517"/>
                  </a:lnTo>
                  <a:lnTo>
                    <a:pt x="10518" y="6429"/>
                  </a:lnTo>
                  <a:lnTo>
                    <a:pt x="10535" y="6347"/>
                  </a:lnTo>
                  <a:lnTo>
                    <a:pt x="10556" y="6272"/>
                  </a:lnTo>
                  <a:lnTo>
                    <a:pt x="10578" y="6206"/>
                  </a:lnTo>
                  <a:lnTo>
                    <a:pt x="10602" y="6149"/>
                  </a:lnTo>
                  <a:lnTo>
                    <a:pt x="10629" y="6102"/>
                  </a:lnTo>
                  <a:lnTo>
                    <a:pt x="10660" y="6066"/>
                  </a:lnTo>
                  <a:lnTo>
                    <a:pt x="10693" y="6040"/>
                  </a:lnTo>
                  <a:lnTo>
                    <a:pt x="10730" y="6025"/>
                  </a:lnTo>
                  <a:lnTo>
                    <a:pt x="10774" y="6017"/>
                  </a:lnTo>
                  <a:lnTo>
                    <a:pt x="10823" y="6017"/>
                  </a:lnTo>
                  <a:lnTo>
                    <a:pt x="10877" y="6024"/>
                  </a:lnTo>
                  <a:lnTo>
                    <a:pt x="10935" y="6038"/>
                  </a:lnTo>
                  <a:lnTo>
                    <a:pt x="10998" y="6059"/>
                  </a:lnTo>
                  <a:lnTo>
                    <a:pt x="11064" y="6087"/>
                  </a:lnTo>
                  <a:lnTo>
                    <a:pt x="11135" y="6120"/>
                  </a:lnTo>
                  <a:lnTo>
                    <a:pt x="11208" y="6161"/>
                  </a:lnTo>
                  <a:lnTo>
                    <a:pt x="11283" y="6205"/>
                  </a:lnTo>
                  <a:lnTo>
                    <a:pt x="11361" y="6256"/>
                  </a:lnTo>
                  <a:lnTo>
                    <a:pt x="11441" y="6312"/>
                  </a:lnTo>
                  <a:lnTo>
                    <a:pt x="11521" y="6373"/>
                  </a:lnTo>
                  <a:lnTo>
                    <a:pt x="11603" y="6438"/>
                  </a:lnTo>
                  <a:lnTo>
                    <a:pt x="11685" y="6508"/>
                  </a:lnTo>
                  <a:lnTo>
                    <a:pt x="11768" y="6582"/>
                  </a:lnTo>
                  <a:lnTo>
                    <a:pt x="11849" y="6659"/>
                  </a:lnTo>
                  <a:lnTo>
                    <a:pt x="11930" y="6741"/>
                  </a:lnTo>
                  <a:lnTo>
                    <a:pt x="12010" y="6825"/>
                  </a:lnTo>
                  <a:lnTo>
                    <a:pt x="12089" y="6912"/>
                  </a:lnTo>
                  <a:lnTo>
                    <a:pt x="12165" y="7002"/>
                  </a:lnTo>
                  <a:lnTo>
                    <a:pt x="12239" y="7095"/>
                  </a:lnTo>
                  <a:lnTo>
                    <a:pt x="12311" y="7189"/>
                  </a:lnTo>
                  <a:lnTo>
                    <a:pt x="12378" y="7286"/>
                  </a:lnTo>
                  <a:lnTo>
                    <a:pt x="12443" y="7383"/>
                  </a:lnTo>
                  <a:lnTo>
                    <a:pt x="12502" y="7483"/>
                  </a:lnTo>
                  <a:lnTo>
                    <a:pt x="12558" y="7583"/>
                  </a:lnTo>
                  <a:lnTo>
                    <a:pt x="12609" y="7686"/>
                  </a:lnTo>
                  <a:lnTo>
                    <a:pt x="12655" y="7788"/>
                  </a:lnTo>
                  <a:lnTo>
                    <a:pt x="12694" y="7890"/>
                  </a:lnTo>
                  <a:lnTo>
                    <a:pt x="12727" y="7992"/>
                  </a:lnTo>
                  <a:lnTo>
                    <a:pt x="12755" y="8094"/>
                  </a:lnTo>
                  <a:lnTo>
                    <a:pt x="12774" y="8204"/>
                  </a:lnTo>
                  <a:lnTo>
                    <a:pt x="12785" y="8325"/>
                  </a:lnTo>
                  <a:lnTo>
                    <a:pt x="12789" y="8459"/>
                  </a:lnTo>
                  <a:lnTo>
                    <a:pt x="12785" y="8602"/>
                  </a:lnTo>
                  <a:lnTo>
                    <a:pt x="12774" y="8756"/>
                  </a:lnTo>
                  <a:lnTo>
                    <a:pt x="12757" y="8919"/>
                  </a:lnTo>
                  <a:lnTo>
                    <a:pt x="12733" y="9089"/>
                  </a:lnTo>
                  <a:lnTo>
                    <a:pt x="12704" y="9266"/>
                  </a:lnTo>
                  <a:lnTo>
                    <a:pt x="12670" y="9448"/>
                  </a:lnTo>
                  <a:lnTo>
                    <a:pt x="12632" y="9636"/>
                  </a:lnTo>
                  <a:lnTo>
                    <a:pt x="12588" y="9827"/>
                  </a:lnTo>
                  <a:lnTo>
                    <a:pt x="12541" y="10020"/>
                  </a:lnTo>
                  <a:lnTo>
                    <a:pt x="12490" y="10216"/>
                  </a:lnTo>
                  <a:lnTo>
                    <a:pt x="12437" y="10411"/>
                  </a:lnTo>
                  <a:lnTo>
                    <a:pt x="12380" y="10606"/>
                  </a:lnTo>
                  <a:lnTo>
                    <a:pt x="12322" y="10799"/>
                  </a:lnTo>
                  <a:lnTo>
                    <a:pt x="12261" y="10991"/>
                  </a:lnTo>
                  <a:lnTo>
                    <a:pt x="12200" y="11178"/>
                  </a:lnTo>
                  <a:lnTo>
                    <a:pt x="12137" y="11360"/>
                  </a:lnTo>
                  <a:lnTo>
                    <a:pt x="12074" y="11537"/>
                  </a:lnTo>
                  <a:lnTo>
                    <a:pt x="12012" y="11708"/>
                  </a:lnTo>
                  <a:lnTo>
                    <a:pt x="11948" y="11871"/>
                  </a:lnTo>
                  <a:lnTo>
                    <a:pt x="11887" y="12025"/>
                  </a:lnTo>
                  <a:lnTo>
                    <a:pt x="11826" y="12170"/>
                  </a:lnTo>
                  <a:lnTo>
                    <a:pt x="11768" y="12303"/>
                  </a:lnTo>
                  <a:lnTo>
                    <a:pt x="11711" y="12425"/>
                  </a:lnTo>
                  <a:lnTo>
                    <a:pt x="11657" y="12534"/>
                  </a:lnTo>
                  <a:lnTo>
                    <a:pt x="11605" y="12629"/>
                  </a:lnTo>
                  <a:lnTo>
                    <a:pt x="11558" y="12710"/>
                  </a:lnTo>
                  <a:lnTo>
                    <a:pt x="11513" y="12775"/>
                  </a:lnTo>
                  <a:lnTo>
                    <a:pt x="11473" y="12822"/>
                  </a:lnTo>
                  <a:lnTo>
                    <a:pt x="11439" y="12852"/>
                  </a:lnTo>
                  <a:lnTo>
                    <a:pt x="11400" y="12872"/>
                  </a:lnTo>
                  <a:lnTo>
                    <a:pt x="11354" y="12891"/>
                  </a:lnTo>
                  <a:lnTo>
                    <a:pt x="11299" y="12908"/>
                  </a:lnTo>
                  <a:lnTo>
                    <a:pt x="11237" y="12925"/>
                  </a:lnTo>
                  <a:lnTo>
                    <a:pt x="11167" y="12941"/>
                  </a:lnTo>
                  <a:lnTo>
                    <a:pt x="11090" y="12956"/>
                  </a:lnTo>
                  <a:lnTo>
                    <a:pt x="11009" y="12969"/>
                  </a:lnTo>
                  <a:lnTo>
                    <a:pt x="10922" y="12982"/>
                  </a:lnTo>
                  <a:lnTo>
                    <a:pt x="10831" y="12993"/>
                  </a:lnTo>
                  <a:lnTo>
                    <a:pt x="10736" y="13004"/>
                  </a:lnTo>
                  <a:lnTo>
                    <a:pt x="10637" y="13015"/>
                  </a:lnTo>
                  <a:lnTo>
                    <a:pt x="10537" y="13023"/>
                  </a:lnTo>
                  <a:lnTo>
                    <a:pt x="10435" y="13032"/>
                  </a:lnTo>
                  <a:lnTo>
                    <a:pt x="10333" y="13039"/>
                  </a:lnTo>
                  <a:lnTo>
                    <a:pt x="10229" y="13045"/>
                  </a:lnTo>
                  <a:lnTo>
                    <a:pt x="10127" y="13051"/>
                  </a:lnTo>
                  <a:lnTo>
                    <a:pt x="9924" y="13061"/>
                  </a:lnTo>
                  <a:lnTo>
                    <a:pt x="9731" y="13069"/>
                  </a:lnTo>
                  <a:lnTo>
                    <a:pt x="9553" y="13075"/>
                  </a:lnTo>
                  <a:lnTo>
                    <a:pt x="9396" y="13079"/>
                  </a:lnTo>
                  <a:lnTo>
                    <a:pt x="9264" y="13082"/>
                  </a:lnTo>
                  <a:lnTo>
                    <a:pt x="9163" y="13083"/>
                  </a:lnTo>
                  <a:lnTo>
                    <a:pt x="9098" y="13084"/>
                  </a:lnTo>
                  <a:lnTo>
                    <a:pt x="9076" y="13084"/>
                  </a:lnTo>
                  <a:lnTo>
                    <a:pt x="10392" y="15650"/>
                  </a:lnTo>
                  <a:lnTo>
                    <a:pt x="8650" y="1619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2" name="Group 11"/>
          <p:cNvGrpSpPr/>
          <p:nvPr userDrawn="1"/>
        </p:nvGrpSpPr>
        <p:grpSpPr>
          <a:xfrm>
            <a:off x="8558089" y="2538524"/>
            <a:ext cx="1496291" cy="1496291"/>
            <a:chOff x="8558087" y="2538520"/>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3" name="Oval 12"/>
            <p:cNvSpPr/>
            <p:nvPr/>
          </p:nvSpPr>
          <p:spPr>
            <a:xfrm>
              <a:off x="8558087" y="2538520"/>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4" name="Freeform 9"/>
            <p:cNvSpPr>
              <a:spLocks/>
            </p:cNvSpPr>
            <p:nvPr/>
          </p:nvSpPr>
          <p:spPr bwMode="auto">
            <a:xfrm>
              <a:off x="8882913" y="2929490"/>
              <a:ext cx="846638" cy="71435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5" name="Group 14"/>
          <p:cNvGrpSpPr/>
          <p:nvPr userDrawn="1"/>
        </p:nvGrpSpPr>
        <p:grpSpPr>
          <a:xfrm>
            <a:off x="1540782" y="4096582"/>
            <a:ext cx="2739239" cy="1715799"/>
            <a:chOff x="4345532" y="2896865"/>
            <a:chExt cx="2739238" cy="1715799"/>
          </a:xfrm>
        </p:grpSpPr>
        <p:sp>
          <p:nvSpPr>
            <p:cNvPr id="16" name="TextBox 15"/>
            <p:cNvSpPr txBox="1"/>
            <p:nvPr/>
          </p:nvSpPr>
          <p:spPr>
            <a:xfrm>
              <a:off x="4942374" y="2896865"/>
              <a:ext cx="1496289" cy="523220"/>
            </a:xfrm>
            <a:prstGeom prst="rect">
              <a:avLst/>
            </a:prstGeom>
            <a:noFill/>
          </p:spPr>
          <p:txBody>
            <a:bodyPr wrap="square" rtlCol="0">
              <a:spAutoFit/>
            </a:bodyPr>
            <a:lstStyle/>
            <a:p>
              <a:pPr algn="ctr"/>
              <a:r>
                <a:rPr lang="en-US" sz="2800" dirty="0">
                  <a:solidFill>
                    <a:schemeClr val="tx1"/>
                  </a:solidFill>
                  <a:latin typeface="+mj-lt"/>
                </a:rPr>
                <a:t>25% Off</a:t>
              </a:r>
              <a:endParaRPr lang="id-ID" sz="2800" dirty="0">
                <a:solidFill>
                  <a:schemeClr val="tx1"/>
                </a:solidFill>
                <a:latin typeface="+mj-lt"/>
              </a:endParaRPr>
            </a:p>
          </p:txBody>
        </p:sp>
        <p:sp>
          <p:nvSpPr>
            <p:cNvPr id="17" name="TextBox 34"/>
            <p:cNvSpPr txBox="1"/>
            <p:nvPr/>
          </p:nvSpPr>
          <p:spPr>
            <a:xfrm>
              <a:off x="4741056" y="3422461"/>
              <a:ext cx="194819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Off All</a:t>
              </a:r>
              <a:r>
                <a:rPr lang="en-US" sz="1400" b="1" i="1" baseline="0" dirty="0">
                  <a:solidFill>
                    <a:schemeClr val="tx1"/>
                  </a:solidFill>
                  <a:latin typeface="+mj-lt"/>
                </a:rPr>
                <a:t> Webinars</a:t>
              </a:r>
              <a:endParaRPr lang="en-US" sz="1400" b="1" i="1" dirty="0">
                <a:solidFill>
                  <a:schemeClr val="tx1"/>
                </a:solidFill>
                <a:latin typeface="+mj-lt"/>
              </a:endParaRPr>
            </a:p>
          </p:txBody>
        </p:sp>
        <p:sp>
          <p:nvSpPr>
            <p:cNvPr id="18" name="Text Placeholder 6"/>
            <p:cNvSpPr txBox="1">
              <a:spLocks/>
            </p:cNvSpPr>
            <p:nvPr/>
          </p:nvSpPr>
          <p:spPr>
            <a:xfrm>
              <a:off x="4345532" y="3730238"/>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b="1" dirty="0">
                  <a:latin typeface="+mj-lt"/>
                </a:rPr>
                <a:t>25% off</a:t>
              </a:r>
              <a:r>
                <a:rPr lang="en-US" sz="1400" dirty="0">
                  <a:latin typeface="+mj-lt"/>
                </a:rPr>
                <a:t> all Youth</a:t>
              </a:r>
              <a:br>
                <a:rPr lang="en-US" sz="1400" dirty="0">
                  <a:latin typeface="+mj-lt"/>
                </a:rPr>
              </a:br>
              <a:r>
                <a:rPr lang="en-US" sz="1400" dirty="0" err="1">
                  <a:latin typeface="+mj-lt"/>
                </a:rPr>
                <a:t>Collaboratory</a:t>
              </a:r>
              <a:r>
                <a:rPr lang="en-US" sz="1400" dirty="0">
                  <a:latin typeface="+mj-lt"/>
                </a:rPr>
                <a:t> webinars</a:t>
              </a:r>
              <a:br>
                <a:rPr lang="en-US" sz="1400" baseline="0" dirty="0">
                  <a:latin typeface="+mj-lt"/>
                </a:rPr>
              </a:br>
              <a:r>
                <a:rPr lang="en-US" sz="1400" dirty="0">
                  <a:latin typeface="+mj-lt"/>
                </a:rPr>
                <a:t>for all Members.</a:t>
              </a:r>
            </a:p>
          </p:txBody>
        </p:sp>
      </p:grpSp>
      <p:grpSp>
        <p:nvGrpSpPr>
          <p:cNvPr id="19" name="Group 18"/>
          <p:cNvGrpSpPr/>
          <p:nvPr userDrawn="1"/>
        </p:nvGrpSpPr>
        <p:grpSpPr>
          <a:xfrm>
            <a:off x="4531970" y="4065805"/>
            <a:ext cx="3129427" cy="1715643"/>
            <a:chOff x="4201961" y="2866088"/>
            <a:chExt cx="3129426" cy="1715643"/>
          </a:xfrm>
        </p:grpSpPr>
        <p:sp>
          <p:nvSpPr>
            <p:cNvPr id="20" name="TextBox 19"/>
            <p:cNvSpPr txBox="1"/>
            <p:nvPr/>
          </p:nvSpPr>
          <p:spPr>
            <a:xfrm>
              <a:off x="4339333" y="2866088"/>
              <a:ext cx="2751651" cy="584775"/>
            </a:xfrm>
            <a:prstGeom prst="rect">
              <a:avLst/>
            </a:prstGeom>
            <a:noFill/>
          </p:spPr>
          <p:txBody>
            <a:bodyPr wrap="none" rtlCol="0">
              <a:spAutoFit/>
            </a:bodyPr>
            <a:lstStyle/>
            <a:p>
              <a:pPr algn="ctr"/>
              <a:r>
                <a:rPr lang="en-US" sz="3200" dirty="0">
                  <a:solidFill>
                    <a:schemeClr val="tx1"/>
                  </a:solidFill>
                  <a:latin typeface="+mj-lt"/>
                </a:rPr>
                <a:t>Up to 25% Off</a:t>
              </a:r>
              <a:endParaRPr lang="id-ID" sz="3200" dirty="0">
                <a:solidFill>
                  <a:schemeClr val="tx1"/>
                </a:solidFill>
                <a:latin typeface="+mj-lt"/>
              </a:endParaRPr>
            </a:p>
          </p:txBody>
        </p:sp>
        <p:sp>
          <p:nvSpPr>
            <p:cNvPr id="21" name="TextBox 34"/>
            <p:cNvSpPr txBox="1"/>
            <p:nvPr/>
          </p:nvSpPr>
          <p:spPr>
            <a:xfrm>
              <a:off x="4201961" y="3422461"/>
              <a:ext cx="3129426"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baseline="0" dirty="0">
                  <a:solidFill>
                    <a:schemeClr val="tx1"/>
                  </a:solidFill>
                  <a:latin typeface="+mj-lt"/>
                </a:rPr>
                <a:t>All Training + Consulting Services</a:t>
              </a:r>
              <a:endParaRPr lang="en-US" sz="1400" b="1" i="1" dirty="0">
                <a:solidFill>
                  <a:schemeClr val="tx1"/>
                </a:solidFill>
                <a:latin typeface="+mj-lt"/>
              </a:endParaRPr>
            </a:p>
          </p:txBody>
        </p:sp>
        <p:sp>
          <p:nvSpPr>
            <p:cNvPr id="22" name="Text Placeholder 6"/>
            <p:cNvSpPr txBox="1">
              <a:spLocks/>
            </p:cNvSpPr>
            <p:nvPr/>
          </p:nvSpPr>
          <p:spPr>
            <a:xfrm>
              <a:off x="4345532" y="3699305"/>
              <a:ext cx="279205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Including proposal review</a:t>
              </a:r>
              <a:br>
                <a:rPr lang="en-US" sz="1400" dirty="0">
                  <a:latin typeface="+mj-lt"/>
                </a:rPr>
              </a:br>
              <a:r>
                <a:rPr lang="en-US" sz="1400" dirty="0">
                  <a:latin typeface="+mj-lt"/>
                </a:rPr>
                <a:t>services, for</a:t>
              </a:r>
              <a:br>
                <a:rPr lang="en-US" sz="1400" dirty="0">
                  <a:latin typeface="+mj-lt"/>
                </a:rPr>
              </a:br>
              <a:r>
                <a:rPr lang="en-US" sz="1400" dirty="0">
                  <a:latin typeface="+mj-lt"/>
                </a:rPr>
                <a:t>Organizational Members. </a:t>
              </a:r>
            </a:p>
          </p:txBody>
        </p:sp>
      </p:grpSp>
      <p:grpSp>
        <p:nvGrpSpPr>
          <p:cNvPr id="23" name="Group 22"/>
          <p:cNvGrpSpPr/>
          <p:nvPr userDrawn="1"/>
        </p:nvGrpSpPr>
        <p:grpSpPr>
          <a:xfrm>
            <a:off x="7816514" y="4065805"/>
            <a:ext cx="2989825" cy="1715643"/>
            <a:chOff x="4250062" y="2866088"/>
            <a:chExt cx="2989824" cy="1715643"/>
          </a:xfrm>
        </p:grpSpPr>
        <p:sp>
          <p:nvSpPr>
            <p:cNvPr id="24" name="TextBox 23"/>
            <p:cNvSpPr txBox="1"/>
            <p:nvPr/>
          </p:nvSpPr>
          <p:spPr>
            <a:xfrm>
              <a:off x="4692281" y="2866088"/>
              <a:ext cx="2045752" cy="584775"/>
            </a:xfrm>
            <a:prstGeom prst="rect">
              <a:avLst/>
            </a:prstGeom>
            <a:noFill/>
          </p:spPr>
          <p:txBody>
            <a:bodyPr wrap="none" rtlCol="0">
              <a:spAutoFit/>
            </a:bodyPr>
            <a:lstStyle/>
            <a:p>
              <a:pPr algn="ctr"/>
              <a:r>
                <a:rPr lang="en-US" sz="3200" dirty="0">
                  <a:solidFill>
                    <a:schemeClr val="tx1"/>
                  </a:solidFill>
                  <a:latin typeface="+mj-lt"/>
                </a:rPr>
                <a:t>Access To</a:t>
              </a:r>
              <a:endParaRPr lang="id-ID" sz="3200" dirty="0">
                <a:solidFill>
                  <a:schemeClr val="tx1"/>
                </a:solidFill>
                <a:latin typeface="+mj-lt"/>
              </a:endParaRPr>
            </a:p>
          </p:txBody>
        </p:sp>
        <p:sp>
          <p:nvSpPr>
            <p:cNvPr id="25" name="TextBox 34"/>
            <p:cNvSpPr txBox="1"/>
            <p:nvPr/>
          </p:nvSpPr>
          <p:spPr>
            <a:xfrm>
              <a:off x="4250062" y="3422461"/>
              <a:ext cx="298982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Opportunities for Sub-Contracts</a:t>
              </a:r>
            </a:p>
          </p:txBody>
        </p:sp>
        <p:sp>
          <p:nvSpPr>
            <p:cNvPr id="26" name="Text Placeholder 6"/>
            <p:cNvSpPr txBox="1">
              <a:spLocks/>
            </p:cNvSpPr>
            <p:nvPr/>
          </p:nvSpPr>
          <p:spPr>
            <a:xfrm>
              <a:off x="4345532" y="3699305"/>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through intermediary grants awarded to Youth </a:t>
              </a:r>
              <a:r>
                <a:rPr lang="en-US" sz="1400" dirty="0" err="1">
                  <a:latin typeface="+mj-lt"/>
                </a:rPr>
                <a:t>Collaboratory</a:t>
              </a:r>
              <a:r>
                <a:rPr lang="en-US" sz="1400" dirty="0">
                  <a:latin typeface="+mj-lt"/>
                </a:rPr>
                <a:t>, for Organizational Members.</a:t>
              </a:r>
            </a:p>
          </p:txBody>
        </p:sp>
      </p:grpSp>
      <p:sp>
        <p:nvSpPr>
          <p:cNvPr id="27" name="Rounded Rectangle 26">
            <a:hlinkClick r:id="rId3"/>
          </p:cNvPr>
          <p:cNvSpPr/>
          <p:nvPr userDrawn="1"/>
        </p:nvSpPr>
        <p:spPr>
          <a:xfrm>
            <a:off x="1885979"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3"/>
              </a:rPr>
              <a:t>READ MORE</a:t>
            </a:r>
            <a:endParaRPr lang="en-US" sz="2000" dirty="0">
              <a:solidFill>
                <a:srgbClr val="00A59F"/>
              </a:solidFill>
              <a:latin typeface="+mj-lt"/>
            </a:endParaRPr>
          </a:p>
        </p:txBody>
      </p:sp>
      <p:sp>
        <p:nvSpPr>
          <p:cNvPr id="28" name="Rounded Rectangle 27">
            <a:hlinkClick r:id="rId4"/>
          </p:cNvPr>
          <p:cNvSpPr/>
          <p:nvPr userDrawn="1"/>
        </p:nvSpPr>
        <p:spPr>
          <a:xfrm>
            <a:off x="5071071"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4"/>
              </a:rPr>
              <a:t>READ MORE</a:t>
            </a:r>
            <a:endParaRPr lang="en-US" sz="2000" dirty="0">
              <a:solidFill>
                <a:srgbClr val="00A59F"/>
              </a:solidFill>
              <a:latin typeface="+mj-lt"/>
            </a:endParaRPr>
          </a:p>
        </p:txBody>
      </p:sp>
      <p:sp>
        <p:nvSpPr>
          <p:cNvPr id="29" name="Rounded Rectangle 28">
            <a:hlinkClick r:id="rId5"/>
          </p:cNvPr>
          <p:cNvSpPr/>
          <p:nvPr userDrawn="1"/>
        </p:nvSpPr>
        <p:spPr>
          <a:xfrm>
            <a:off x="8256163"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5"/>
              </a:rPr>
              <a:t>READ MORE</a:t>
            </a:r>
            <a:endParaRPr lang="en-US" sz="2000" dirty="0">
              <a:solidFill>
                <a:srgbClr val="00A59F"/>
              </a:solidFill>
              <a:latin typeface="+mj-lt"/>
            </a:endParaRPr>
          </a:p>
        </p:txBody>
      </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7623" y="2862795"/>
            <a:ext cx="1496291" cy="781050"/>
          </a:xfrm>
          <a:prstGeom prst="rect">
            <a:avLst/>
          </a:prstGeom>
        </p:spPr>
      </p:pic>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47856" y="2878236"/>
            <a:ext cx="1496291" cy="781050"/>
          </a:xfrm>
          <a:prstGeom prst="rect">
            <a:avLst/>
          </a:prstGeom>
        </p:spPr>
      </p:pic>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58088" y="2905262"/>
            <a:ext cx="1496292" cy="781050"/>
          </a:xfrm>
          <a:prstGeom prst="rect">
            <a:avLst/>
          </a:prstGeom>
        </p:spPr>
      </p:pic>
    </p:spTree>
    <p:extLst>
      <p:ext uri="{BB962C8B-B14F-4D97-AF65-F5344CB8AC3E}">
        <p14:creationId xmlns:p14="http://schemas.microsoft.com/office/powerpoint/2010/main" val="35578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obe Connection Audio Tip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graphicFrame>
        <p:nvGraphicFramePr>
          <p:cNvPr id="6" name="Content Placeholder 3"/>
          <p:cNvGraphicFramePr>
            <a:graphicFrameLocks/>
          </p:cNvGraphicFramePr>
          <p:nvPr userDrawn="1">
            <p:extLst>
              <p:ext uri="{D42A27DB-BD31-4B8C-83A1-F6EECF244321}">
                <p14:modId xmlns:p14="http://schemas.microsoft.com/office/powerpoint/2010/main" val="3759694509"/>
              </p:ext>
            </p:extLst>
          </p:nvPr>
        </p:nvGraphicFramePr>
        <p:xfrm>
          <a:off x="838200" y="1825625"/>
          <a:ext cx="10400818" cy="3880694"/>
        </p:xfrm>
        <a:graphic>
          <a:graphicData uri="http://schemas.openxmlformats.org/drawingml/2006/table">
            <a:tbl>
              <a:tblPr firstRow="1" bandRow="1"/>
              <a:tblGrid>
                <a:gridCol w="3755851">
                  <a:extLst>
                    <a:ext uri="{9D8B030D-6E8A-4147-A177-3AD203B41FA5}">
                      <a16:colId xmlns:a16="http://schemas.microsoft.com/office/drawing/2014/main" val="20000"/>
                    </a:ext>
                  </a:extLst>
                </a:gridCol>
                <a:gridCol w="6644967">
                  <a:extLst>
                    <a:ext uri="{9D8B030D-6E8A-4147-A177-3AD203B41FA5}">
                      <a16:colId xmlns:a16="http://schemas.microsoft.com/office/drawing/2014/main" val="20001"/>
                    </a:ext>
                  </a:extLst>
                </a:gridCol>
              </a:tblGrid>
              <a:tr h="6858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Symptom</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Quick Fix</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extLst>
                  <a:ext uri="{0D108BD9-81ED-4DB2-BD59-A6C34878D82A}">
                    <a16:rowId xmlns:a16="http://schemas.microsoft.com/office/drawing/2014/main" val="10000"/>
                  </a:ext>
                </a:extLst>
              </a:tr>
              <a:tr h="18035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You cannot hear others</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Check</a:t>
                      </a:r>
                      <a:r>
                        <a:rPr lang="en-US" sz="2200" baseline="0" dirty="0">
                          <a:latin typeface="+mj-lt"/>
                        </a:rPr>
                        <a:t> mute settings in Adobe and on headset</a:t>
                      </a:r>
                      <a:endParaRPr lang="en-US" sz="2200" dirty="0">
                        <a:latin typeface="+mj-lt"/>
                      </a:endParaRPr>
                    </a:p>
                    <a:p>
                      <a:pPr marL="285750" indent="-285750">
                        <a:buFont typeface="Arial" panose="020B0604020202020204" pitchFamily="34" charset="0"/>
                        <a:buChar char="•"/>
                      </a:pPr>
                      <a:r>
                        <a:rPr lang="en-US" sz="2200" dirty="0">
                          <a:latin typeface="+mj-lt"/>
                        </a:rPr>
                        <a:t>Turn up volume</a:t>
                      </a:r>
                      <a:r>
                        <a:rPr lang="en-US" sz="2200" baseline="0" dirty="0">
                          <a:latin typeface="+mj-lt"/>
                        </a:rPr>
                        <a:t> on computer and/or headset</a:t>
                      </a:r>
                    </a:p>
                    <a:p>
                      <a:pPr marL="285750" indent="-285750">
                        <a:buFont typeface="Arial" panose="020B0604020202020204" pitchFamily="34" charset="0"/>
                        <a:buChar char="•"/>
                      </a:pPr>
                      <a:r>
                        <a:rPr lang="en-US" sz="2200" dirty="0">
                          <a:latin typeface="+mj-lt"/>
                        </a:rPr>
                        <a:t>Check audio settings in computer control panel</a:t>
                      </a:r>
                    </a:p>
                    <a:p>
                      <a:pPr marL="285750" indent="-285750">
                        <a:buFont typeface="Arial" panose="020B0604020202020204" pitchFamily="34" charset="0"/>
                        <a:buChar char="•"/>
                      </a:pPr>
                      <a:r>
                        <a:rPr lang="en-US" sz="2200" dirty="0">
                          <a:latin typeface="+mj-lt"/>
                        </a:rPr>
                        <a:t>Turn off Skype</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extLst>
                  <a:ext uri="{0D108BD9-81ED-4DB2-BD59-A6C34878D82A}">
                    <a16:rowId xmlns:a16="http://schemas.microsoft.com/office/drawing/2014/main" val="10003"/>
                  </a:ext>
                </a:extLst>
              </a:tr>
              <a:tr h="139130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Long delays in speaking</a:t>
                      </a:r>
                      <a:r>
                        <a:rPr lang="en-US" sz="2200" baseline="0" dirty="0">
                          <a:latin typeface="+mj-lt"/>
                        </a:rPr>
                        <a:t> or hearing</a:t>
                      </a:r>
                      <a:endParaRPr lang="en-US" sz="2200" dirty="0">
                        <a:latin typeface="+mj-lt"/>
                      </a:endParaRP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Switch from Wifi to Ethernet</a:t>
                      </a:r>
                    </a:p>
                    <a:p>
                      <a:pPr marL="285750" indent="-285750">
                        <a:buFont typeface="Arial" panose="020B0604020202020204" pitchFamily="34" charset="0"/>
                        <a:buChar char="•"/>
                      </a:pPr>
                      <a:r>
                        <a:rPr lang="en-US" sz="2200" dirty="0">
                          <a:latin typeface="+mj-lt"/>
                        </a:rPr>
                        <a:t>Restart</a:t>
                      </a:r>
                      <a:r>
                        <a:rPr lang="en-US" sz="2200" baseline="0" dirty="0">
                          <a:latin typeface="+mj-lt"/>
                        </a:rPr>
                        <a:t> computer</a:t>
                      </a:r>
                    </a:p>
                    <a:p>
                      <a:pPr marL="285750" indent="-285750">
                        <a:buFont typeface="Arial" panose="020B0604020202020204" pitchFamily="34" charset="0"/>
                        <a:buChar char="•"/>
                      </a:pPr>
                      <a:r>
                        <a:rPr lang="en-US" sz="2200" baseline="0" dirty="0">
                          <a:latin typeface="+mj-lt"/>
                        </a:rPr>
                        <a:t>Open only essential programs</a:t>
                      </a:r>
                      <a:endParaRPr lang="en-US" sz="2200" dirty="0">
                        <a:latin typeface="+mj-lt"/>
                      </a:endParaRP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userDrawn="1"/>
        </p:nvSpPr>
        <p:spPr>
          <a:xfrm>
            <a:off x="838200" y="603995"/>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Adobe Connect Audio Tips</a:t>
            </a:r>
            <a:endParaRPr lang="en-US" dirty="0">
              <a:solidFill>
                <a:srgbClr val="00B398"/>
              </a:solidFill>
            </a:endParaRPr>
          </a:p>
        </p:txBody>
      </p:sp>
    </p:spTree>
    <p:extLst>
      <p:ext uri="{BB962C8B-B14F-4D97-AF65-F5344CB8AC3E}">
        <p14:creationId xmlns:p14="http://schemas.microsoft.com/office/powerpoint/2010/main" val="154942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00A59F"/>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grpSp>
        <p:nvGrpSpPr>
          <p:cNvPr id="33" name="Group 32"/>
          <p:cNvGrpSpPr/>
          <p:nvPr userDrawn="1"/>
        </p:nvGrpSpPr>
        <p:grpSpPr>
          <a:xfrm>
            <a:off x="181428" y="498398"/>
            <a:ext cx="3450771" cy="6359602"/>
            <a:chOff x="714828" y="498398"/>
            <a:chExt cx="3450771" cy="6359602"/>
          </a:xfrm>
        </p:grpSpPr>
        <p:sp>
          <p:nvSpPr>
            <p:cNvPr id="34" name="Freeform 5"/>
            <p:cNvSpPr>
              <a:spLocks/>
            </p:cNvSpPr>
            <p:nvPr/>
          </p:nvSpPr>
          <p:spPr bwMode="auto">
            <a:xfrm>
              <a:off x="1306037" y="498398"/>
              <a:ext cx="2381257" cy="4514126"/>
            </a:xfrm>
            <a:custGeom>
              <a:avLst/>
              <a:gdLst>
                <a:gd name="T0" fmla="*/ 4380 w 4641"/>
                <a:gd name="T1" fmla="*/ 8798 h 8798"/>
                <a:gd name="T2" fmla="*/ 4421 w 4641"/>
                <a:gd name="T3" fmla="*/ 8792 h 8798"/>
                <a:gd name="T4" fmla="*/ 4461 w 4641"/>
                <a:gd name="T5" fmla="*/ 8782 h 8798"/>
                <a:gd name="T6" fmla="*/ 4498 w 4641"/>
                <a:gd name="T7" fmla="*/ 8764 h 8798"/>
                <a:gd name="T8" fmla="*/ 4530 w 4641"/>
                <a:gd name="T9" fmla="*/ 8744 h 8798"/>
                <a:gd name="T10" fmla="*/ 4561 w 4641"/>
                <a:gd name="T11" fmla="*/ 8717 h 8798"/>
                <a:gd name="T12" fmla="*/ 4587 w 4641"/>
                <a:gd name="T13" fmla="*/ 8687 h 8798"/>
                <a:gd name="T14" fmla="*/ 4608 w 4641"/>
                <a:gd name="T15" fmla="*/ 8653 h 8798"/>
                <a:gd name="T16" fmla="*/ 4625 w 4641"/>
                <a:gd name="T17" fmla="*/ 8617 h 8798"/>
                <a:gd name="T18" fmla="*/ 4636 w 4641"/>
                <a:gd name="T19" fmla="*/ 8578 h 8798"/>
                <a:gd name="T20" fmla="*/ 4641 w 4641"/>
                <a:gd name="T21" fmla="*/ 8537 h 8798"/>
                <a:gd name="T22" fmla="*/ 4641 w 4641"/>
                <a:gd name="T23" fmla="*/ 261 h 8798"/>
                <a:gd name="T24" fmla="*/ 4636 w 4641"/>
                <a:gd name="T25" fmla="*/ 220 h 8798"/>
                <a:gd name="T26" fmla="*/ 4625 w 4641"/>
                <a:gd name="T27" fmla="*/ 181 h 8798"/>
                <a:gd name="T28" fmla="*/ 4608 w 4641"/>
                <a:gd name="T29" fmla="*/ 145 h 8798"/>
                <a:gd name="T30" fmla="*/ 4587 w 4641"/>
                <a:gd name="T31" fmla="*/ 111 h 8798"/>
                <a:gd name="T32" fmla="*/ 4561 w 4641"/>
                <a:gd name="T33" fmla="*/ 80 h 8798"/>
                <a:gd name="T34" fmla="*/ 4530 w 4641"/>
                <a:gd name="T35" fmla="*/ 54 h 8798"/>
                <a:gd name="T36" fmla="*/ 4498 w 4641"/>
                <a:gd name="T37" fmla="*/ 34 h 8798"/>
                <a:gd name="T38" fmla="*/ 4461 w 4641"/>
                <a:gd name="T39" fmla="*/ 16 h 8798"/>
                <a:gd name="T40" fmla="*/ 4421 w 4641"/>
                <a:gd name="T41" fmla="*/ 5 h 8798"/>
                <a:gd name="T42" fmla="*/ 4380 w 4641"/>
                <a:gd name="T43" fmla="*/ 0 h 8798"/>
                <a:gd name="T44" fmla="*/ 261 w 4641"/>
                <a:gd name="T45" fmla="*/ 0 h 8798"/>
                <a:gd name="T46" fmla="*/ 220 w 4641"/>
                <a:gd name="T47" fmla="*/ 5 h 8798"/>
                <a:gd name="T48" fmla="*/ 181 w 4641"/>
                <a:gd name="T49" fmla="*/ 16 h 8798"/>
                <a:gd name="T50" fmla="*/ 145 w 4641"/>
                <a:gd name="T51" fmla="*/ 34 h 8798"/>
                <a:gd name="T52" fmla="*/ 111 w 4641"/>
                <a:gd name="T53" fmla="*/ 54 h 8798"/>
                <a:gd name="T54" fmla="*/ 81 w 4641"/>
                <a:gd name="T55" fmla="*/ 80 h 8798"/>
                <a:gd name="T56" fmla="*/ 56 w 4641"/>
                <a:gd name="T57" fmla="*/ 111 h 8798"/>
                <a:gd name="T58" fmla="*/ 34 w 4641"/>
                <a:gd name="T59" fmla="*/ 145 h 8798"/>
                <a:gd name="T60" fmla="*/ 18 w 4641"/>
                <a:gd name="T61" fmla="*/ 181 h 8798"/>
                <a:gd name="T62" fmla="*/ 6 w 4641"/>
                <a:gd name="T63" fmla="*/ 220 h 8798"/>
                <a:gd name="T64" fmla="*/ 0 w 4641"/>
                <a:gd name="T65" fmla="*/ 261 h 8798"/>
                <a:gd name="T66" fmla="*/ 0 w 4641"/>
                <a:gd name="T67" fmla="*/ 8537 h 8798"/>
                <a:gd name="T68" fmla="*/ 6 w 4641"/>
                <a:gd name="T69" fmla="*/ 8578 h 8798"/>
                <a:gd name="T70" fmla="*/ 18 w 4641"/>
                <a:gd name="T71" fmla="*/ 8617 h 8798"/>
                <a:gd name="T72" fmla="*/ 34 w 4641"/>
                <a:gd name="T73" fmla="*/ 8653 h 8798"/>
                <a:gd name="T74" fmla="*/ 56 w 4641"/>
                <a:gd name="T75" fmla="*/ 8687 h 8798"/>
                <a:gd name="T76" fmla="*/ 81 w 4641"/>
                <a:gd name="T77" fmla="*/ 8717 h 8798"/>
                <a:gd name="T78" fmla="*/ 111 w 4641"/>
                <a:gd name="T79" fmla="*/ 8744 h 8798"/>
                <a:gd name="T80" fmla="*/ 145 w 4641"/>
                <a:gd name="T81" fmla="*/ 8764 h 8798"/>
                <a:gd name="T82" fmla="*/ 181 w 4641"/>
                <a:gd name="T83" fmla="*/ 8782 h 8798"/>
                <a:gd name="T84" fmla="*/ 220 w 4641"/>
                <a:gd name="T85" fmla="*/ 8792 h 8798"/>
                <a:gd name="T86" fmla="*/ 261 w 4641"/>
                <a:gd name="T87" fmla="*/ 8798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1" h="8798">
                  <a:moveTo>
                    <a:pt x="275" y="8798"/>
                  </a:moveTo>
                  <a:lnTo>
                    <a:pt x="4366" y="8798"/>
                  </a:lnTo>
                  <a:lnTo>
                    <a:pt x="4380" y="8798"/>
                  </a:lnTo>
                  <a:lnTo>
                    <a:pt x="4394" y="8797"/>
                  </a:lnTo>
                  <a:lnTo>
                    <a:pt x="4408" y="8795"/>
                  </a:lnTo>
                  <a:lnTo>
                    <a:pt x="4421" y="8792"/>
                  </a:lnTo>
                  <a:lnTo>
                    <a:pt x="4434" y="8789"/>
                  </a:lnTo>
                  <a:lnTo>
                    <a:pt x="4448" y="8786"/>
                  </a:lnTo>
                  <a:lnTo>
                    <a:pt x="4461" y="8782"/>
                  </a:lnTo>
                  <a:lnTo>
                    <a:pt x="4473" y="8776"/>
                  </a:lnTo>
                  <a:lnTo>
                    <a:pt x="4486" y="8771"/>
                  </a:lnTo>
                  <a:lnTo>
                    <a:pt x="4498" y="8764"/>
                  </a:lnTo>
                  <a:lnTo>
                    <a:pt x="4508" y="8758"/>
                  </a:lnTo>
                  <a:lnTo>
                    <a:pt x="4519" y="8751"/>
                  </a:lnTo>
                  <a:lnTo>
                    <a:pt x="4530" y="8744"/>
                  </a:lnTo>
                  <a:lnTo>
                    <a:pt x="4541" y="8735"/>
                  </a:lnTo>
                  <a:lnTo>
                    <a:pt x="4551" y="8726"/>
                  </a:lnTo>
                  <a:lnTo>
                    <a:pt x="4561" y="8717"/>
                  </a:lnTo>
                  <a:lnTo>
                    <a:pt x="4569" y="8708"/>
                  </a:lnTo>
                  <a:lnTo>
                    <a:pt x="4578" y="8698"/>
                  </a:lnTo>
                  <a:lnTo>
                    <a:pt x="4587" y="8687"/>
                  </a:lnTo>
                  <a:lnTo>
                    <a:pt x="4594" y="8676"/>
                  </a:lnTo>
                  <a:lnTo>
                    <a:pt x="4601" y="8665"/>
                  </a:lnTo>
                  <a:lnTo>
                    <a:pt x="4608" y="8653"/>
                  </a:lnTo>
                  <a:lnTo>
                    <a:pt x="4614" y="8641"/>
                  </a:lnTo>
                  <a:lnTo>
                    <a:pt x="4619" y="8629"/>
                  </a:lnTo>
                  <a:lnTo>
                    <a:pt x="4625" y="8617"/>
                  </a:lnTo>
                  <a:lnTo>
                    <a:pt x="4629" y="8604"/>
                  </a:lnTo>
                  <a:lnTo>
                    <a:pt x="4632" y="8591"/>
                  </a:lnTo>
                  <a:lnTo>
                    <a:pt x="4636" y="8578"/>
                  </a:lnTo>
                  <a:lnTo>
                    <a:pt x="4638" y="8564"/>
                  </a:lnTo>
                  <a:lnTo>
                    <a:pt x="4640" y="8551"/>
                  </a:lnTo>
                  <a:lnTo>
                    <a:pt x="4641" y="8537"/>
                  </a:lnTo>
                  <a:lnTo>
                    <a:pt x="4641" y="8523"/>
                  </a:lnTo>
                  <a:lnTo>
                    <a:pt x="4641" y="275"/>
                  </a:lnTo>
                  <a:lnTo>
                    <a:pt x="4641" y="261"/>
                  </a:lnTo>
                  <a:lnTo>
                    <a:pt x="4640" y="247"/>
                  </a:lnTo>
                  <a:lnTo>
                    <a:pt x="4638" y="234"/>
                  </a:lnTo>
                  <a:lnTo>
                    <a:pt x="4636" y="220"/>
                  </a:lnTo>
                  <a:lnTo>
                    <a:pt x="4632" y="207"/>
                  </a:lnTo>
                  <a:lnTo>
                    <a:pt x="4629" y="194"/>
                  </a:lnTo>
                  <a:lnTo>
                    <a:pt x="4625" y="181"/>
                  </a:lnTo>
                  <a:lnTo>
                    <a:pt x="4619" y="169"/>
                  </a:lnTo>
                  <a:lnTo>
                    <a:pt x="4614" y="157"/>
                  </a:lnTo>
                  <a:lnTo>
                    <a:pt x="4608" y="145"/>
                  </a:lnTo>
                  <a:lnTo>
                    <a:pt x="4601" y="133"/>
                  </a:lnTo>
                  <a:lnTo>
                    <a:pt x="4594" y="122"/>
                  </a:lnTo>
                  <a:lnTo>
                    <a:pt x="4587" y="111"/>
                  </a:lnTo>
                  <a:lnTo>
                    <a:pt x="4578" y="100"/>
                  </a:lnTo>
                  <a:lnTo>
                    <a:pt x="4569" y="90"/>
                  </a:lnTo>
                  <a:lnTo>
                    <a:pt x="4561" y="80"/>
                  </a:lnTo>
                  <a:lnTo>
                    <a:pt x="4551" y="72"/>
                  </a:lnTo>
                  <a:lnTo>
                    <a:pt x="4541" y="63"/>
                  </a:lnTo>
                  <a:lnTo>
                    <a:pt x="4530" y="54"/>
                  </a:lnTo>
                  <a:lnTo>
                    <a:pt x="4519" y="47"/>
                  </a:lnTo>
                  <a:lnTo>
                    <a:pt x="4508" y="40"/>
                  </a:lnTo>
                  <a:lnTo>
                    <a:pt x="4498" y="34"/>
                  </a:lnTo>
                  <a:lnTo>
                    <a:pt x="4486" y="27"/>
                  </a:lnTo>
                  <a:lnTo>
                    <a:pt x="4473" y="22"/>
                  </a:lnTo>
                  <a:lnTo>
                    <a:pt x="4461" y="16"/>
                  </a:lnTo>
                  <a:lnTo>
                    <a:pt x="4448" y="12"/>
                  </a:lnTo>
                  <a:lnTo>
                    <a:pt x="4434" y="9"/>
                  </a:lnTo>
                  <a:lnTo>
                    <a:pt x="4421" y="5"/>
                  </a:lnTo>
                  <a:lnTo>
                    <a:pt x="4408" y="3"/>
                  </a:lnTo>
                  <a:lnTo>
                    <a:pt x="4394" y="1"/>
                  </a:lnTo>
                  <a:lnTo>
                    <a:pt x="4380" y="0"/>
                  </a:lnTo>
                  <a:lnTo>
                    <a:pt x="4366" y="0"/>
                  </a:lnTo>
                  <a:lnTo>
                    <a:pt x="275" y="0"/>
                  </a:lnTo>
                  <a:lnTo>
                    <a:pt x="261" y="0"/>
                  </a:lnTo>
                  <a:lnTo>
                    <a:pt x="247" y="1"/>
                  </a:lnTo>
                  <a:lnTo>
                    <a:pt x="234" y="3"/>
                  </a:lnTo>
                  <a:lnTo>
                    <a:pt x="220" y="5"/>
                  </a:lnTo>
                  <a:lnTo>
                    <a:pt x="207" y="9"/>
                  </a:lnTo>
                  <a:lnTo>
                    <a:pt x="194" y="12"/>
                  </a:lnTo>
                  <a:lnTo>
                    <a:pt x="181" y="16"/>
                  </a:lnTo>
                  <a:lnTo>
                    <a:pt x="169" y="22"/>
                  </a:lnTo>
                  <a:lnTo>
                    <a:pt x="157" y="27"/>
                  </a:lnTo>
                  <a:lnTo>
                    <a:pt x="145" y="34"/>
                  </a:lnTo>
                  <a:lnTo>
                    <a:pt x="133" y="40"/>
                  </a:lnTo>
                  <a:lnTo>
                    <a:pt x="122" y="47"/>
                  </a:lnTo>
                  <a:lnTo>
                    <a:pt x="111" y="54"/>
                  </a:lnTo>
                  <a:lnTo>
                    <a:pt x="100" y="63"/>
                  </a:lnTo>
                  <a:lnTo>
                    <a:pt x="91" y="72"/>
                  </a:lnTo>
                  <a:lnTo>
                    <a:pt x="81" y="80"/>
                  </a:lnTo>
                  <a:lnTo>
                    <a:pt x="72" y="90"/>
                  </a:lnTo>
                  <a:lnTo>
                    <a:pt x="63" y="100"/>
                  </a:lnTo>
                  <a:lnTo>
                    <a:pt x="56" y="111"/>
                  </a:lnTo>
                  <a:lnTo>
                    <a:pt x="48" y="122"/>
                  </a:lnTo>
                  <a:lnTo>
                    <a:pt x="41" y="133"/>
                  </a:lnTo>
                  <a:lnTo>
                    <a:pt x="34" y="145"/>
                  </a:lnTo>
                  <a:lnTo>
                    <a:pt x="28" y="157"/>
                  </a:lnTo>
                  <a:lnTo>
                    <a:pt x="22" y="169"/>
                  </a:lnTo>
                  <a:lnTo>
                    <a:pt x="18" y="181"/>
                  </a:lnTo>
                  <a:lnTo>
                    <a:pt x="13" y="194"/>
                  </a:lnTo>
                  <a:lnTo>
                    <a:pt x="9" y="207"/>
                  </a:lnTo>
                  <a:lnTo>
                    <a:pt x="6" y="220"/>
                  </a:lnTo>
                  <a:lnTo>
                    <a:pt x="4" y="234"/>
                  </a:lnTo>
                  <a:lnTo>
                    <a:pt x="1" y="247"/>
                  </a:lnTo>
                  <a:lnTo>
                    <a:pt x="0" y="261"/>
                  </a:lnTo>
                  <a:lnTo>
                    <a:pt x="0" y="275"/>
                  </a:lnTo>
                  <a:lnTo>
                    <a:pt x="0" y="8523"/>
                  </a:lnTo>
                  <a:lnTo>
                    <a:pt x="0" y="8537"/>
                  </a:lnTo>
                  <a:lnTo>
                    <a:pt x="1" y="8551"/>
                  </a:lnTo>
                  <a:lnTo>
                    <a:pt x="4" y="8564"/>
                  </a:lnTo>
                  <a:lnTo>
                    <a:pt x="6" y="8578"/>
                  </a:lnTo>
                  <a:lnTo>
                    <a:pt x="9" y="8591"/>
                  </a:lnTo>
                  <a:lnTo>
                    <a:pt x="13" y="8604"/>
                  </a:lnTo>
                  <a:lnTo>
                    <a:pt x="18" y="8617"/>
                  </a:lnTo>
                  <a:lnTo>
                    <a:pt x="22" y="8629"/>
                  </a:lnTo>
                  <a:lnTo>
                    <a:pt x="28" y="8641"/>
                  </a:lnTo>
                  <a:lnTo>
                    <a:pt x="34" y="8653"/>
                  </a:lnTo>
                  <a:lnTo>
                    <a:pt x="41" y="8665"/>
                  </a:lnTo>
                  <a:lnTo>
                    <a:pt x="48" y="8676"/>
                  </a:lnTo>
                  <a:lnTo>
                    <a:pt x="56" y="8687"/>
                  </a:lnTo>
                  <a:lnTo>
                    <a:pt x="63" y="8698"/>
                  </a:lnTo>
                  <a:lnTo>
                    <a:pt x="72" y="8708"/>
                  </a:lnTo>
                  <a:lnTo>
                    <a:pt x="81" y="8717"/>
                  </a:lnTo>
                  <a:lnTo>
                    <a:pt x="91" y="8726"/>
                  </a:lnTo>
                  <a:lnTo>
                    <a:pt x="100" y="8735"/>
                  </a:lnTo>
                  <a:lnTo>
                    <a:pt x="111" y="8744"/>
                  </a:lnTo>
                  <a:lnTo>
                    <a:pt x="122" y="8751"/>
                  </a:lnTo>
                  <a:lnTo>
                    <a:pt x="133" y="8758"/>
                  </a:lnTo>
                  <a:lnTo>
                    <a:pt x="145" y="8764"/>
                  </a:lnTo>
                  <a:lnTo>
                    <a:pt x="157" y="8771"/>
                  </a:lnTo>
                  <a:lnTo>
                    <a:pt x="169" y="8776"/>
                  </a:lnTo>
                  <a:lnTo>
                    <a:pt x="181" y="8782"/>
                  </a:lnTo>
                  <a:lnTo>
                    <a:pt x="194" y="8786"/>
                  </a:lnTo>
                  <a:lnTo>
                    <a:pt x="207" y="8789"/>
                  </a:lnTo>
                  <a:lnTo>
                    <a:pt x="220" y="8792"/>
                  </a:lnTo>
                  <a:lnTo>
                    <a:pt x="234" y="8795"/>
                  </a:lnTo>
                  <a:lnTo>
                    <a:pt x="247" y="8797"/>
                  </a:lnTo>
                  <a:lnTo>
                    <a:pt x="261" y="8798"/>
                  </a:lnTo>
                  <a:lnTo>
                    <a:pt x="275" y="8798"/>
                  </a:lnTo>
                  <a:close/>
                </a:path>
              </a:pathLst>
            </a:custGeom>
            <a:solidFill>
              <a:srgbClr val="232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5" name="Freeform 6"/>
            <p:cNvSpPr>
              <a:spLocks/>
            </p:cNvSpPr>
            <p:nvPr/>
          </p:nvSpPr>
          <p:spPr bwMode="auto">
            <a:xfrm>
              <a:off x="1423262" y="695739"/>
              <a:ext cx="2146806" cy="3817952"/>
            </a:xfrm>
            <a:custGeom>
              <a:avLst/>
              <a:gdLst>
                <a:gd name="T0" fmla="*/ 4129 w 4194"/>
                <a:gd name="T1" fmla="*/ 0 h 6708"/>
                <a:gd name="T2" fmla="*/ 4142 w 4194"/>
                <a:gd name="T3" fmla="*/ 1 h 6708"/>
                <a:gd name="T4" fmla="*/ 4154 w 4194"/>
                <a:gd name="T5" fmla="*/ 5 h 6708"/>
                <a:gd name="T6" fmla="*/ 4165 w 4194"/>
                <a:gd name="T7" fmla="*/ 10 h 6708"/>
                <a:gd name="T8" fmla="*/ 4174 w 4194"/>
                <a:gd name="T9" fmla="*/ 19 h 6708"/>
                <a:gd name="T10" fmla="*/ 4182 w 4194"/>
                <a:gd name="T11" fmla="*/ 29 h 6708"/>
                <a:gd name="T12" fmla="*/ 4188 w 4194"/>
                <a:gd name="T13" fmla="*/ 40 h 6708"/>
                <a:gd name="T14" fmla="*/ 4192 w 4194"/>
                <a:gd name="T15" fmla="*/ 52 h 6708"/>
                <a:gd name="T16" fmla="*/ 4194 w 4194"/>
                <a:gd name="T17" fmla="*/ 65 h 6708"/>
                <a:gd name="T18" fmla="*/ 4193 w 4194"/>
                <a:gd name="T19" fmla="*/ 6650 h 6708"/>
                <a:gd name="T20" fmla="*/ 4191 w 4194"/>
                <a:gd name="T21" fmla="*/ 6662 h 6708"/>
                <a:gd name="T22" fmla="*/ 4185 w 4194"/>
                <a:gd name="T23" fmla="*/ 6674 h 6708"/>
                <a:gd name="T24" fmla="*/ 4179 w 4194"/>
                <a:gd name="T25" fmla="*/ 6684 h 6708"/>
                <a:gd name="T26" fmla="*/ 4170 w 4194"/>
                <a:gd name="T27" fmla="*/ 6693 h 6708"/>
                <a:gd name="T28" fmla="*/ 4159 w 4194"/>
                <a:gd name="T29" fmla="*/ 6700 h 6708"/>
                <a:gd name="T30" fmla="*/ 4147 w 4194"/>
                <a:gd name="T31" fmla="*/ 6705 h 6708"/>
                <a:gd name="T32" fmla="*/ 4135 w 4194"/>
                <a:gd name="T33" fmla="*/ 6707 h 6708"/>
                <a:gd name="T34" fmla="*/ 65 w 4194"/>
                <a:gd name="T35" fmla="*/ 6708 h 6708"/>
                <a:gd name="T36" fmla="*/ 52 w 4194"/>
                <a:gd name="T37" fmla="*/ 6707 h 6708"/>
                <a:gd name="T38" fmla="*/ 40 w 4194"/>
                <a:gd name="T39" fmla="*/ 6703 h 6708"/>
                <a:gd name="T40" fmla="*/ 29 w 4194"/>
                <a:gd name="T41" fmla="*/ 6696 h 6708"/>
                <a:gd name="T42" fmla="*/ 20 w 4194"/>
                <a:gd name="T43" fmla="*/ 6689 h 6708"/>
                <a:gd name="T44" fmla="*/ 12 w 4194"/>
                <a:gd name="T45" fmla="*/ 6679 h 6708"/>
                <a:gd name="T46" fmla="*/ 6 w 4194"/>
                <a:gd name="T47" fmla="*/ 6668 h 6708"/>
                <a:gd name="T48" fmla="*/ 2 w 4194"/>
                <a:gd name="T49" fmla="*/ 6656 h 6708"/>
                <a:gd name="T50" fmla="*/ 0 w 4194"/>
                <a:gd name="T51" fmla="*/ 6643 h 6708"/>
                <a:gd name="T52" fmla="*/ 1 w 4194"/>
                <a:gd name="T53" fmla="*/ 58 h 6708"/>
                <a:gd name="T54" fmla="*/ 3 w 4194"/>
                <a:gd name="T55" fmla="*/ 45 h 6708"/>
                <a:gd name="T56" fmla="*/ 9 w 4194"/>
                <a:gd name="T57" fmla="*/ 34 h 6708"/>
                <a:gd name="T58" fmla="*/ 15 w 4194"/>
                <a:gd name="T59" fmla="*/ 24 h 6708"/>
                <a:gd name="T60" fmla="*/ 24 w 4194"/>
                <a:gd name="T61" fmla="*/ 15 h 6708"/>
                <a:gd name="T62" fmla="*/ 35 w 4194"/>
                <a:gd name="T63" fmla="*/ 7 h 6708"/>
                <a:gd name="T64" fmla="*/ 47 w 4194"/>
                <a:gd name="T65" fmla="*/ 3 h 6708"/>
                <a:gd name="T66" fmla="*/ 59 w 4194"/>
                <a:gd name="T67" fmla="*/ 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94" h="6708">
                  <a:moveTo>
                    <a:pt x="65" y="0"/>
                  </a:moveTo>
                  <a:lnTo>
                    <a:pt x="4129" y="0"/>
                  </a:lnTo>
                  <a:lnTo>
                    <a:pt x="4135" y="0"/>
                  </a:lnTo>
                  <a:lnTo>
                    <a:pt x="4142" y="1"/>
                  </a:lnTo>
                  <a:lnTo>
                    <a:pt x="4147" y="3"/>
                  </a:lnTo>
                  <a:lnTo>
                    <a:pt x="4154" y="5"/>
                  </a:lnTo>
                  <a:lnTo>
                    <a:pt x="4159" y="7"/>
                  </a:lnTo>
                  <a:lnTo>
                    <a:pt x="4165" y="10"/>
                  </a:lnTo>
                  <a:lnTo>
                    <a:pt x="4170" y="15"/>
                  </a:lnTo>
                  <a:lnTo>
                    <a:pt x="4174" y="19"/>
                  </a:lnTo>
                  <a:lnTo>
                    <a:pt x="4179" y="24"/>
                  </a:lnTo>
                  <a:lnTo>
                    <a:pt x="4182" y="29"/>
                  </a:lnTo>
                  <a:lnTo>
                    <a:pt x="4185" y="34"/>
                  </a:lnTo>
                  <a:lnTo>
                    <a:pt x="4188" y="40"/>
                  </a:lnTo>
                  <a:lnTo>
                    <a:pt x="4191" y="45"/>
                  </a:lnTo>
                  <a:lnTo>
                    <a:pt x="4192" y="52"/>
                  </a:lnTo>
                  <a:lnTo>
                    <a:pt x="4193" y="58"/>
                  </a:lnTo>
                  <a:lnTo>
                    <a:pt x="4194" y="65"/>
                  </a:lnTo>
                  <a:lnTo>
                    <a:pt x="4194" y="6643"/>
                  </a:lnTo>
                  <a:lnTo>
                    <a:pt x="4193" y="6650"/>
                  </a:lnTo>
                  <a:lnTo>
                    <a:pt x="4192" y="6656"/>
                  </a:lnTo>
                  <a:lnTo>
                    <a:pt x="4191" y="6662"/>
                  </a:lnTo>
                  <a:lnTo>
                    <a:pt x="4188" y="6668"/>
                  </a:lnTo>
                  <a:lnTo>
                    <a:pt x="4185" y="6674"/>
                  </a:lnTo>
                  <a:lnTo>
                    <a:pt x="4182" y="6679"/>
                  </a:lnTo>
                  <a:lnTo>
                    <a:pt x="4179" y="6684"/>
                  </a:lnTo>
                  <a:lnTo>
                    <a:pt x="4174" y="6689"/>
                  </a:lnTo>
                  <a:lnTo>
                    <a:pt x="4170" y="6693"/>
                  </a:lnTo>
                  <a:lnTo>
                    <a:pt x="4165" y="6696"/>
                  </a:lnTo>
                  <a:lnTo>
                    <a:pt x="4159" y="6700"/>
                  </a:lnTo>
                  <a:lnTo>
                    <a:pt x="4154" y="6703"/>
                  </a:lnTo>
                  <a:lnTo>
                    <a:pt x="4147" y="6705"/>
                  </a:lnTo>
                  <a:lnTo>
                    <a:pt x="4142" y="6707"/>
                  </a:lnTo>
                  <a:lnTo>
                    <a:pt x="4135" y="6707"/>
                  </a:lnTo>
                  <a:lnTo>
                    <a:pt x="4129" y="6708"/>
                  </a:lnTo>
                  <a:lnTo>
                    <a:pt x="65" y="6708"/>
                  </a:lnTo>
                  <a:lnTo>
                    <a:pt x="59" y="6707"/>
                  </a:lnTo>
                  <a:lnTo>
                    <a:pt x="52" y="6707"/>
                  </a:lnTo>
                  <a:lnTo>
                    <a:pt x="47" y="6705"/>
                  </a:lnTo>
                  <a:lnTo>
                    <a:pt x="40" y="6703"/>
                  </a:lnTo>
                  <a:lnTo>
                    <a:pt x="35" y="6700"/>
                  </a:lnTo>
                  <a:lnTo>
                    <a:pt x="29" y="6696"/>
                  </a:lnTo>
                  <a:lnTo>
                    <a:pt x="24" y="6693"/>
                  </a:lnTo>
                  <a:lnTo>
                    <a:pt x="20" y="6689"/>
                  </a:lnTo>
                  <a:lnTo>
                    <a:pt x="15" y="6684"/>
                  </a:lnTo>
                  <a:lnTo>
                    <a:pt x="12" y="6679"/>
                  </a:lnTo>
                  <a:lnTo>
                    <a:pt x="9" y="6674"/>
                  </a:lnTo>
                  <a:lnTo>
                    <a:pt x="6" y="6668"/>
                  </a:lnTo>
                  <a:lnTo>
                    <a:pt x="3" y="6662"/>
                  </a:lnTo>
                  <a:lnTo>
                    <a:pt x="2" y="6656"/>
                  </a:lnTo>
                  <a:lnTo>
                    <a:pt x="1" y="6650"/>
                  </a:lnTo>
                  <a:lnTo>
                    <a:pt x="0" y="6643"/>
                  </a:lnTo>
                  <a:lnTo>
                    <a:pt x="0" y="65"/>
                  </a:lnTo>
                  <a:lnTo>
                    <a:pt x="1" y="58"/>
                  </a:lnTo>
                  <a:lnTo>
                    <a:pt x="2" y="52"/>
                  </a:lnTo>
                  <a:lnTo>
                    <a:pt x="3" y="45"/>
                  </a:lnTo>
                  <a:lnTo>
                    <a:pt x="6" y="40"/>
                  </a:lnTo>
                  <a:lnTo>
                    <a:pt x="9" y="34"/>
                  </a:lnTo>
                  <a:lnTo>
                    <a:pt x="12" y="29"/>
                  </a:lnTo>
                  <a:lnTo>
                    <a:pt x="15" y="24"/>
                  </a:lnTo>
                  <a:lnTo>
                    <a:pt x="20" y="19"/>
                  </a:lnTo>
                  <a:lnTo>
                    <a:pt x="24" y="15"/>
                  </a:lnTo>
                  <a:lnTo>
                    <a:pt x="29" y="10"/>
                  </a:lnTo>
                  <a:lnTo>
                    <a:pt x="35" y="7"/>
                  </a:lnTo>
                  <a:lnTo>
                    <a:pt x="40" y="5"/>
                  </a:lnTo>
                  <a:lnTo>
                    <a:pt x="47" y="3"/>
                  </a:lnTo>
                  <a:lnTo>
                    <a:pt x="52" y="1"/>
                  </a:lnTo>
                  <a:lnTo>
                    <a:pt x="59" y="0"/>
                  </a:ln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6" name="Freeform 35"/>
            <p:cNvSpPr>
              <a:spLocks/>
            </p:cNvSpPr>
            <p:nvPr/>
          </p:nvSpPr>
          <p:spPr bwMode="auto">
            <a:xfrm>
              <a:off x="714828" y="2284342"/>
              <a:ext cx="2522902" cy="4573658"/>
            </a:xfrm>
            <a:custGeom>
              <a:avLst/>
              <a:gdLst>
                <a:gd name="connsiteX0" fmla="*/ 298114 w 1951038"/>
                <a:gd name="connsiteY0" fmla="*/ 0 h 3536951"/>
                <a:gd name="connsiteX1" fmla="*/ 309229 w 1951038"/>
                <a:gd name="connsiteY1" fmla="*/ 0 h 3536951"/>
                <a:gd name="connsiteX2" fmla="*/ 320740 w 1951038"/>
                <a:gd name="connsiteY2" fmla="*/ 397 h 3536951"/>
                <a:gd name="connsiteX3" fmla="*/ 333046 w 1951038"/>
                <a:gd name="connsiteY3" fmla="*/ 1191 h 3536951"/>
                <a:gd name="connsiteX4" fmla="*/ 346146 w 1951038"/>
                <a:gd name="connsiteY4" fmla="*/ 3175 h 3536951"/>
                <a:gd name="connsiteX5" fmla="*/ 360039 w 1951038"/>
                <a:gd name="connsiteY5" fmla="*/ 5160 h 3536951"/>
                <a:gd name="connsiteX6" fmla="*/ 374726 w 1951038"/>
                <a:gd name="connsiteY6" fmla="*/ 8335 h 3536951"/>
                <a:gd name="connsiteX7" fmla="*/ 389017 w 1951038"/>
                <a:gd name="connsiteY7" fmla="*/ 12304 h 3536951"/>
                <a:gd name="connsiteX8" fmla="*/ 402513 w 1951038"/>
                <a:gd name="connsiteY8" fmla="*/ 17464 h 3536951"/>
                <a:gd name="connsiteX9" fmla="*/ 415613 w 1951038"/>
                <a:gd name="connsiteY9" fmla="*/ 23417 h 3536951"/>
                <a:gd name="connsiteX10" fmla="*/ 427919 w 1951038"/>
                <a:gd name="connsiteY10" fmla="*/ 30562 h 3536951"/>
                <a:gd name="connsiteX11" fmla="*/ 439033 w 1951038"/>
                <a:gd name="connsiteY11" fmla="*/ 38897 h 3536951"/>
                <a:gd name="connsiteX12" fmla="*/ 449354 w 1951038"/>
                <a:gd name="connsiteY12" fmla="*/ 48422 h 3536951"/>
                <a:gd name="connsiteX13" fmla="*/ 458881 w 1951038"/>
                <a:gd name="connsiteY13" fmla="*/ 58742 h 3536951"/>
                <a:gd name="connsiteX14" fmla="*/ 468011 w 1951038"/>
                <a:gd name="connsiteY14" fmla="*/ 70252 h 3536951"/>
                <a:gd name="connsiteX15" fmla="*/ 475950 w 1951038"/>
                <a:gd name="connsiteY15" fmla="*/ 82953 h 3536951"/>
                <a:gd name="connsiteX16" fmla="*/ 483889 w 1951038"/>
                <a:gd name="connsiteY16" fmla="*/ 96448 h 3536951"/>
                <a:gd name="connsiteX17" fmla="*/ 490638 w 1951038"/>
                <a:gd name="connsiteY17" fmla="*/ 110339 h 3536951"/>
                <a:gd name="connsiteX18" fmla="*/ 497386 w 1951038"/>
                <a:gd name="connsiteY18" fmla="*/ 126216 h 3536951"/>
                <a:gd name="connsiteX19" fmla="*/ 502943 w 1951038"/>
                <a:gd name="connsiteY19" fmla="*/ 142489 h 3536951"/>
                <a:gd name="connsiteX20" fmla="*/ 508104 w 1951038"/>
                <a:gd name="connsiteY20" fmla="*/ 159555 h 3536951"/>
                <a:gd name="connsiteX21" fmla="*/ 512867 w 1951038"/>
                <a:gd name="connsiteY21" fmla="*/ 178210 h 3536951"/>
                <a:gd name="connsiteX22" fmla="*/ 517234 w 1951038"/>
                <a:gd name="connsiteY22" fmla="*/ 197261 h 3536951"/>
                <a:gd name="connsiteX23" fmla="*/ 520806 w 1951038"/>
                <a:gd name="connsiteY23" fmla="*/ 217503 h 3536951"/>
                <a:gd name="connsiteX24" fmla="*/ 523982 w 1951038"/>
                <a:gd name="connsiteY24" fmla="*/ 238142 h 3536951"/>
                <a:gd name="connsiteX25" fmla="*/ 527158 w 1951038"/>
                <a:gd name="connsiteY25" fmla="*/ 260369 h 3536951"/>
                <a:gd name="connsiteX26" fmla="*/ 529142 w 1951038"/>
                <a:gd name="connsiteY26" fmla="*/ 282992 h 3536951"/>
                <a:gd name="connsiteX27" fmla="*/ 531127 w 1951038"/>
                <a:gd name="connsiteY27" fmla="*/ 306410 h 3536951"/>
                <a:gd name="connsiteX28" fmla="*/ 533112 w 1951038"/>
                <a:gd name="connsiteY28" fmla="*/ 330621 h 3536951"/>
                <a:gd name="connsiteX29" fmla="*/ 534700 w 1951038"/>
                <a:gd name="connsiteY29" fmla="*/ 356023 h 3536951"/>
                <a:gd name="connsiteX30" fmla="*/ 535494 w 1951038"/>
                <a:gd name="connsiteY30" fmla="*/ 382218 h 3536951"/>
                <a:gd name="connsiteX31" fmla="*/ 536684 w 1951038"/>
                <a:gd name="connsiteY31" fmla="*/ 408414 h 3536951"/>
                <a:gd name="connsiteX32" fmla="*/ 537478 w 1951038"/>
                <a:gd name="connsiteY32" fmla="*/ 435800 h 3536951"/>
                <a:gd name="connsiteX33" fmla="*/ 537875 w 1951038"/>
                <a:gd name="connsiteY33" fmla="*/ 463980 h 3536951"/>
                <a:gd name="connsiteX34" fmla="*/ 537875 w 1951038"/>
                <a:gd name="connsiteY34" fmla="*/ 492954 h 3536951"/>
                <a:gd name="connsiteX35" fmla="*/ 537875 w 1951038"/>
                <a:gd name="connsiteY35" fmla="*/ 552887 h 3536951"/>
                <a:gd name="connsiteX36" fmla="*/ 537478 w 1951038"/>
                <a:gd name="connsiteY36" fmla="*/ 615598 h 3536951"/>
                <a:gd name="connsiteX37" fmla="*/ 537081 w 1951038"/>
                <a:gd name="connsiteY37" fmla="*/ 676324 h 3536951"/>
                <a:gd name="connsiteX38" fmla="*/ 536684 w 1951038"/>
                <a:gd name="connsiteY38" fmla="*/ 732684 h 3536951"/>
                <a:gd name="connsiteX39" fmla="*/ 536684 w 1951038"/>
                <a:gd name="connsiteY39" fmla="*/ 783091 h 3536951"/>
                <a:gd name="connsiteX40" fmla="*/ 536684 w 1951038"/>
                <a:gd name="connsiteY40" fmla="*/ 828735 h 3536951"/>
                <a:gd name="connsiteX41" fmla="*/ 537081 w 1951038"/>
                <a:gd name="connsiteY41" fmla="*/ 870013 h 3536951"/>
                <a:gd name="connsiteX42" fmla="*/ 537081 w 1951038"/>
                <a:gd name="connsiteY42" fmla="*/ 906528 h 3536951"/>
                <a:gd name="connsiteX43" fmla="*/ 537478 w 1951038"/>
                <a:gd name="connsiteY43" fmla="*/ 938677 h 3536951"/>
                <a:gd name="connsiteX44" fmla="*/ 537875 w 1951038"/>
                <a:gd name="connsiteY44" fmla="*/ 966857 h 3536951"/>
                <a:gd name="connsiteX45" fmla="*/ 538272 w 1951038"/>
                <a:gd name="connsiteY45" fmla="*/ 990671 h 3536951"/>
                <a:gd name="connsiteX46" fmla="*/ 538669 w 1951038"/>
                <a:gd name="connsiteY46" fmla="*/ 1010913 h 3536951"/>
                <a:gd name="connsiteX47" fmla="*/ 539066 w 1951038"/>
                <a:gd name="connsiteY47" fmla="*/ 1027186 h 3536951"/>
                <a:gd name="connsiteX48" fmla="*/ 539463 w 1951038"/>
                <a:gd name="connsiteY48" fmla="*/ 1040681 h 3536951"/>
                <a:gd name="connsiteX49" fmla="*/ 539860 w 1951038"/>
                <a:gd name="connsiteY49" fmla="*/ 1050604 h 3536951"/>
                <a:gd name="connsiteX50" fmla="*/ 539860 w 1951038"/>
                <a:gd name="connsiteY50" fmla="*/ 1057351 h 3536951"/>
                <a:gd name="connsiteX51" fmla="*/ 540257 w 1951038"/>
                <a:gd name="connsiteY51" fmla="*/ 1061320 h 3536951"/>
                <a:gd name="connsiteX52" fmla="*/ 540257 w 1951038"/>
                <a:gd name="connsiteY52" fmla="*/ 1062908 h 3536951"/>
                <a:gd name="connsiteX53" fmla="*/ 542639 w 1951038"/>
                <a:gd name="connsiteY53" fmla="*/ 1064099 h 3536951"/>
                <a:gd name="connsiteX54" fmla="*/ 548990 w 1951038"/>
                <a:gd name="connsiteY54" fmla="*/ 1068464 h 3536951"/>
                <a:gd name="connsiteX55" fmla="*/ 558517 w 1951038"/>
                <a:gd name="connsiteY55" fmla="*/ 1075212 h 3536951"/>
                <a:gd name="connsiteX56" fmla="*/ 571617 w 1951038"/>
                <a:gd name="connsiteY56" fmla="*/ 1085134 h 3536951"/>
                <a:gd name="connsiteX57" fmla="*/ 579159 w 1951038"/>
                <a:gd name="connsiteY57" fmla="*/ 1091088 h 3536951"/>
                <a:gd name="connsiteX58" fmla="*/ 587098 w 1951038"/>
                <a:gd name="connsiteY58" fmla="*/ 1098232 h 3536951"/>
                <a:gd name="connsiteX59" fmla="*/ 595831 w 1951038"/>
                <a:gd name="connsiteY59" fmla="*/ 1105377 h 3536951"/>
                <a:gd name="connsiteX60" fmla="*/ 604564 w 1951038"/>
                <a:gd name="connsiteY60" fmla="*/ 1113711 h 3536951"/>
                <a:gd name="connsiteX61" fmla="*/ 613694 w 1951038"/>
                <a:gd name="connsiteY61" fmla="*/ 1122840 h 3536951"/>
                <a:gd name="connsiteX62" fmla="*/ 623618 w 1951038"/>
                <a:gd name="connsiteY62" fmla="*/ 1132763 h 3536951"/>
                <a:gd name="connsiteX63" fmla="*/ 633542 w 1951038"/>
                <a:gd name="connsiteY63" fmla="*/ 1143082 h 3536951"/>
                <a:gd name="connsiteX64" fmla="*/ 643466 w 1951038"/>
                <a:gd name="connsiteY64" fmla="*/ 1154196 h 3536951"/>
                <a:gd name="connsiteX65" fmla="*/ 653786 w 1951038"/>
                <a:gd name="connsiteY65" fmla="*/ 1166500 h 3536951"/>
                <a:gd name="connsiteX66" fmla="*/ 664107 w 1951038"/>
                <a:gd name="connsiteY66" fmla="*/ 1179201 h 3536951"/>
                <a:gd name="connsiteX67" fmla="*/ 674428 w 1951038"/>
                <a:gd name="connsiteY67" fmla="*/ 1193092 h 3536951"/>
                <a:gd name="connsiteX68" fmla="*/ 685146 w 1951038"/>
                <a:gd name="connsiteY68" fmla="*/ 1207381 h 3536951"/>
                <a:gd name="connsiteX69" fmla="*/ 695070 w 1951038"/>
                <a:gd name="connsiteY69" fmla="*/ 1222463 h 3536951"/>
                <a:gd name="connsiteX70" fmla="*/ 704994 w 1951038"/>
                <a:gd name="connsiteY70" fmla="*/ 1238339 h 3536951"/>
                <a:gd name="connsiteX71" fmla="*/ 714918 w 1951038"/>
                <a:gd name="connsiteY71" fmla="*/ 1255406 h 3536951"/>
                <a:gd name="connsiteX72" fmla="*/ 723651 w 1951038"/>
                <a:gd name="connsiteY72" fmla="*/ 1272473 h 3536951"/>
                <a:gd name="connsiteX73" fmla="*/ 732781 w 1951038"/>
                <a:gd name="connsiteY73" fmla="*/ 1290731 h 3536951"/>
                <a:gd name="connsiteX74" fmla="*/ 741514 w 1951038"/>
                <a:gd name="connsiteY74" fmla="*/ 1310179 h 3536951"/>
                <a:gd name="connsiteX75" fmla="*/ 749850 w 1951038"/>
                <a:gd name="connsiteY75" fmla="*/ 1330024 h 3536951"/>
                <a:gd name="connsiteX76" fmla="*/ 756995 w 1951038"/>
                <a:gd name="connsiteY76" fmla="*/ 1350663 h 3536951"/>
                <a:gd name="connsiteX77" fmla="*/ 764140 w 1951038"/>
                <a:gd name="connsiteY77" fmla="*/ 1372096 h 3536951"/>
                <a:gd name="connsiteX78" fmla="*/ 770491 w 1951038"/>
                <a:gd name="connsiteY78" fmla="*/ 1394719 h 3536951"/>
                <a:gd name="connsiteX79" fmla="*/ 775652 w 1951038"/>
                <a:gd name="connsiteY79" fmla="*/ 1417343 h 3536951"/>
                <a:gd name="connsiteX80" fmla="*/ 780415 w 1951038"/>
                <a:gd name="connsiteY80" fmla="*/ 1441554 h 3536951"/>
                <a:gd name="connsiteX81" fmla="*/ 784385 w 1951038"/>
                <a:gd name="connsiteY81" fmla="*/ 1466162 h 3536951"/>
                <a:gd name="connsiteX82" fmla="*/ 787561 w 1951038"/>
                <a:gd name="connsiteY82" fmla="*/ 1490373 h 3536951"/>
                <a:gd name="connsiteX83" fmla="*/ 790339 w 1951038"/>
                <a:gd name="connsiteY83" fmla="*/ 1514187 h 3536951"/>
                <a:gd name="connsiteX84" fmla="*/ 792721 w 1951038"/>
                <a:gd name="connsiteY84" fmla="*/ 1538398 h 3536951"/>
                <a:gd name="connsiteX85" fmla="*/ 794706 w 1951038"/>
                <a:gd name="connsiteY85" fmla="*/ 1561816 h 3536951"/>
                <a:gd name="connsiteX86" fmla="*/ 795897 w 1951038"/>
                <a:gd name="connsiteY86" fmla="*/ 1584836 h 3536951"/>
                <a:gd name="connsiteX87" fmla="*/ 797088 w 1951038"/>
                <a:gd name="connsiteY87" fmla="*/ 1608253 h 3536951"/>
                <a:gd name="connsiteX88" fmla="*/ 797881 w 1951038"/>
                <a:gd name="connsiteY88" fmla="*/ 1630877 h 3536951"/>
                <a:gd name="connsiteX89" fmla="*/ 798675 w 1951038"/>
                <a:gd name="connsiteY89" fmla="*/ 1653103 h 3536951"/>
                <a:gd name="connsiteX90" fmla="*/ 798675 w 1951038"/>
                <a:gd name="connsiteY90" fmla="*/ 1675330 h 3536951"/>
                <a:gd name="connsiteX91" fmla="*/ 798675 w 1951038"/>
                <a:gd name="connsiteY91" fmla="*/ 1696763 h 3536951"/>
                <a:gd name="connsiteX92" fmla="*/ 797881 w 1951038"/>
                <a:gd name="connsiteY92" fmla="*/ 1717799 h 3536951"/>
                <a:gd name="connsiteX93" fmla="*/ 797088 w 1951038"/>
                <a:gd name="connsiteY93" fmla="*/ 1758680 h 3536951"/>
                <a:gd name="connsiteX94" fmla="*/ 795500 w 1951038"/>
                <a:gd name="connsiteY94" fmla="*/ 1796782 h 3536951"/>
                <a:gd name="connsiteX95" fmla="*/ 793912 w 1951038"/>
                <a:gd name="connsiteY95" fmla="*/ 1833298 h 3536951"/>
                <a:gd name="connsiteX96" fmla="*/ 791530 w 1951038"/>
                <a:gd name="connsiteY96" fmla="*/ 1867034 h 3536951"/>
                <a:gd name="connsiteX97" fmla="*/ 790339 w 1951038"/>
                <a:gd name="connsiteY97" fmla="*/ 1897993 h 3536951"/>
                <a:gd name="connsiteX98" fmla="*/ 789148 w 1951038"/>
                <a:gd name="connsiteY98" fmla="*/ 1925379 h 3536951"/>
                <a:gd name="connsiteX99" fmla="*/ 788751 w 1951038"/>
                <a:gd name="connsiteY99" fmla="*/ 1938477 h 3536951"/>
                <a:gd name="connsiteX100" fmla="*/ 788751 w 1951038"/>
                <a:gd name="connsiteY100" fmla="*/ 1949987 h 3536951"/>
                <a:gd name="connsiteX101" fmla="*/ 789148 w 1951038"/>
                <a:gd name="connsiteY101" fmla="*/ 1961100 h 3536951"/>
                <a:gd name="connsiteX102" fmla="*/ 789545 w 1951038"/>
                <a:gd name="connsiteY102" fmla="*/ 1971420 h 3536951"/>
                <a:gd name="connsiteX103" fmla="*/ 790339 w 1951038"/>
                <a:gd name="connsiteY103" fmla="*/ 1980549 h 3536951"/>
                <a:gd name="connsiteX104" fmla="*/ 791530 w 1951038"/>
                <a:gd name="connsiteY104" fmla="*/ 1988090 h 3536951"/>
                <a:gd name="connsiteX105" fmla="*/ 792721 w 1951038"/>
                <a:gd name="connsiteY105" fmla="*/ 1995631 h 3536951"/>
                <a:gd name="connsiteX106" fmla="*/ 795103 w 1951038"/>
                <a:gd name="connsiteY106" fmla="*/ 2001585 h 3536951"/>
                <a:gd name="connsiteX107" fmla="*/ 803836 w 1951038"/>
                <a:gd name="connsiteY107" fmla="*/ 2021827 h 3536951"/>
                <a:gd name="connsiteX108" fmla="*/ 811378 w 1951038"/>
                <a:gd name="connsiteY108" fmla="*/ 2038894 h 3536951"/>
                <a:gd name="connsiteX109" fmla="*/ 814951 w 1951038"/>
                <a:gd name="connsiteY109" fmla="*/ 2046832 h 3536951"/>
                <a:gd name="connsiteX110" fmla="*/ 818920 w 1951038"/>
                <a:gd name="connsiteY110" fmla="*/ 2053182 h 3536951"/>
                <a:gd name="connsiteX111" fmla="*/ 823287 w 1951038"/>
                <a:gd name="connsiteY111" fmla="*/ 2059929 h 3536951"/>
                <a:gd name="connsiteX112" fmla="*/ 826859 w 1951038"/>
                <a:gd name="connsiteY112" fmla="*/ 2065486 h 3536951"/>
                <a:gd name="connsiteX113" fmla="*/ 831226 w 1951038"/>
                <a:gd name="connsiteY113" fmla="*/ 2070646 h 3536951"/>
                <a:gd name="connsiteX114" fmla="*/ 835989 w 1951038"/>
                <a:gd name="connsiteY114" fmla="*/ 2075409 h 3536951"/>
                <a:gd name="connsiteX115" fmla="*/ 840753 w 1951038"/>
                <a:gd name="connsiteY115" fmla="*/ 2080172 h 3536951"/>
                <a:gd name="connsiteX116" fmla="*/ 846310 w 1951038"/>
                <a:gd name="connsiteY116" fmla="*/ 2084141 h 3536951"/>
                <a:gd name="connsiteX117" fmla="*/ 851867 w 1951038"/>
                <a:gd name="connsiteY117" fmla="*/ 2087713 h 3536951"/>
                <a:gd name="connsiteX118" fmla="*/ 858616 w 1951038"/>
                <a:gd name="connsiteY118" fmla="*/ 2091285 h 3536951"/>
                <a:gd name="connsiteX119" fmla="*/ 865364 w 1951038"/>
                <a:gd name="connsiteY119" fmla="*/ 2094857 h 3536951"/>
                <a:gd name="connsiteX120" fmla="*/ 873303 w 1951038"/>
                <a:gd name="connsiteY120" fmla="*/ 2098032 h 3536951"/>
                <a:gd name="connsiteX121" fmla="*/ 880845 w 1951038"/>
                <a:gd name="connsiteY121" fmla="*/ 2101208 h 3536951"/>
                <a:gd name="connsiteX122" fmla="*/ 887990 w 1951038"/>
                <a:gd name="connsiteY122" fmla="*/ 2103986 h 3536951"/>
                <a:gd name="connsiteX123" fmla="*/ 894342 w 1951038"/>
                <a:gd name="connsiteY123" fmla="*/ 2105573 h 3536951"/>
                <a:gd name="connsiteX124" fmla="*/ 899899 w 1951038"/>
                <a:gd name="connsiteY124" fmla="*/ 2107161 h 3536951"/>
                <a:gd name="connsiteX125" fmla="*/ 909823 w 1951038"/>
                <a:gd name="connsiteY125" fmla="*/ 2109542 h 3536951"/>
                <a:gd name="connsiteX126" fmla="*/ 918159 w 1951038"/>
                <a:gd name="connsiteY126" fmla="*/ 2110733 h 3536951"/>
                <a:gd name="connsiteX127" fmla="*/ 923716 w 1951038"/>
                <a:gd name="connsiteY127" fmla="*/ 2111130 h 3536951"/>
                <a:gd name="connsiteX128" fmla="*/ 927686 w 1951038"/>
                <a:gd name="connsiteY128" fmla="*/ 2110733 h 3536951"/>
                <a:gd name="connsiteX129" fmla="*/ 929671 w 1951038"/>
                <a:gd name="connsiteY129" fmla="*/ 2110336 h 3536951"/>
                <a:gd name="connsiteX130" fmla="*/ 930465 w 1951038"/>
                <a:gd name="connsiteY130" fmla="*/ 2110336 h 3536951"/>
                <a:gd name="connsiteX131" fmla="*/ 1951038 w 1951038"/>
                <a:gd name="connsiteY131" fmla="*/ 2110336 h 3536951"/>
                <a:gd name="connsiteX132" fmla="*/ 1948259 w 1951038"/>
                <a:gd name="connsiteY132" fmla="*/ 2117877 h 3536951"/>
                <a:gd name="connsiteX133" fmla="*/ 1939526 w 1951038"/>
                <a:gd name="connsiteY133" fmla="*/ 2139707 h 3536951"/>
                <a:gd name="connsiteX134" fmla="*/ 1933175 w 1951038"/>
                <a:gd name="connsiteY134" fmla="*/ 2154392 h 3536951"/>
                <a:gd name="connsiteX135" fmla="*/ 1924442 w 1951038"/>
                <a:gd name="connsiteY135" fmla="*/ 2171062 h 3536951"/>
                <a:gd name="connsiteX136" fmla="*/ 1919679 w 1951038"/>
                <a:gd name="connsiteY136" fmla="*/ 2180191 h 3536951"/>
                <a:gd name="connsiteX137" fmla="*/ 1914518 w 1951038"/>
                <a:gd name="connsiteY137" fmla="*/ 2189717 h 3536951"/>
                <a:gd name="connsiteX138" fmla="*/ 1908961 w 1951038"/>
                <a:gd name="connsiteY138" fmla="*/ 2199639 h 3536951"/>
                <a:gd name="connsiteX139" fmla="*/ 1902610 w 1951038"/>
                <a:gd name="connsiteY139" fmla="*/ 2209562 h 3536951"/>
                <a:gd name="connsiteX140" fmla="*/ 1896258 w 1951038"/>
                <a:gd name="connsiteY140" fmla="*/ 2219882 h 3536951"/>
                <a:gd name="connsiteX141" fmla="*/ 1888716 w 1951038"/>
                <a:gd name="connsiteY141" fmla="*/ 2230598 h 3536951"/>
                <a:gd name="connsiteX142" fmla="*/ 1881174 w 1951038"/>
                <a:gd name="connsiteY142" fmla="*/ 2240917 h 3536951"/>
                <a:gd name="connsiteX143" fmla="*/ 1872838 w 1951038"/>
                <a:gd name="connsiteY143" fmla="*/ 2252031 h 3536951"/>
                <a:gd name="connsiteX144" fmla="*/ 1864105 w 1951038"/>
                <a:gd name="connsiteY144" fmla="*/ 2262747 h 3536951"/>
                <a:gd name="connsiteX145" fmla="*/ 1854975 w 1951038"/>
                <a:gd name="connsiteY145" fmla="*/ 2273464 h 3536951"/>
                <a:gd name="connsiteX146" fmla="*/ 1845051 w 1951038"/>
                <a:gd name="connsiteY146" fmla="*/ 2284180 h 3536951"/>
                <a:gd name="connsiteX147" fmla="*/ 1834730 w 1951038"/>
                <a:gd name="connsiteY147" fmla="*/ 2294499 h 3536951"/>
                <a:gd name="connsiteX148" fmla="*/ 1823615 w 1951038"/>
                <a:gd name="connsiteY148" fmla="*/ 2304819 h 3536951"/>
                <a:gd name="connsiteX149" fmla="*/ 1812501 w 1951038"/>
                <a:gd name="connsiteY149" fmla="*/ 2314741 h 3536951"/>
                <a:gd name="connsiteX150" fmla="*/ 1799798 w 1951038"/>
                <a:gd name="connsiteY150" fmla="*/ 2324664 h 3536951"/>
                <a:gd name="connsiteX151" fmla="*/ 1787493 w 1951038"/>
                <a:gd name="connsiteY151" fmla="*/ 2334190 h 3536951"/>
                <a:gd name="connsiteX152" fmla="*/ 1773996 w 1951038"/>
                <a:gd name="connsiteY152" fmla="*/ 2343318 h 3536951"/>
                <a:gd name="connsiteX153" fmla="*/ 1760102 w 1951038"/>
                <a:gd name="connsiteY153" fmla="*/ 2352050 h 3536951"/>
                <a:gd name="connsiteX154" fmla="*/ 1745415 w 1951038"/>
                <a:gd name="connsiteY154" fmla="*/ 2360385 h 3536951"/>
                <a:gd name="connsiteX155" fmla="*/ 1730331 w 1951038"/>
                <a:gd name="connsiteY155" fmla="*/ 2367926 h 3536951"/>
                <a:gd name="connsiteX156" fmla="*/ 1714849 w 1951038"/>
                <a:gd name="connsiteY156" fmla="*/ 2375071 h 3536951"/>
                <a:gd name="connsiteX157" fmla="*/ 1699765 w 1951038"/>
                <a:gd name="connsiteY157" fmla="*/ 2381024 h 3536951"/>
                <a:gd name="connsiteX158" fmla="*/ 1684681 w 1951038"/>
                <a:gd name="connsiteY158" fmla="*/ 2386581 h 3536951"/>
                <a:gd name="connsiteX159" fmla="*/ 1669994 w 1951038"/>
                <a:gd name="connsiteY159" fmla="*/ 2391344 h 3536951"/>
                <a:gd name="connsiteX160" fmla="*/ 1655306 w 1951038"/>
                <a:gd name="connsiteY160" fmla="*/ 2395710 h 3536951"/>
                <a:gd name="connsiteX161" fmla="*/ 1641016 w 1951038"/>
                <a:gd name="connsiteY161" fmla="*/ 2399679 h 3536951"/>
                <a:gd name="connsiteX162" fmla="*/ 1627122 w 1951038"/>
                <a:gd name="connsiteY162" fmla="*/ 2402854 h 3536951"/>
                <a:gd name="connsiteX163" fmla="*/ 1613626 w 1951038"/>
                <a:gd name="connsiteY163" fmla="*/ 2405632 h 3536951"/>
                <a:gd name="connsiteX164" fmla="*/ 1587427 w 1951038"/>
                <a:gd name="connsiteY164" fmla="*/ 2410395 h 3536951"/>
                <a:gd name="connsiteX165" fmla="*/ 1562815 w 1951038"/>
                <a:gd name="connsiteY165" fmla="*/ 2413967 h 3536951"/>
                <a:gd name="connsiteX166" fmla="*/ 1539395 w 1951038"/>
                <a:gd name="connsiteY166" fmla="*/ 2417143 h 3536951"/>
                <a:gd name="connsiteX167" fmla="*/ 1518356 w 1951038"/>
                <a:gd name="connsiteY167" fmla="*/ 2420318 h 3536951"/>
                <a:gd name="connsiteX168" fmla="*/ 1508035 w 1951038"/>
                <a:gd name="connsiteY168" fmla="*/ 2421905 h 3536951"/>
                <a:gd name="connsiteX169" fmla="*/ 1498509 w 1951038"/>
                <a:gd name="connsiteY169" fmla="*/ 2423890 h 3536951"/>
                <a:gd name="connsiteX170" fmla="*/ 1489775 w 1951038"/>
                <a:gd name="connsiteY170" fmla="*/ 2425874 h 3536951"/>
                <a:gd name="connsiteX171" fmla="*/ 1481439 w 1951038"/>
                <a:gd name="connsiteY171" fmla="*/ 2428256 h 3536951"/>
                <a:gd name="connsiteX172" fmla="*/ 1473103 w 1951038"/>
                <a:gd name="connsiteY172" fmla="*/ 2431034 h 3536951"/>
                <a:gd name="connsiteX173" fmla="*/ 1465958 w 1951038"/>
                <a:gd name="connsiteY173" fmla="*/ 2434209 h 3536951"/>
                <a:gd name="connsiteX174" fmla="*/ 1458813 w 1951038"/>
                <a:gd name="connsiteY174" fmla="*/ 2437385 h 3536951"/>
                <a:gd name="connsiteX175" fmla="*/ 1452859 w 1951038"/>
                <a:gd name="connsiteY175" fmla="*/ 2441354 h 3536951"/>
                <a:gd name="connsiteX176" fmla="*/ 1446904 w 1951038"/>
                <a:gd name="connsiteY176" fmla="*/ 2446116 h 3536951"/>
                <a:gd name="connsiteX177" fmla="*/ 1442141 w 1951038"/>
                <a:gd name="connsiteY177" fmla="*/ 2451276 h 3536951"/>
                <a:gd name="connsiteX178" fmla="*/ 1437377 w 1951038"/>
                <a:gd name="connsiteY178" fmla="*/ 2456833 h 3536951"/>
                <a:gd name="connsiteX179" fmla="*/ 1433408 w 1951038"/>
                <a:gd name="connsiteY179" fmla="*/ 2463977 h 3536951"/>
                <a:gd name="connsiteX180" fmla="*/ 1430232 w 1951038"/>
                <a:gd name="connsiteY180" fmla="*/ 2471121 h 3536951"/>
                <a:gd name="connsiteX181" fmla="*/ 1427850 w 1951038"/>
                <a:gd name="connsiteY181" fmla="*/ 2479456 h 3536951"/>
                <a:gd name="connsiteX182" fmla="*/ 1426263 w 1951038"/>
                <a:gd name="connsiteY182" fmla="*/ 2488585 h 3536951"/>
                <a:gd name="connsiteX183" fmla="*/ 1425072 w 1951038"/>
                <a:gd name="connsiteY183" fmla="*/ 2498508 h 3536951"/>
                <a:gd name="connsiteX184" fmla="*/ 1424278 w 1951038"/>
                <a:gd name="connsiteY184" fmla="*/ 2516765 h 3536951"/>
                <a:gd name="connsiteX185" fmla="*/ 1423881 w 1951038"/>
                <a:gd name="connsiteY185" fmla="*/ 2550899 h 3536951"/>
                <a:gd name="connsiteX186" fmla="*/ 1423484 w 1951038"/>
                <a:gd name="connsiteY186" fmla="*/ 2598924 h 3536951"/>
                <a:gd name="connsiteX187" fmla="*/ 1423087 w 1951038"/>
                <a:gd name="connsiteY187" fmla="*/ 2660444 h 3536951"/>
                <a:gd name="connsiteX188" fmla="*/ 1422690 w 1951038"/>
                <a:gd name="connsiteY188" fmla="*/ 2819603 h 3536951"/>
                <a:gd name="connsiteX189" fmla="*/ 1422293 w 1951038"/>
                <a:gd name="connsiteY189" fmla="*/ 3018451 h 3536951"/>
                <a:gd name="connsiteX190" fmla="*/ 1421896 w 1951038"/>
                <a:gd name="connsiteY190" fmla="*/ 3250243 h 3536951"/>
                <a:gd name="connsiteX191" fmla="*/ 1421896 w 1951038"/>
                <a:gd name="connsiteY191" fmla="*/ 3505452 h 3536951"/>
                <a:gd name="connsiteX192" fmla="*/ 1421942 w 1951038"/>
                <a:gd name="connsiteY192" fmla="*/ 3536951 h 3536951"/>
                <a:gd name="connsiteX193" fmla="*/ 187760 w 1951038"/>
                <a:gd name="connsiteY193" fmla="*/ 3536951 h 3536951"/>
                <a:gd name="connsiteX194" fmla="*/ 187760 w 1951038"/>
                <a:gd name="connsiteY194" fmla="*/ 1958719 h 3536951"/>
                <a:gd name="connsiteX195" fmla="*/ 180615 w 1951038"/>
                <a:gd name="connsiteY195" fmla="*/ 1954353 h 3536951"/>
                <a:gd name="connsiteX196" fmla="*/ 161164 w 1951038"/>
                <a:gd name="connsiteY196" fmla="*/ 1942049 h 3536951"/>
                <a:gd name="connsiteX197" fmla="*/ 147668 w 1951038"/>
                <a:gd name="connsiteY197" fmla="*/ 1932523 h 3536951"/>
                <a:gd name="connsiteX198" fmla="*/ 132980 w 1951038"/>
                <a:gd name="connsiteY198" fmla="*/ 1920616 h 3536951"/>
                <a:gd name="connsiteX199" fmla="*/ 125041 w 1951038"/>
                <a:gd name="connsiteY199" fmla="*/ 1914266 h 3536951"/>
                <a:gd name="connsiteX200" fmla="*/ 117499 w 1951038"/>
                <a:gd name="connsiteY200" fmla="*/ 1907122 h 3536951"/>
                <a:gd name="connsiteX201" fmla="*/ 109163 w 1951038"/>
                <a:gd name="connsiteY201" fmla="*/ 1899183 h 3536951"/>
                <a:gd name="connsiteX202" fmla="*/ 100827 w 1951038"/>
                <a:gd name="connsiteY202" fmla="*/ 1890849 h 3536951"/>
                <a:gd name="connsiteX203" fmla="*/ 92888 w 1951038"/>
                <a:gd name="connsiteY203" fmla="*/ 1882514 h 3536951"/>
                <a:gd name="connsiteX204" fmla="*/ 84552 w 1951038"/>
                <a:gd name="connsiteY204" fmla="*/ 1873385 h 3536951"/>
                <a:gd name="connsiteX205" fmla="*/ 76216 w 1951038"/>
                <a:gd name="connsiteY205" fmla="*/ 1863462 h 3536951"/>
                <a:gd name="connsiteX206" fmla="*/ 68277 w 1951038"/>
                <a:gd name="connsiteY206" fmla="*/ 1853143 h 3536951"/>
                <a:gd name="connsiteX207" fmla="*/ 60337 w 1951038"/>
                <a:gd name="connsiteY207" fmla="*/ 1842426 h 3536951"/>
                <a:gd name="connsiteX208" fmla="*/ 53192 w 1951038"/>
                <a:gd name="connsiteY208" fmla="*/ 1830519 h 3536951"/>
                <a:gd name="connsiteX209" fmla="*/ 46047 w 1951038"/>
                <a:gd name="connsiteY209" fmla="*/ 1818612 h 3536951"/>
                <a:gd name="connsiteX210" fmla="*/ 39299 w 1951038"/>
                <a:gd name="connsiteY210" fmla="*/ 1805911 h 3536951"/>
                <a:gd name="connsiteX211" fmla="*/ 32947 w 1951038"/>
                <a:gd name="connsiteY211" fmla="*/ 1793210 h 3536951"/>
                <a:gd name="connsiteX212" fmla="*/ 27390 w 1951038"/>
                <a:gd name="connsiteY212" fmla="*/ 1779319 h 3536951"/>
                <a:gd name="connsiteX213" fmla="*/ 21833 w 1951038"/>
                <a:gd name="connsiteY213" fmla="*/ 1765427 h 3536951"/>
                <a:gd name="connsiteX214" fmla="*/ 17863 w 1951038"/>
                <a:gd name="connsiteY214" fmla="*/ 1750345 h 3536951"/>
                <a:gd name="connsiteX215" fmla="*/ 13894 w 1951038"/>
                <a:gd name="connsiteY215" fmla="*/ 1735262 h 3536951"/>
                <a:gd name="connsiteX216" fmla="*/ 10718 w 1951038"/>
                <a:gd name="connsiteY216" fmla="*/ 1719386 h 3536951"/>
                <a:gd name="connsiteX217" fmla="*/ 8733 w 1951038"/>
                <a:gd name="connsiteY217" fmla="*/ 1702716 h 3536951"/>
                <a:gd name="connsiteX218" fmla="*/ 7145 w 1951038"/>
                <a:gd name="connsiteY218" fmla="*/ 1686046 h 3536951"/>
                <a:gd name="connsiteX219" fmla="*/ 5557 w 1951038"/>
                <a:gd name="connsiteY219" fmla="*/ 1649928 h 3536951"/>
                <a:gd name="connsiteX220" fmla="*/ 3970 w 1951038"/>
                <a:gd name="connsiteY220" fmla="*/ 1609047 h 3536951"/>
                <a:gd name="connsiteX221" fmla="*/ 2779 w 1951038"/>
                <a:gd name="connsiteY221" fmla="*/ 1566181 h 3536951"/>
                <a:gd name="connsiteX222" fmla="*/ 1191 w 1951038"/>
                <a:gd name="connsiteY222" fmla="*/ 1520141 h 3536951"/>
                <a:gd name="connsiteX223" fmla="*/ 397 w 1951038"/>
                <a:gd name="connsiteY223" fmla="*/ 1473306 h 3536951"/>
                <a:gd name="connsiteX224" fmla="*/ 0 w 1951038"/>
                <a:gd name="connsiteY224" fmla="*/ 1424884 h 3536951"/>
                <a:gd name="connsiteX225" fmla="*/ 397 w 1951038"/>
                <a:gd name="connsiteY225" fmla="*/ 1376462 h 3536951"/>
                <a:gd name="connsiteX226" fmla="*/ 1191 w 1951038"/>
                <a:gd name="connsiteY226" fmla="*/ 1328436 h 3536951"/>
                <a:gd name="connsiteX227" fmla="*/ 1588 w 1951038"/>
                <a:gd name="connsiteY227" fmla="*/ 1305019 h 3536951"/>
                <a:gd name="connsiteX228" fmla="*/ 3176 w 1951038"/>
                <a:gd name="connsiteY228" fmla="*/ 1281602 h 3536951"/>
                <a:gd name="connsiteX229" fmla="*/ 4367 w 1951038"/>
                <a:gd name="connsiteY229" fmla="*/ 1258978 h 3536951"/>
                <a:gd name="connsiteX230" fmla="*/ 5557 w 1951038"/>
                <a:gd name="connsiteY230" fmla="*/ 1236752 h 3536951"/>
                <a:gd name="connsiteX231" fmla="*/ 7145 w 1951038"/>
                <a:gd name="connsiteY231" fmla="*/ 1214922 h 3536951"/>
                <a:gd name="connsiteX232" fmla="*/ 9527 w 1951038"/>
                <a:gd name="connsiteY232" fmla="*/ 1194283 h 3536951"/>
                <a:gd name="connsiteX233" fmla="*/ 11512 w 1951038"/>
                <a:gd name="connsiteY233" fmla="*/ 1174438 h 3536951"/>
                <a:gd name="connsiteX234" fmla="*/ 14291 w 1951038"/>
                <a:gd name="connsiteY234" fmla="*/ 1155386 h 3536951"/>
                <a:gd name="connsiteX235" fmla="*/ 16672 w 1951038"/>
                <a:gd name="connsiteY235" fmla="*/ 1137526 h 3536951"/>
                <a:gd name="connsiteX236" fmla="*/ 20245 w 1951038"/>
                <a:gd name="connsiteY236" fmla="*/ 1120459 h 3536951"/>
                <a:gd name="connsiteX237" fmla="*/ 23817 w 1951038"/>
                <a:gd name="connsiteY237" fmla="*/ 1104583 h 3536951"/>
                <a:gd name="connsiteX238" fmla="*/ 27787 w 1951038"/>
                <a:gd name="connsiteY238" fmla="*/ 1089897 h 3536951"/>
                <a:gd name="connsiteX239" fmla="*/ 31757 w 1951038"/>
                <a:gd name="connsiteY239" fmla="*/ 1076800 h 3536951"/>
                <a:gd name="connsiteX240" fmla="*/ 36520 w 1951038"/>
                <a:gd name="connsiteY240" fmla="*/ 1065289 h 3536951"/>
                <a:gd name="connsiteX241" fmla="*/ 41681 w 1951038"/>
                <a:gd name="connsiteY241" fmla="*/ 1054970 h 3536951"/>
                <a:gd name="connsiteX242" fmla="*/ 47238 w 1951038"/>
                <a:gd name="connsiteY242" fmla="*/ 1046238 h 3536951"/>
                <a:gd name="connsiteX243" fmla="*/ 58750 w 1951038"/>
                <a:gd name="connsiteY243" fmla="*/ 1031155 h 3536951"/>
                <a:gd name="connsiteX244" fmla="*/ 70658 w 1951038"/>
                <a:gd name="connsiteY244" fmla="*/ 1016470 h 3536951"/>
                <a:gd name="connsiteX245" fmla="*/ 82964 w 1951038"/>
                <a:gd name="connsiteY245" fmla="*/ 1002182 h 3536951"/>
                <a:gd name="connsiteX246" fmla="*/ 94873 w 1951038"/>
                <a:gd name="connsiteY246" fmla="*/ 989084 h 3536951"/>
                <a:gd name="connsiteX247" fmla="*/ 106781 w 1951038"/>
                <a:gd name="connsiteY247" fmla="*/ 976383 h 3536951"/>
                <a:gd name="connsiteX248" fmla="*/ 118293 w 1951038"/>
                <a:gd name="connsiteY248" fmla="*/ 964476 h 3536951"/>
                <a:gd name="connsiteX249" fmla="*/ 129408 w 1951038"/>
                <a:gd name="connsiteY249" fmla="*/ 953362 h 3536951"/>
                <a:gd name="connsiteX250" fmla="*/ 140126 w 1951038"/>
                <a:gd name="connsiteY250" fmla="*/ 943440 h 3536951"/>
                <a:gd name="connsiteX251" fmla="*/ 159179 w 1951038"/>
                <a:gd name="connsiteY251" fmla="*/ 926373 h 3536951"/>
                <a:gd name="connsiteX252" fmla="*/ 174264 w 1951038"/>
                <a:gd name="connsiteY252" fmla="*/ 913275 h 3536951"/>
                <a:gd name="connsiteX253" fmla="*/ 184188 w 1951038"/>
                <a:gd name="connsiteY253" fmla="*/ 905734 h 3536951"/>
                <a:gd name="connsiteX254" fmla="*/ 187760 w 1951038"/>
                <a:gd name="connsiteY254" fmla="*/ 902559 h 3536951"/>
                <a:gd name="connsiteX255" fmla="*/ 190936 w 1951038"/>
                <a:gd name="connsiteY255" fmla="*/ 61917 h 3536951"/>
                <a:gd name="connsiteX256" fmla="*/ 192127 w 1951038"/>
                <a:gd name="connsiteY256" fmla="*/ 57948 h 3536951"/>
                <a:gd name="connsiteX257" fmla="*/ 197287 w 1951038"/>
                <a:gd name="connsiteY257" fmla="*/ 48422 h 3536951"/>
                <a:gd name="connsiteX258" fmla="*/ 201257 w 1951038"/>
                <a:gd name="connsiteY258" fmla="*/ 42072 h 3536951"/>
                <a:gd name="connsiteX259" fmla="*/ 206814 w 1951038"/>
                <a:gd name="connsiteY259" fmla="*/ 35325 h 3536951"/>
                <a:gd name="connsiteX260" fmla="*/ 210387 w 1951038"/>
                <a:gd name="connsiteY260" fmla="*/ 32149 h 3536951"/>
                <a:gd name="connsiteX261" fmla="*/ 213959 w 1951038"/>
                <a:gd name="connsiteY261" fmla="*/ 28577 h 3536951"/>
                <a:gd name="connsiteX262" fmla="*/ 217929 w 1951038"/>
                <a:gd name="connsiteY262" fmla="*/ 25005 h 3536951"/>
                <a:gd name="connsiteX263" fmla="*/ 222692 w 1951038"/>
                <a:gd name="connsiteY263" fmla="*/ 21433 h 3536951"/>
                <a:gd name="connsiteX264" fmla="*/ 227853 w 1951038"/>
                <a:gd name="connsiteY264" fmla="*/ 18258 h 3536951"/>
                <a:gd name="connsiteX265" fmla="*/ 233410 w 1951038"/>
                <a:gd name="connsiteY265" fmla="*/ 15083 h 3536951"/>
                <a:gd name="connsiteX266" fmla="*/ 239364 w 1951038"/>
                <a:gd name="connsiteY266" fmla="*/ 12304 h 3536951"/>
                <a:gd name="connsiteX267" fmla="*/ 246113 w 1951038"/>
                <a:gd name="connsiteY267" fmla="*/ 9526 h 3536951"/>
                <a:gd name="connsiteX268" fmla="*/ 253258 w 1951038"/>
                <a:gd name="connsiteY268" fmla="*/ 6748 h 3536951"/>
                <a:gd name="connsiteX269" fmla="*/ 261197 w 1951038"/>
                <a:gd name="connsiteY269" fmla="*/ 4763 h 3536951"/>
                <a:gd name="connsiteX270" fmla="*/ 269136 w 1951038"/>
                <a:gd name="connsiteY270" fmla="*/ 3175 h 3536951"/>
                <a:gd name="connsiteX271" fmla="*/ 278266 w 1951038"/>
                <a:gd name="connsiteY271" fmla="*/ 1588 h 3536951"/>
                <a:gd name="connsiteX272" fmla="*/ 287793 w 1951038"/>
                <a:gd name="connsiteY272" fmla="*/ 397 h 35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1951038" h="3536951">
                  <a:moveTo>
                    <a:pt x="298114" y="0"/>
                  </a:moveTo>
                  <a:lnTo>
                    <a:pt x="309229" y="0"/>
                  </a:lnTo>
                  <a:lnTo>
                    <a:pt x="320740" y="397"/>
                  </a:lnTo>
                  <a:lnTo>
                    <a:pt x="333046" y="1191"/>
                  </a:lnTo>
                  <a:lnTo>
                    <a:pt x="346146" y="3175"/>
                  </a:lnTo>
                  <a:lnTo>
                    <a:pt x="360039" y="5160"/>
                  </a:lnTo>
                  <a:lnTo>
                    <a:pt x="374726" y="8335"/>
                  </a:lnTo>
                  <a:lnTo>
                    <a:pt x="389017" y="12304"/>
                  </a:lnTo>
                  <a:lnTo>
                    <a:pt x="402513" y="17464"/>
                  </a:lnTo>
                  <a:lnTo>
                    <a:pt x="415613" y="23417"/>
                  </a:lnTo>
                  <a:lnTo>
                    <a:pt x="427919" y="30562"/>
                  </a:lnTo>
                  <a:lnTo>
                    <a:pt x="439033" y="38897"/>
                  </a:lnTo>
                  <a:lnTo>
                    <a:pt x="449354" y="48422"/>
                  </a:lnTo>
                  <a:lnTo>
                    <a:pt x="458881" y="58742"/>
                  </a:lnTo>
                  <a:lnTo>
                    <a:pt x="468011" y="70252"/>
                  </a:lnTo>
                  <a:lnTo>
                    <a:pt x="475950" y="82953"/>
                  </a:lnTo>
                  <a:lnTo>
                    <a:pt x="483889" y="96448"/>
                  </a:lnTo>
                  <a:lnTo>
                    <a:pt x="490638" y="110339"/>
                  </a:lnTo>
                  <a:lnTo>
                    <a:pt x="497386" y="126216"/>
                  </a:lnTo>
                  <a:lnTo>
                    <a:pt x="502943" y="142489"/>
                  </a:lnTo>
                  <a:lnTo>
                    <a:pt x="508104" y="159555"/>
                  </a:lnTo>
                  <a:lnTo>
                    <a:pt x="512867" y="178210"/>
                  </a:lnTo>
                  <a:lnTo>
                    <a:pt x="517234" y="197261"/>
                  </a:lnTo>
                  <a:lnTo>
                    <a:pt x="520806" y="217503"/>
                  </a:lnTo>
                  <a:lnTo>
                    <a:pt x="523982" y="238142"/>
                  </a:lnTo>
                  <a:lnTo>
                    <a:pt x="527158" y="260369"/>
                  </a:lnTo>
                  <a:lnTo>
                    <a:pt x="529142" y="282992"/>
                  </a:lnTo>
                  <a:lnTo>
                    <a:pt x="531127" y="306410"/>
                  </a:lnTo>
                  <a:lnTo>
                    <a:pt x="533112" y="330621"/>
                  </a:lnTo>
                  <a:lnTo>
                    <a:pt x="534700" y="356023"/>
                  </a:lnTo>
                  <a:lnTo>
                    <a:pt x="535494" y="382218"/>
                  </a:lnTo>
                  <a:lnTo>
                    <a:pt x="536684" y="408414"/>
                  </a:lnTo>
                  <a:lnTo>
                    <a:pt x="537478" y="435800"/>
                  </a:lnTo>
                  <a:lnTo>
                    <a:pt x="537875" y="463980"/>
                  </a:lnTo>
                  <a:lnTo>
                    <a:pt x="537875" y="492954"/>
                  </a:lnTo>
                  <a:lnTo>
                    <a:pt x="537875" y="552887"/>
                  </a:lnTo>
                  <a:lnTo>
                    <a:pt x="537478" y="615598"/>
                  </a:lnTo>
                  <a:lnTo>
                    <a:pt x="537081" y="676324"/>
                  </a:lnTo>
                  <a:lnTo>
                    <a:pt x="536684" y="732684"/>
                  </a:lnTo>
                  <a:lnTo>
                    <a:pt x="536684" y="783091"/>
                  </a:lnTo>
                  <a:lnTo>
                    <a:pt x="536684" y="828735"/>
                  </a:lnTo>
                  <a:lnTo>
                    <a:pt x="537081" y="870013"/>
                  </a:lnTo>
                  <a:lnTo>
                    <a:pt x="537081" y="906528"/>
                  </a:lnTo>
                  <a:lnTo>
                    <a:pt x="537478" y="938677"/>
                  </a:lnTo>
                  <a:lnTo>
                    <a:pt x="537875" y="966857"/>
                  </a:lnTo>
                  <a:lnTo>
                    <a:pt x="538272" y="990671"/>
                  </a:lnTo>
                  <a:lnTo>
                    <a:pt x="538669" y="1010913"/>
                  </a:lnTo>
                  <a:lnTo>
                    <a:pt x="539066" y="1027186"/>
                  </a:lnTo>
                  <a:lnTo>
                    <a:pt x="539463" y="1040681"/>
                  </a:lnTo>
                  <a:lnTo>
                    <a:pt x="539860" y="1050604"/>
                  </a:lnTo>
                  <a:lnTo>
                    <a:pt x="539860" y="1057351"/>
                  </a:lnTo>
                  <a:lnTo>
                    <a:pt x="540257" y="1061320"/>
                  </a:lnTo>
                  <a:lnTo>
                    <a:pt x="540257" y="1062908"/>
                  </a:lnTo>
                  <a:lnTo>
                    <a:pt x="542639" y="1064099"/>
                  </a:lnTo>
                  <a:lnTo>
                    <a:pt x="548990" y="1068464"/>
                  </a:lnTo>
                  <a:lnTo>
                    <a:pt x="558517" y="1075212"/>
                  </a:lnTo>
                  <a:lnTo>
                    <a:pt x="571617" y="1085134"/>
                  </a:lnTo>
                  <a:lnTo>
                    <a:pt x="579159" y="1091088"/>
                  </a:lnTo>
                  <a:lnTo>
                    <a:pt x="587098" y="1098232"/>
                  </a:lnTo>
                  <a:lnTo>
                    <a:pt x="595831" y="1105377"/>
                  </a:lnTo>
                  <a:lnTo>
                    <a:pt x="604564" y="1113711"/>
                  </a:lnTo>
                  <a:lnTo>
                    <a:pt x="613694" y="1122840"/>
                  </a:lnTo>
                  <a:lnTo>
                    <a:pt x="623618" y="1132763"/>
                  </a:lnTo>
                  <a:lnTo>
                    <a:pt x="633542" y="1143082"/>
                  </a:lnTo>
                  <a:lnTo>
                    <a:pt x="643466" y="1154196"/>
                  </a:lnTo>
                  <a:lnTo>
                    <a:pt x="653786" y="1166500"/>
                  </a:lnTo>
                  <a:lnTo>
                    <a:pt x="664107" y="1179201"/>
                  </a:lnTo>
                  <a:lnTo>
                    <a:pt x="674428" y="1193092"/>
                  </a:lnTo>
                  <a:lnTo>
                    <a:pt x="685146" y="1207381"/>
                  </a:lnTo>
                  <a:lnTo>
                    <a:pt x="695070" y="1222463"/>
                  </a:lnTo>
                  <a:lnTo>
                    <a:pt x="704994" y="1238339"/>
                  </a:lnTo>
                  <a:lnTo>
                    <a:pt x="714918" y="1255406"/>
                  </a:lnTo>
                  <a:lnTo>
                    <a:pt x="723651" y="1272473"/>
                  </a:lnTo>
                  <a:lnTo>
                    <a:pt x="732781" y="1290731"/>
                  </a:lnTo>
                  <a:lnTo>
                    <a:pt x="741514" y="1310179"/>
                  </a:lnTo>
                  <a:lnTo>
                    <a:pt x="749850" y="1330024"/>
                  </a:lnTo>
                  <a:lnTo>
                    <a:pt x="756995" y="1350663"/>
                  </a:lnTo>
                  <a:lnTo>
                    <a:pt x="764140" y="1372096"/>
                  </a:lnTo>
                  <a:lnTo>
                    <a:pt x="770491" y="1394719"/>
                  </a:lnTo>
                  <a:lnTo>
                    <a:pt x="775652" y="1417343"/>
                  </a:lnTo>
                  <a:lnTo>
                    <a:pt x="780415" y="1441554"/>
                  </a:lnTo>
                  <a:lnTo>
                    <a:pt x="784385" y="1466162"/>
                  </a:lnTo>
                  <a:lnTo>
                    <a:pt x="787561" y="1490373"/>
                  </a:lnTo>
                  <a:lnTo>
                    <a:pt x="790339" y="1514187"/>
                  </a:lnTo>
                  <a:lnTo>
                    <a:pt x="792721" y="1538398"/>
                  </a:lnTo>
                  <a:lnTo>
                    <a:pt x="794706" y="1561816"/>
                  </a:lnTo>
                  <a:lnTo>
                    <a:pt x="795897" y="1584836"/>
                  </a:lnTo>
                  <a:lnTo>
                    <a:pt x="797088" y="1608253"/>
                  </a:lnTo>
                  <a:lnTo>
                    <a:pt x="797881" y="1630877"/>
                  </a:lnTo>
                  <a:lnTo>
                    <a:pt x="798675" y="1653103"/>
                  </a:lnTo>
                  <a:lnTo>
                    <a:pt x="798675" y="1675330"/>
                  </a:lnTo>
                  <a:lnTo>
                    <a:pt x="798675" y="1696763"/>
                  </a:lnTo>
                  <a:lnTo>
                    <a:pt x="797881" y="1717799"/>
                  </a:lnTo>
                  <a:lnTo>
                    <a:pt x="797088" y="1758680"/>
                  </a:lnTo>
                  <a:lnTo>
                    <a:pt x="795500" y="1796782"/>
                  </a:lnTo>
                  <a:lnTo>
                    <a:pt x="793912" y="1833298"/>
                  </a:lnTo>
                  <a:lnTo>
                    <a:pt x="791530" y="1867034"/>
                  </a:lnTo>
                  <a:lnTo>
                    <a:pt x="790339" y="1897993"/>
                  </a:lnTo>
                  <a:lnTo>
                    <a:pt x="789148" y="1925379"/>
                  </a:lnTo>
                  <a:lnTo>
                    <a:pt x="788751" y="1938477"/>
                  </a:lnTo>
                  <a:lnTo>
                    <a:pt x="788751" y="1949987"/>
                  </a:lnTo>
                  <a:lnTo>
                    <a:pt x="789148" y="1961100"/>
                  </a:lnTo>
                  <a:lnTo>
                    <a:pt x="789545" y="1971420"/>
                  </a:lnTo>
                  <a:lnTo>
                    <a:pt x="790339" y="1980549"/>
                  </a:lnTo>
                  <a:lnTo>
                    <a:pt x="791530" y="1988090"/>
                  </a:lnTo>
                  <a:lnTo>
                    <a:pt x="792721" y="1995631"/>
                  </a:lnTo>
                  <a:lnTo>
                    <a:pt x="795103" y="2001585"/>
                  </a:lnTo>
                  <a:lnTo>
                    <a:pt x="803836" y="2021827"/>
                  </a:lnTo>
                  <a:lnTo>
                    <a:pt x="811378" y="2038894"/>
                  </a:lnTo>
                  <a:lnTo>
                    <a:pt x="814951" y="2046832"/>
                  </a:lnTo>
                  <a:lnTo>
                    <a:pt x="818920" y="2053182"/>
                  </a:lnTo>
                  <a:lnTo>
                    <a:pt x="823287" y="2059929"/>
                  </a:lnTo>
                  <a:lnTo>
                    <a:pt x="826859" y="2065486"/>
                  </a:lnTo>
                  <a:lnTo>
                    <a:pt x="831226" y="2070646"/>
                  </a:lnTo>
                  <a:lnTo>
                    <a:pt x="835989" y="2075409"/>
                  </a:lnTo>
                  <a:lnTo>
                    <a:pt x="840753" y="2080172"/>
                  </a:lnTo>
                  <a:lnTo>
                    <a:pt x="846310" y="2084141"/>
                  </a:lnTo>
                  <a:lnTo>
                    <a:pt x="851867" y="2087713"/>
                  </a:lnTo>
                  <a:lnTo>
                    <a:pt x="858616" y="2091285"/>
                  </a:lnTo>
                  <a:lnTo>
                    <a:pt x="865364" y="2094857"/>
                  </a:lnTo>
                  <a:lnTo>
                    <a:pt x="873303" y="2098032"/>
                  </a:lnTo>
                  <a:lnTo>
                    <a:pt x="880845" y="2101208"/>
                  </a:lnTo>
                  <a:lnTo>
                    <a:pt x="887990" y="2103986"/>
                  </a:lnTo>
                  <a:lnTo>
                    <a:pt x="894342" y="2105573"/>
                  </a:lnTo>
                  <a:lnTo>
                    <a:pt x="899899" y="2107161"/>
                  </a:lnTo>
                  <a:lnTo>
                    <a:pt x="909823" y="2109542"/>
                  </a:lnTo>
                  <a:lnTo>
                    <a:pt x="918159" y="2110733"/>
                  </a:lnTo>
                  <a:lnTo>
                    <a:pt x="923716" y="2111130"/>
                  </a:lnTo>
                  <a:lnTo>
                    <a:pt x="927686" y="2110733"/>
                  </a:lnTo>
                  <a:lnTo>
                    <a:pt x="929671" y="2110336"/>
                  </a:lnTo>
                  <a:lnTo>
                    <a:pt x="930465" y="2110336"/>
                  </a:lnTo>
                  <a:lnTo>
                    <a:pt x="1951038" y="2110336"/>
                  </a:lnTo>
                  <a:lnTo>
                    <a:pt x="1948259" y="2117877"/>
                  </a:lnTo>
                  <a:lnTo>
                    <a:pt x="1939526" y="2139707"/>
                  </a:lnTo>
                  <a:lnTo>
                    <a:pt x="1933175" y="2154392"/>
                  </a:lnTo>
                  <a:lnTo>
                    <a:pt x="1924442" y="2171062"/>
                  </a:lnTo>
                  <a:lnTo>
                    <a:pt x="1919679" y="2180191"/>
                  </a:lnTo>
                  <a:lnTo>
                    <a:pt x="1914518" y="2189717"/>
                  </a:lnTo>
                  <a:lnTo>
                    <a:pt x="1908961" y="2199639"/>
                  </a:lnTo>
                  <a:lnTo>
                    <a:pt x="1902610" y="2209562"/>
                  </a:lnTo>
                  <a:lnTo>
                    <a:pt x="1896258" y="2219882"/>
                  </a:lnTo>
                  <a:lnTo>
                    <a:pt x="1888716" y="2230598"/>
                  </a:lnTo>
                  <a:lnTo>
                    <a:pt x="1881174" y="2240917"/>
                  </a:lnTo>
                  <a:lnTo>
                    <a:pt x="1872838" y="2252031"/>
                  </a:lnTo>
                  <a:lnTo>
                    <a:pt x="1864105" y="2262747"/>
                  </a:lnTo>
                  <a:lnTo>
                    <a:pt x="1854975" y="2273464"/>
                  </a:lnTo>
                  <a:lnTo>
                    <a:pt x="1845051" y="2284180"/>
                  </a:lnTo>
                  <a:lnTo>
                    <a:pt x="1834730" y="2294499"/>
                  </a:lnTo>
                  <a:lnTo>
                    <a:pt x="1823615" y="2304819"/>
                  </a:lnTo>
                  <a:lnTo>
                    <a:pt x="1812501" y="2314741"/>
                  </a:lnTo>
                  <a:lnTo>
                    <a:pt x="1799798" y="2324664"/>
                  </a:lnTo>
                  <a:lnTo>
                    <a:pt x="1787493" y="2334190"/>
                  </a:lnTo>
                  <a:lnTo>
                    <a:pt x="1773996" y="2343318"/>
                  </a:lnTo>
                  <a:lnTo>
                    <a:pt x="1760102" y="2352050"/>
                  </a:lnTo>
                  <a:lnTo>
                    <a:pt x="1745415" y="2360385"/>
                  </a:lnTo>
                  <a:lnTo>
                    <a:pt x="1730331" y="2367926"/>
                  </a:lnTo>
                  <a:lnTo>
                    <a:pt x="1714849" y="2375071"/>
                  </a:lnTo>
                  <a:lnTo>
                    <a:pt x="1699765" y="2381024"/>
                  </a:lnTo>
                  <a:lnTo>
                    <a:pt x="1684681" y="2386581"/>
                  </a:lnTo>
                  <a:lnTo>
                    <a:pt x="1669994" y="2391344"/>
                  </a:lnTo>
                  <a:lnTo>
                    <a:pt x="1655306" y="2395710"/>
                  </a:lnTo>
                  <a:lnTo>
                    <a:pt x="1641016" y="2399679"/>
                  </a:lnTo>
                  <a:lnTo>
                    <a:pt x="1627122" y="2402854"/>
                  </a:lnTo>
                  <a:lnTo>
                    <a:pt x="1613626" y="2405632"/>
                  </a:lnTo>
                  <a:lnTo>
                    <a:pt x="1587427" y="2410395"/>
                  </a:lnTo>
                  <a:lnTo>
                    <a:pt x="1562815" y="2413967"/>
                  </a:lnTo>
                  <a:lnTo>
                    <a:pt x="1539395" y="2417143"/>
                  </a:lnTo>
                  <a:lnTo>
                    <a:pt x="1518356" y="2420318"/>
                  </a:lnTo>
                  <a:lnTo>
                    <a:pt x="1508035" y="2421905"/>
                  </a:lnTo>
                  <a:lnTo>
                    <a:pt x="1498509" y="2423890"/>
                  </a:lnTo>
                  <a:lnTo>
                    <a:pt x="1489775" y="2425874"/>
                  </a:lnTo>
                  <a:lnTo>
                    <a:pt x="1481439" y="2428256"/>
                  </a:lnTo>
                  <a:lnTo>
                    <a:pt x="1473103" y="2431034"/>
                  </a:lnTo>
                  <a:lnTo>
                    <a:pt x="1465958" y="2434209"/>
                  </a:lnTo>
                  <a:lnTo>
                    <a:pt x="1458813" y="2437385"/>
                  </a:lnTo>
                  <a:lnTo>
                    <a:pt x="1452859" y="2441354"/>
                  </a:lnTo>
                  <a:lnTo>
                    <a:pt x="1446904" y="2446116"/>
                  </a:lnTo>
                  <a:lnTo>
                    <a:pt x="1442141" y="2451276"/>
                  </a:lnTo>
                  <a:lnTo>
                    <a:pt x="1437377" y="2456833"/>
                  </a:lnTo>
                  <a:lnTo>
                    <a:pt x="1433408" y="2463977"/>
                  </a:lnTo>
                  <a:lnTo>
                    <a:pt x="1430232" y="2471121"/>
                  </a:lnTo>
                  <a:lnTo>
                    <a:pt x="1427850" y="2479456"/>
                  </a:lnTo>
                  <a:lnTo>
                    <a:pt x="1426263" y="2488585"/>
                  </a:lnTo>
                  <a:lnTo>
                    <a:pt x="1425072" y="2498508"/>
                  </a:lnTo>
                  <a:lnTo>
                    <a:pt x="1424278" y="2516765"/>
                  </a:lnTo>
                  <a:lnTo>
                    <a:pt x="1423881" y="2550899"/>
                  </a:lnTo>
                  <a:lnTo>
                    <a:pt x="1423484" y="2598924"/>
                  </a:lnTo>
                  <a:lnTo>
                    <a:pt x="1423087" y="2660444"/>
                  </a:lnTo>
                  <a:lnTo>
                    <a:pt x="1422690" y="2819603"/>
                  </a:lnTo>
                  <a:lnTo>
                    <a:pt x="1422293" y="3018451"/>
                  </a:lnTo>
                  <a:lnTo>
                    <a:pt x="1421896" y="3250243"/>
                  </a:lnTo>
                  <a:lnTo>
                    <a:pt x="1421896" y="3505452"/>
                  </a:lnTo>
                  <a:lnTo>
                    <a:pt x="1421942" y="3536951"/>
                  </a:lnTo>
                  <a:lnTo>
                    <a:pt x="187760" y="3536951"/>
                  </a:lnTo>
                  <a:lnTo>
                    <a:pt x="187760" y="1958719"/>
                  </a:lnTo>
                  <a:lnTo>
                    <a:pt x="180615" y="1954353"/>
                  </a:lnTo>
                  <a:lnTo>
                    <a:pt x="161164" y="1942049"/>
                  </a:lnTo>
                  <a:lnTo>
                    <a:pt x="147668" y="1932523"/>
                  </a:lnTo>
                  <a:lnTo>
                    <a:pt x="132980" y="1920616"/>
                  </a:lnTo>
                  <a:lnTo>
                    <a:pt x="125041" y="1914266"/>
                  </a:lnTo>
                  <a:lnTo>
                    <a:pt x="117499" y="1907122"/>
                  </a:lnTo>
                  <a:lnTo>
                    <a:pt x="109163" y="1899183"/>
                  </a:lnTo>
                  <a:lnTo>
                    <a:pt x="100827" y="1890849"/>
                  </a:lnTo>
                  <a:lnTo>
                    <a:pt x="92888" y="1882514"/>
                  </a:lnTo>
                  <a:lnTo>
                    <a:pt x="84552" y="1873385"/>
                  </a:lnTo>
                  <a:lnTo>
                    <a:pt x="76216" y="1863462"/>
                  </a:lnTo>
                  <a:lnTo>
                    <a:pt x="68277" y="1853143"/>
                  </a:lnTo>
                  <a:lnTo>
                    <a:pt x="60337" y="1842426"/>
                  </a:lnTo>
                  <a:lnTo>
                    <a:pt x="53192" y="1830519"/>
                  </a:lnTo>
                  <a:lnTo>
                    <a:pt x="46047" y="1818612"/>
                  </a:lnTo>
                  <a:lnTo>
                    <a:pt x="39299" y="1805911"/>
                  </a:lnTo>
                  <a:lnTo>
                    <a:pt x="32947" y="1793210"/>
                  </a:lnTo>
                  <a:lnTo>
                    <a:pt x="27390" y="1779319"/>
                  </a:lnTo>
                  <a:lnTo>
                    <a:pt x="21833" y="1765427"/>
                  </a:lnTo>
                  <a:lnTo>
                    <a:pt x="17863" y="1750345"/>
                  </a:lnTo>
                  <a:lnTo>
                    <a:pt x="13894" y="1735262"/>
                  </a:lnTo>
                  <a:lnTo>
                    <a:pt x="10718" y="1719386"/>
                  </a:lnTo>
                  <a:lnTo>
                    <a:pt x="8733" y="1702716"/>
                  </a:lnTo>
                  <a:lnTo>
                    <a:pt x="7145" y="1686046"/>
                  </a:lnTo>
                  <a:lnTo>
                    <a:pt x="5557" y="1649928"/>
                  </a:lnTo>
                  <a:lnTo>
                    <a:pt x="3970" y="1609047"/>
                  </a:lnTo>
                  <a:lnTo>
                    <a:pt x="2779" y="1566181"/>
                  </a:lnTo>
                  <a:lnTo>
                    <a:pt x="1191" y="1520141"/>
                  </a:lnTo>
                  <a:lnTo>
                    <a:pt x="397" y="1473306"/>
                  </a:lnTo>
                  <a:lnTo>
                    <a:pt x="0" y="1424884"/>
                  </a:lnTo>
                  <a:lnTo>
                    <a:pt x="397" y="1376462"/>
                  </a:lnTo>
                  <a:lnTo>
                    <a:pt x="1191" y="1328436"/>
                  </a:lnTo>
                  <a:lnTo>
                    <a:pt x="1588" y="1305019"/>
                  </a:lnTo>
                  <a:lnTo>
                    <a:pt x="3176" y="1281602"/>
                  </a:lnTo>
                  <a:lnTo>
                    <a:pt x="4367" y="1258978"/>
                  </a:lnTo>
                  <a:lnTo>
                    <a:pt x="5557" y="1236752"/>
                  </a:lnTo>
                  <a:lnTo>
                    <a:pt x="7145" y="1214922"/>
                  </a:lnTo>
                  <a:lnTo>
                    <a:pt x="9527" y="1194283"/>
                  </a:lnTo>
                  <a:lnTo>
                    <a:pt x="11512" y="1174438"/>
                  </a:lnTo>
                  <a:lnTo>
                    <a:pt x="14291" y="1155386"/>
                  </a:lnTo>
                  <a:lnTo>
                    <a:pt x="16672" y="1137526"/>
                  </a:lnTo>
                  <a:lnTo>
                    <a:pt x="20245" y="1120459"/>
                  </a:lnTo>
                  <a:lnTo>
                    <a:pt x="23817" y="1104583"/>
                  </a:lnTo>
                  <a:lnTo>
                    <a:pt x="27787" y="1089897"/>
                  </a:lnTo>
                  <a:lnTo>
                    <a:pt x="31757" y="1076800"/>
                  </a:lnTo>
                  <a:lnTo>
                    <a:pt x="36520" y="1065289"/>
                  </a:lnTo>
                  <a:lnTo>
                    <a:pt x="41681" y="1054970"/>
                  </a:lnTo>
                  <a:lnTo>
                    <a:pt x="47238" y="1046238"/>
                  </a:lnTo>
                  <a:lnTo>
                    <a:pt x="58750" y="1031155"/>
                  </a:lnTo>
                  <a:lnTo>
                    <a:pt x="70658" y="1016470"/>
                  </a:lnTo>
                  <a:lnTo>
                    <a:pt x="82964" y="1002182"/>
                  </a:lnTo>
                  <a:lnTo>
                    <a:pt x="94873" y="989084"/>
                  </a:lnTo>
                  <a:lnTo>
                    <a:pt x="106781" y="976383"/>
                  </a:lnTo>
                  <a:lnTo>
                    <a:pt x="118293" y="964476"/>
                  </a:lnTo>
                  <a:lnTo>
                    <a:pt x="129408" y="953362"/>
                  </a:lnTo>
                  <a:lnTo>
                    <a:pt x="140126" y="943440"/>
                  </a:lnTo>
                  <a:lnTo>
                    <a:pt x="159179" y="926373"/>
                  </a:lnTo>
                  <a:lnTo>
                    <a:pt x="174264" y="913275"/>
                  </a:lnTo>
                  <a:lnTo>
                    <a:pt x="184188" y="905734"/>
                  </a:lnTo>
                  <a:lnTo>
                    <a:pt x="187760" y="902559"/>
                  </a:lnTo>
                  <a:lnTo>
                    <a:pt x="190936" y="61917"/>
                  </a:lnTo>
                  <a:lnTo>
                    <a:pt x="192127" y="57948"/>
                  </a:lnTo>
                  <a:lnTo>
                    <a:pt x="197287" y="48422"/>
                  </a:lnTo>
                  <a:lnTo>
                    <a:pt x="201257" y="42072"/>
                  </a:lnTo>
                  <a:lnTo>
                    <a:pt x="206814" y="35325"/>
                  </a:lnTo>
                  <a:lnTo>
                    <a:pt x="210387" y="32149"/>
                  </a:lnTo>
                  <a:lnTo>
                    <a:pt x="213959" y="28577"/>
                  </a:lnTo>
                  <a:lnTo>
                    <a:pt x="217929" y="25005"/>
                  </a:lnTo>
                  <a:lnTo>
                    <a:pt x="222692" y="21433"/>
                  </a:lnTo>
                  <a:lnTo>
                    <a:pt x="227853" y="18258"/>
                  </a:lnTo>
                  <a:lnTo>
                    <a:pt x="233410" y="15083"/>
                  </a:lnTo>
                  <a:lnTo>
                    <a:pt x="239364" y="12304"/>
                  </a:lnTo>
                  <a:lnTo>
                    <a:pt x="246113" y="9526"/>
                  </a:lnTo>
                  <a:lnTo>
                    <a:pt x="253258" y="6748"/>
                  </a:lnTo>
                  <a:lnTo>
                    <a:pt x="261197" y="4763"/>
                  </a:lnTo>
                  <a:lnTo>
                    <a:pt x="269136" y="3175"/>
                  </a:lnTo>
                  <a:lnTo>
                    <a:pt x="278266" y="1588"/>
                  </a:lnTo>
                  <a:lnTo>
                    <a:pt x="287793" y="39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id-ID" dirty="0">
                <a:latin typeface="Source Sans Pro" panose="020B0503030403020204" pitchFamily="34" charset="0"/>
              </a:endParaRPr>
            </a:p>
          </p:txBody>
        </p:sp>
        <p:sp>
          <p:nvSpPr>
            <p:cNvPr id="37" name="Freeform 9"/>
            <p:cNvSpPr>
              <a:spLocks/>
            </p:cNvSpPr>
            <p:nvPr/>
          </p:nvSpPr>
          <p:spPr bwMode="auto">
            <a:xfrm>
              <a:off x="1778183" y="4946834"/>
              <a:ext cx="1459547" cy="188858"/>
            </a:xfrm>
            <a:custGeom>
              <a:avLst/>
              <a:gdLst>
                <a:gd name="T0" fmla="*/ 12 w 2843"/>
                <a:gd name="T1" fmla="*/ 16 h 366"/>
                <a:gd name="T2" fmla="*/ 38 w 2843"/>
                <a:gd name="T3" fmla="*/ 44 h 366"/>
                <a:gd name="T4" fmla="*/ 69 w 2843"/>
                <a:gd name="T5" fmla="*/ 68 h 366"/>
                <a:gd name="T6" fmla="*/ 106 w 2843"/>
                <a:gd name="T7" fmla="*/ 88 h 366"/>
                <a:gd name="T8" fmla="*/ 147 w 2843"/>
                <a:gd name="T9" fmla="*/ 105 h 366"/>
                <a:gd name="T10" fmla="*/ 181 w 2843"/>
                <a:gd name="T11" fmla="*/ 116 h 366"/>
                <a:gd name="T12" fmla="*/ 220 w 2843"/>
                <a:gd name="T13" fmla="*/ 126 h 366"/>
                <a:gd name="T14" fmla="*/ 255 w 2843"/>
                <a:gd name="T15" fmla="*/ 130 h 366"/>
                <a:gd name="T16" fmla="*/ 270 w 2843"/>
                <a:gd name="T17" fmla="*/ 128 h 366"/>
                <a:gd name="T18" fmla="*/ 2843 w 2843"/>
                <a:gd name="T19" fmla="*/ 128 h 366"/>
                <a:gd name="T20" fmla="*/ 2837 w 2843"/>
                <a:gd name="T21" fmla="*/ 145 h 366"/>
                <a:gd name="T22" fmla="*/ 2819 w 2843"/>
                <a:gd name="T23" fmla="*/ 192 h 366"/>
                <a:gd name="T24" fmla="*/ 2786 w 2843"/>
                <a:gd name="T25" fmla="*/ 263 h 366"/>
                <a:gd name="T26" fmla="*/ 2738 w 2843"/>
                <a:gd name="T27" fmla="*/ 350 h 366"/>
                <a:gd name="T28" fmla="*/ 2592 w 2843"/>
                <a:gd name="T29" fmla="*/ 355 h 366"/>
                <a:gd name="T30" fmla="*/ 2435 w 2843"/>
                <a:gd name="T31" fmla="*/ 360 h 366"/>
                <a:gd name="T32" fmla="*/ 2268 w 2843"/>
                <a:gd name="T33" fmla="*/ 363 h 366"/>
                <a:gd name="T34" fmla="*/ 2091 w 2843"/>
                <a:gd name="T35" fmla="*/ 365 h 366"/>
                <a:gd name="T36" fmla="*/ 1908 w 2843"/>
                <a:gd name="T37" fmla="*/ 366 h 366"/>
                <a:gd name="T38" fmla="*/ 1715 w 2843"/>
                <a:gd name="T39" fmla="*/ 365 h 366"/>
                <a:gd name="T40" fmla="*/ 1515 w 2843"/>
                <a:gd name="T41" fmla="*/ 363 h 366"/>
                <a:gd name="T42" fmla="*/ 1308 w 2843"/>
                <a:gd name="T43" fmla="*/ 360 h 366"/>
                <a:gd name="T44" fmla="*/ 1083 w 2843"/>
                <a:gd name="T45" fmla="*/ 350 h 366"/>
                <a:gd name="T46" fmla="*/ 886 w 2843"/>
                <a:gd name="T47" fmla="*/ 336 h 366"/>
                <a:gd name="T48" fmla="*/ 714 w 2843"/>
                <a:gd name="T49" fmla="*/ 315 h 366"/>
                <a:gd name="T50" fmla="*/ 566 w 2843"/>
                <a:gd name="T51" fmla="*/ 290 h 366"/>
                <a:gd name="T52" fmla="*/ 440 w 2843"/>
                <a:gd name="T53" fmla="*/ 263 h 366"/>
                <a:gd name="T54" fmla="*/ 334 w 2843"/>
                <a:gd name="T55" fmla="*/ 232 h 366"/>
                <a:gd name="T56" fmla="*/ 247 w 2843"/>
                <a:gd name="T57" fmla="*/ 201 h 366"/>
                <a:gd name="T58" fmla="*/ 177 w 2843"/>
                <a:gd name="T59" fmla="*/ 168 h 366"/>
                <a:gd name="T60" fmla="*/ 120 w 2843"/>
                <a:gd name="T61" fmla="*/ 137 h 366"/>
                <a:gd name="T62" fmla="*/ 78 w 2843"/>
                <a:gd name="T63" fmla="*/ 106 h 366"/>
                <a:gd name="T64" fmla="*/ 47 w 2843"/>
                <a:gd name="T65" fmla="*/ 78 h 366"/>
                <a:gd name="T66" fmla="*/ 25 w 2843"/>
                <a:gd name="T67" fmla="*/ 52 h 366"/>
                <a:gd name="T68" fmla="*/ 12 w 2843"/>
                <a:gd name="T69" fmla="*/ 31 h 366"/>
                <a:gd name="T70" fmla="*/ 5 w 2843"/>
                <a:gd name="T71" fmla="*/ 15 h 366"/>
                <a:gd name="T72" fmla="*/ 0 w 2843"/>
                <a:gd name="T73" fmla="*/ 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366">
                  <a:moveTo>
                    <a:pt x="0" y="0"/>
                  </a:moveTo>
                  <a:lnTo>
                    <a:pt x="12" y="16"/>
                  </a:lnTo>
                  <a:lnTo>
                    <a:pt x="25" y="31"/>
                  </a:lnTo>
                  <a:lnTo>
                    <a:pt x="38" y="44"/>
                  </a:lnTo>
                  <a:lnTo>
                    <a:pt x="53" y="56"/>
                  </a:lnTo>
                  <a:lnTo>
                    <a:pt x="69" y="68"/>
                  </a:lnTo>
                  <a:lnTo>
                    <a:pt x="86" y="78"/>
                  </a:lnTo>
                  <a:lnTo>
                    <a:pt x="106" y="88"/>
                  </a:lnTo>
                  <a:lnTo>
                    <a:pt x="128" y="97"/>
                  </a:lnTo>
                  <a:lnTo>
                    <a:pt x="147" y="105"/>
                  </a:lnTo>
                  <a:lnTo>
                    <a:pt x="165" y="112"/>
                  </a:lnTo>
                  <a:lnTo>
                    <a:pt x="181" y="116"/>
                  </a:lnTo>
                  <a:lnTo>
                    <a:pt x="195" y="120"/>
                  </a:lnTo>
                  <a:lnTo>
                    <a:pt x="220" y="126"/>
                  </a:lnTo>
                  <a:lnTo>
                    <a:pt x="241" y="129"/>
                  </a:lnTo>
                  <a:lnTo>
                    <a:pt x="255" y="130"/>
                  </a:lnTo>
                  <a:lnTo>
                    <a:pt x="265" y="129"/>
                  </a:lnTo>
                  <a:lnTo>
                    <a:pt x="270" y="128"/>
                  </a:lnTo>
                  <a:lnTo>
                    <a:pt x="272" y="128"/>
                  </a:lnTo>
                  <a:lnTo>
                    <a:pt x="2843" y="128"/>
                  </a:lnTo>
                  <a:lnTo>
                    <a:pt x="2842" y="132"/>
                  </a:lnTo>
                  <a:lnTo>
                    <a:pt x="2837" y="145"/>
                  </a:lnTo>
                  <a:lnTo>
                    <a:pt x="2830" y="166"/>
                  </a:lnTo>
                  <a:lnTo>
                    <a:pt x="2819" y="192"/>
                  </a:lnTo>
                  <a:lnTo>
                    <a:pt x="2804" y="225"/>
                  </a:lnTo>
                  <a:lnTo>
                    <a:pt x="2786" y="263"/>
                  </a:lnTo>
                  <a:lnTo>
                    <a:pt x="2764" y="305"/>
                  </a:lnTo>
                  <a:lnTo>
                    <a:pt x="2738" y="350"/>
                  </a:lnTo>
                  <a:lnTo>
                    <a:pt x="2667" y="353"/>
                  </a:lnTo>
                  <a:lnTo>
                    <a:pt x="2592" y="355"/>
                  </a:lnTo>
                  <a:lnTo>
                    <a:pt x="2514" y="357"/>
                  </a:lnTo>
                  <a:lnTo>
                    <a:pt x="2435" y="360"/>
                  </a:lnTo>
                  <a:lnTo>
                    <a:pt x="2352" y="361"/>
                  </a:lnTo>
                  <a:lnTo>
                    <a:pt x="2268" y="363"/>
                  </a:lnTo>
                  <a:lnTo>
                    <a:pt x="2181" y="364"/>
                  </a:lnTo>
                  <a:lnTo>
                    <a:pt x="2091" y="365"/>
                  </a:lnTo>
                  <a:lnTo>
                    <a:pt x="2000" y="365"/>
                  </a:lnTo>
                  <a:lnTo>
                    <a:pt x="1908" y="366"/>
                  </a:lnTo>
                  <a:lnTo>
                    <a:pt x="1812" y="366"/>
                  </a:lnTo>
                  <a:lnTo>
                    <a:pt x="1715" y="365"/>
                  </a:lnTo>
                  <a:lnTo>
                    <a:pt x="1616" y="364"/>
                  </a:lnTo>
                  <a:lnTo>
                    <a:pt x="1515" y="363"/>
                  </a:lnTo>
                  <a:lnTo>
                    <a:pt x="1413" y="362"/>
                  </a:lnTo>
                  <a:lnTo>
                    <a:pt x="1308" y="360"/>
                  </a:lnTo>
                  <a:lnTo>
                    <a:pt x="1192" y="355"/>
                  </a:lnTo>
                  <a:lnTo>
                    <a:pt x="1083" y="350"/>
                  </a:lnTo>
                  <a:lnTo>
                    <a:pt x="981" y="343"/>
                  </a:lnTo>
                  <a:lnTo>
                    <a:pt x="886" y="336"/>
                  </a:lnTo>
                  <a:lnTo>
                    <a:pt x="796" y="326"/>
                  </a:lnTo>
                  <a:lnTo>
                    <a:pt x="714" y="315"/>
                  </a:lnTo>
                  <a:lnTo>
                    <a:pt x="637" y="303"/>
                  </a:lnTo>
                  <a:lnTo>
                    <a:pt x="566" y="290"/>
                  </a:lnTo>
                  <a:lnTo>
                    <a:pt x="501" y="277"/>
                  </a:lnTo>
                  <a:lnTo>
                    <a:pt x="440" y="263"/>
                  </a:lnTo>
                  <a:lnTo>
                    <a:pt x="384" y="248"/>
                  </a:lnTo>
                  <a:lnTo>
                    <a:pt x="334" y="232"/>
                  </a:lnTo>
                  <a:lnTo>
                    <a:pt x="289" y="217"/>
                  </a:lnTo>
                  <a:lnTo>
                    <a:pt x="247" y="201"/>
                  </a:lnTo>
                  <a:lnTo>
                    <a:pt x="209" y="184"/>
                  </a:lnTo>
                  <a:lnTo>
                    <a:pt x="177" y="168"/>
                  </a:lnTo>
                  <a:lnTo>
                    <a:pt x="146" y="152"/>
                  </a:lnTo>
                  <a:lnTo>
                    <a:pt x="120" y="137"/>
                  </a:lnTo>
                  <a:lnTo>
                    <a:pt x="98" y="121"/>
                  </a:lnTo>
                  <a:lnTo>
                    <a:pt x="78" y="106"/>
                  </a:lnTo>
                  <a:lnTo>
                    <a:pt x="61" y="91"/>
                  </a:lnTo>
                  <a:lnTo>
                    <a:pt x="47" y="78"/>
                  </a:lnTo>
                  <a:lnTo>
                    <a:pt x="35" y="64"/>
                  </a:lnTo>
                  <a:lnTo>
                    <a:pt x="25" y="52"/>
                  </a:lnTo>
                  <a:lnTo>
                    <a:pt x="18" y="41"/>
                  </a:lnTo>
                  <a:lnTo>
                    <a:pt x="12" y="31"/>
                  </a:lnTo>
                  <a:lnTo>
                    <a:pt x="8" y="21"/>
                  </a:lnTo>
                  <a:lnTo>
                    <a:pt x="5" y="15"/>
                  </a:lnTo>
                  <a:lnTo>
                    <a:pt x="2" y="4"/>
                  </a:lnTo>
                  <a:lnTo>
                    <a:pt x="0" y="1"/>
                  </a:lnTo>
                  <a:lnTo>
                    <a:pt x="0" y="0"/>
                  </a:lnTo>
                  <a:close/>
                </a:path>
              </a:pathLst>
            </a:custGeom>
            <a:solidFill>
              <a:srgbClr val="894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8" name="Freeform 10"/>
            <p:cNvSpPr>
              <a:spLocks/>
            </p:cNvSpPr>
            <p:nvPr/>
          </p:nvSpPr>
          <p:spPr bwMode="auto">
            <a:xfrm>
              <a:off x="3227465" y="4129816"/>
              <a:ext cx="681532" cy="435195"/>
            </a:xfrm>
            <a:custGeom>
              <a:avLst/>
              <a:gdLst>
                <a:gd name="T0" fmla="*/ 946 w 1328"/>
                <a:gd name="T1" fmla="*/ 0 h 851"/>
                <a:gd name="T2" fmla="*/ 1006 w 1328"/>
                <a:gd name="T3" fmla="*/ 8 h 851"/>
                <a:gd name="T4" fmla="*/ 1064 w 1328"/>
                <a:gd name="T5" fmla="*/ 25 h 851"/>
                <a:gd name="T6" fmla="*/ 1117 w 1328"/>
                <a:gd name="T7" fmla="*/ 49 h 851"/>
                <a:gd name="T8" fmla="*/ 1166 w 1328"/>
                <a:gd name="T9" fmla="*/ 81 h 851"/>
                <a:gd name="T10" fmla="*/ 1209 w 1328"/>
                <a:gd name="T11" fmla="*/ 119 h 851"/>
                <a:gd name="T12" fmla="*/ 1247 w 1328"/>
                <a:gd name="T13" fmla="*/ 162 h 851"/>
                <a:gd name="T14" fmla="*/ 1279 w 1328"/>
                <a:gd name="T15" fmla="*/ 211 h 851"/>
                <a:gd name="T16" fmla="*/ 1304 w 1328"/>
                <a:gd name="T17" fmla="*/ 264 h 851"/>
                <a:gd name="T18" fmla="*/ 1320 w 1328"/>
                <a:gd name="T19" fmla="*/ 322 h 851"/>
                <a:gd name="T20" fmla="*/ 1328 w 1328"/>
                <a:gd name="T21" fmla="*/ 382 h 851"/>
                <a:gd name="T22" fmla="*/ 1328 w 1328"/>
                <a:gd name="T23" fmla="*/ 469 h 851"/>
                <a:gd name="T24" fmla="*/ 1320 w 1328"/>
                <a:gd name="T25" fmla="*/ 529 h 851"/>
                <a:gd name="T26" fmla="*/ 1304 w 1328"/>
                <a:gd name="T27" fmla="*/ 586 h 851"/>
                <a:gd name="T28" fmla="*/ 1279 w 1328"/>
                <a:gd name="T29" fmla="*/ 640 h 851"/>
                <a:gd name="T30" fmla="*/ 1247 w 1328"/>
                <a:gd name="T31" fmla="*/ 689 h 851"/>
                <a:gd name="T32" fmla="*/ 1209 w 1328"/>
                <a:gd name="T33" fmla="*/ 732 h 851"/>
                <a:gd name="T34" fmla="*/ 1166 w 1328"/>
                <a:gd name="T35" fmla="*/ 770 h 851"/>
                <a:gd name="T36" fmla="*/ 1117 w 1328"/>
                <a:gd name="T37" fmla="*/ 802 h 851"/>
                <a:gd name="T38" fmla="*/ 1064 w 1328"/>
                <a:gd name="T39" fmla="*/ 827 h 851"/>
                <a:gd name="T40" fmla="*/ 1006 w 1328"/>
                <a:gd name="T41" fmla="*/ 843 h 851"/>
                <a:gd name="T42" fmla="*/ 946 w 1328"/>
                <a:gd name="T43" fmla="*/ 851 h 851"/>
                <a:gd name="T44" fmla="*/ 382 w 1328"/>
                <a:gd name="T45" fmla="*/ 851 h 851"/>
                <a:gd name="T46" fmla="*/ 322 w 1328"/>
                <a:gd name="T47" fmla="*/ 843 h 851"/>
                <a:gd name="T48" fmla="*/ 264 w 1328"/>
                <a:gd name="T49" fmla="*/ 827 h 851"/>
                <a:gd name="T50" fmla="*/ 211 w 1328"/>
                <a:gd name="T51" fmla="*/ 802 h 851"/>
                <a:gd name="T52" fmla="*/ 162 w 1328"/>
                <a:gd name="T53" fmla="*/ 770 h 851"/>
                <a:gd name="T54" fmla="*/ 119 w 1328"/>
                <a:gd name="T55" fmla="*/ 732 h 851"/>
                <a:gd name="T56" fmla="*/ 81 w 1328"/>
                <a:gd name="T57" fmla="*/ 689 h 851"/>
                <a:gd name="T58" fmla="*/ 49 w 1328"/>
                <a:gd name="T59" fmla="*/ 640 h 851"/>
                <a:gd name="T60" fmla="*/ 24 w 1328"/>
                <a:gd name="T61" fmla="*/ 586 h 851"/>
                <a:gd name="T62" fmla="*/ 8 w 1328"/>
                <a:gd name="T63" fmla="*/ 529 h 851"/>
                <a:gd name="T64" fmla="*/ 0 w 1328"/>
                <a:gd name="T65" fmla="*/ 469 h 851"/>
                <a:gd name="T66" fmla="*/ 0 w 1328"/>
                <a:gd name="T67" fmla="*/ 382 h 851"/>
                <a:gd name="T68" fmla="*/ 8 w 1328"/>
                <a:gd name="T69" fmla="*/ 322 h 851"/>
                <a:gd name="T70" fmla="*/ 24 w 1328"/>
                <a:gd name="T71" fmla="*/ 264 h 851"/>
                <a:gd name="T72" fmla="*/ 49 w 1328"/>
                <a:gd name="T73" fmla="*/ 211 h 851"/>
                <a:gd name="T74" fmla="*/ 81 w 1328"/>
                <a:gd name="T75" fmla="*/ 162 h 851"/>
                <a:gd name="T76" fmla="*/ 119 w 1328"/>
                <a:gd name="T77" fmla="*/ 119 h 851"/>
                <a:gd name="T78" fmla="*/ 162 w 1328"/>
                <a:gd name="T79" fmla="*/ 81 h 851"/>
                <a:gd name="T80" fmla="*/ 211 w 1328"/>
                <a:gd name="T81" fmla="*/ 49 h 851"/>
                <a:gd name="T82" fmla="*/ 264 w 1328"/>
                <a:gd name="T83" fmla="*/ 25 h 851"/>
                <a:gd name="T84" fmla="*/ 322 w 1328"/>
                <a:gd name="T85" fmla="*/ 8 h 851"/>
                <a:gd name="T86" fmla="*/ 382 w 1328"/>
                <a:gd name="T8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851">
                  <a:moveTo>
                    <a:pt x="403" y="0"/>
                  </a:moveTo>
                  <a:lnTo>
                    <a:pt x="926" y="0"/>
                  </a:lnTo>
                  <a:lnTo>
                    <a:pt x="946" y="0"/>
                  </a:lnTo>
                  <a:lnTo>
                    <a:pt x="966" y="2"/>
                  </a:lnTo>
                  <a:lnTo>
                    <a:pt x="986" y="5"/>
                  </a:lnTo>
                  <a:lnTo>
                    <a:pt x="1006" y="8"/>
                  </a:lnTo>
                  <a:lnTo>
                    <a:pt x="1026" y="13"/>
                  </a:lnTo>
                  <a:lnTo>
                    <a:pt x="1044" y="19"/>
                  </a:lnTo>
                  <a:lnTo>
                    <a:pt x="1064" y="25"/>
                  </a:lnTo>
                  <a:lnTo>
                    <a:pt x="1081" y="32"/>
                  </a:lnTo>
                  <a:lnTo>
                    <a:pt x="1099" y="40"/>
                  </a:lnTo>
                  <a:lnTo>
                    <a:pt x="1117" y="49"/>
                  </a:lnTo>
                  <a:lnTo>
                    <a:pt x="1133" y="59"/>
                  </a:lnTo>
                  <a:lnTo>
                    <a:pt x="1150" y="69"/>
                  </a:lnTo>
                  <a:lnTo>
                    <a:pt x="1166" y="81"/>
                  </a:lnTo>
                  <a:lnTo>
                    <a:pt x="1181" y="93"/>
                  </a:lnTo>
                  <a:lnTo>
                    <a:pt x="1195" y="105"/>
                  </a:lnTo>
                  <a:lnTo>
                    <a:pt x="1209" y="119"/>
                  </a:lnTo>
                  <a:lnTo>
                    <a:pt x="1223" y="133"/>
                  </a:lnTo>
                  <a:lnTo>
                    <a:pt x="1235" y="147"/>
                  </a:lnTo>
                  <a:lnTo>
                    <a:pt x="1247" y="162"/>
                  </a:lnTo>
                  <a:lnTo>
                    <a:pt x="1259" y="179"/>
                  </a:lnTo>
                  <a:lnTo>
                    <a:pt x="1269" y="195"/>
                  </a:lnTo>
                  <a:lnTo>
                    <a:pt x="1279" y="211"/>
                  </a:lnTo>
                  <a:lnTo>
                    <a:pt x="1288" y="229"/>
                  </a:lnTo>
                  <a:lnTo>
                    <a:pt x="1296" y="247"/>
                  </a:lnTo>
                  <a:lnTo>
                    <a:pt x="1304" y="264"/>
                  </a:lnTo>
                  <a:lnTo>
                    <a:pt x="1309" y="284"/>
                  </a:lnTo>
                  <a:lnTo>
                    <a:pt x="1315" y="303"/>
                  </a:lnTo>
                  <a:lnTo>
                    <a:pt x="1320" y="322"/>
                  </a:lnTo>
                  <a:lnTo>
                    <a:pt x="1323" y="342"/>
                  </a:lnTo>
                  <a:lnTo>
                    <a:pt x="1326" y="362"/>
                  </a:lnTo>
                  <a:lnTo>
                    <a:pt x="1328" y="382"/>
                  </a:lnTo>
                  <a:lnTo>
                    <a:pt x="1328" y="403"/>
                  </a:lnTo>
                  <a:lnTo>
                    <a:pt x="1328" y="448"/>
                  </a:lnTo>
                  <a:lnTo>
                    <a:pt x="1328" y="469"/>
                  </a:lnTo>
                  <a:lnTo>
                    <a:pt x="1326" y="488"/>
                  </a:lnTo>
                  <a:lnTo>
                    <a:pt x="1323" y="509"/>
                  </a:lnTo>
                  <a:lnTo>
                    <a:pt x="1320" y="529"/>
                  </a:lnTo>
                  <a:lnTo>
                    <a:pt x="1315" y="548"/>
                  </a:lnTo>
                  <a:lnTo>
                    <a:pt x="1309" y="568"/>
                  </a:lnTo>
                  <a:lnTo>
                    <a:pt x="1304" y="586"/>
                  </a:lnTo>
                  <a:lnTo>
                    <a:pt x="1296" y="605"/>
                  </a:lnTo>
                  <a:lnTo>
                    <a:pt x="1288" y="622"/>
                  </a:lnTo>
                  <a:lnTo>
                    <a:pt x="1279" y="640"/>
                  </a:lnTo>
                  <a:lnTo>
                    <a:pt x="1269" y="656"/>
                  </a:lnTo>
                  <a:lnTo>
                    <a:pt x="1259" y="672"/>
                  </a:lnTo>
                  <a:lnTo>
                    <a:pt x="1247" y="689"/>
                  </a:lnTo>
                  <a:lnTo>
                    <a:pt x="1235" y="704"/>
                  </a:lnTo>
                  <a:lnTo>
                    <a:pt x="1223" y="718"/>
                  </a:lnTo>
                  <a:lnTo>
                    <a:pt x="1209" y="732"/>
                  </a:lnTo>
                  <a:lnTo>
                    <a:pt x="1195" y="746"/>
                  </a:lnTo>
                  <a:lnTo>
                    <a:pt x="1181" y="758"/>
                  </a:lnTo>
                  <a:lnTo>
                    <a:pt x="1166" y="770"/>
                  </a:lnTo>
                  <a:lnTo>
                    <a:pt x="1150" y="782"/>
                  </a:lnTo>
                  <a:lnTo>
                    <a:pt x="1133" y="792"/>
                  </a:lnTo>
                  <a:lnTo>
                    <a:pt x="1117" y="802"/>
                  </a:lnTo>
                  <a:lnTo>
                    <a:pt x="1099" y="810"/>
                  </a:lnTo>
                  <a:lnTo>
                    <a:pt x="1081" y="819"/>
                  </a:lnTo>
                  <a:lnTo>
                    <a:pt x="1064" y="827"/>
                  </a:lnTo>
                  <a:lnTo>
                    <a:pt x="1044" y="832"/>
                  </a:lnTo>
                  <a:lnTo>
                    <a:pt x="1026" y="838"/>
                  </a:lnTo>
                  <a:lnTo>
                    <a:pt x="1006" y="843"/>
                  </a:lnTo>
                  <a:lnTo>
                    <a:pt x="986" y="846"/>
                  </a:lnTo>
                  <a:lnTo>
                    <a:pt x="966" y="848"/>
                  </a:lnTo>
                  <a:lnTo>
                    <a:pt x="946" y="851"/>
                  </a:lnTo>
                  <a:lnTo>
                    <a:pt x="926" y="851"/>
                  </a:lnTo>
                  <a:lnTo>
                    <a:pt x="403" y="851"/>
                  </a:lnTo>
                  <a:lnTo>
                    <a:pt x="382" y="851"/>
                  </a:lnTo>
                  <a:lnTo>
                    <a:pt x="362" y="848"/>
                  </a:lnTo>
                  <a:lnTo>
                    <a:pt x="342" y="846"/>
                  </a:lnTo>
                  <a:lnTo>
                    <a:pt x="322" y="843"/>
                  </a:lnTo>
                  <a:lnTo>
                    <a:pt x="302" y="838"/>
                  </a:lnTo>
                  <a:lnTo>
                    <a:pt x="283" y="832"/>
                  </a:lnTo>
                  <a:lnTo>
                    <a:pt x="264" y="827"/>
                  </a:lnTo>
                  <a:lnTo>
                    <a:pt x="246" y="819"/>
                  </a:lnTo>
                  <a:lnTo>
                    <a:pt x="229" y="810"/>
                  </a:lnTo>
                  <a:lnTo>
                    <a:pt x="211" y="802"/>
                  </a:lnTo>
                  <a:lnTo>
                    <a:pt x="195" y="792"/>
                  </a:lnTo>
                  <a:lnTo>
                    <a:pt x="177" y="782"/>
                  </a:lnTo>
                  <a:lnTo>
                    <a:pt x="162" y="770"/>
                  </a:lnTo>
                  <a:lnTo>
                    <a:pt x="147" y="758"/>
                  </a:lnTo>
                  <a:lnTo>
                    <a:pt x="132" y="746"/>
                  </a:lnTo>
                  <a:lnTo>
                    <a:pt x="119" y="732"/>
                  </a:lnTo>
                  <a:lnTo>
                    <a:pt x="105" y="718"/>
                  </a:lnTo>
                  <a:lnTo>
                    <a:pt x="93" y="704"/>
                  </a:lnTo>
                  <a:lnTo>
                    <a:pt x="81" y="689"/>
                  </a:lnTo>
                  <a:lnTo>
                    <a:pt x="69" y="672"/>
                  </a:lnTo>
                  <a:lnTo>
                    <a:pt x="59" y="656"/>
                  </a:lnTo>
                  <a:lnTo>
                    <a:pt x="49" y="640"/>
                  </a:lnTo>
                  <a:lnTo>
                    <a:pt x="39" y="622"/>
                  </a:lnTo>
                  <a:lnTo>
                    <a:pt x="32" y="605"/>
                  </a:lnTo>
                  <a:lnTo>
                    <a:pt x="24" y="586"/>
                  </a:lnTo>
                  <a:lnTo>
                    <a:pt x="18" y="568"/>
                  </a:lnTo>
                  <a:lnTo>
                    <a:pt x="12" y="548"/>
                  </a:lnTo>
                  <a:lnTo>
                    <a:pt x="8" y="529"/>
                  </a:lnTo>
                  <a:lnTo>
                    <a:pt x="5" y="509"/>
                  </a:lnTo>
                  <a:lnTo>
                    <a:pt x="2" y="488"/>
                  </a:lnTo>
                  <a:lnTo>
                    <a:pt x="0" y="469"/>
                  </a:lnTo>
                  <a:lnTo>
                    <a:pt x="0" y="448"/>
                  </a:lnTo>
                  <a:lnTo>
                    <a:pt x="0" y="403"/>
                  </a:lnTo>
                  <a:lnTo>
                    <a:pt x="0" y="382"/>
                  </a:lnTo>
                  <a:lnTo>
                    <a:pt x="2" y="362"/>
                  </a:lnTo>
                  <a:lnTo>
                    <a:pt x="5" y="342"/>
                  </a:lnTo>
                  <a:lnTo>
                    <a:pt x="8" y="322"/>
                  </a:lnTo>
                  <a:lnTo>
                    <a:pt x="12" y="303"/>
                  </a:lnTo>
                  <a:lnTo>
                    <a:pt x="18" y="284"/>
                  </a:lnTo>
                  <a:lnTo>
                    <a:pt x="24" y="264"/>
                  </a:lnTo>
                  <a:lnTo>
                    <a:pt x="32" y="247"/>
                  </a:lnTo>
                  <a:lnTo>
                    <a:pt x="39" y="229"/>
                  </a:lnTo>
                  <a:lnTo>
                    <a:pt x="49" y="211"/>
                  </a:lnTo>
                  <a:lnTo>
                    <a:pt x="59" y="195"/>
                  </a:lnTo>
                  <a:lnTo>
                    <a:pt x="69" y="179"/>
                  </a:lnTo>
                  <a:lnTo>
                    <a:pt x="81" y="162"/>
                  </a:lnTo>
                  <a:lnTo>
                    <a:pt x="93" y="147"/>
                  </a:lnTo>
                  <a:lnTo>
                    <a:pt x="105" y="133"/>
                  </a:lnTo>
                  <a:lnTo>
                    <a:pt x="119" y="119"/>
                  </a:lnTo>
                  <a:lnTo>
                    <a:pt x="132" y="105"/>
                  </a:lnTo>
                  <a:lnTo>
                    <a:pt x="147" y="93"/>
                  </a:lnTo>
                  <a:lnTo>
                    <a:pt x="162" y="81"/>
                  </a:lnTo>
                  <a:lnTo>
                    <a:pt x="177" y="69"/>
                  </a:lnTo>
                  <a:lnTo>
                    <a:pt x="195" y="59"/>
                  </a:lnTo>
                  <a:lnTo>
                    <a:pt x="211" y="49"/>
                  </a:lnTo>
                  <a:lnTo>
                    <a:pt x="229" y="40"/>
                  </a:lnTo>
                  <a:lnTo>
                    <a:pt x="246" y="32"/>
                  </a:lnTo>
                  <a:lnTo>
                    <a:pt x="264" y="25"/>
                  </a:lnTo>
                  <a:lnTo>
                    <a:pt x="283" y="19"/>
                  </a:lnTo>
                  <a:lnTo>
                    <a:pt x="302" y="13"/>
                  </a:lnTo>
                  <a:lnTo>
                    <a:pt x="322" y="8"/>
                  </a:lnTo>
                  <a:lnTo>
                    <a:pt x="342" y="5"/>
                  </a:lnTo>
                  <a:lnTo>
                    <a:pt x="362" y="2"/>
                  </a:lnTo>
                  <a:lnTo>
                    <a:pt x="382" y="0"/>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9" name="Freeform 11"/>
            <p:cNvSpPr>
              <a:spLocks/>
            </p:cNvSpPr>
            <p:nvPr/>
          </p:nvSpPr>
          <p:spPr bwMode="auto">
            <a:xfrm>
              <a:off x="3356793" y="2980244"/>
              <a:ext cx="681532" cy="437249"/>
            </a:xfrm>
            <a:custGeom>
              <a:avLst/>
              <a:gdLst>
                <a:gd name="T0" fmla="*/ 946 w 1327"/>
                <a:gd name="T1" fmla="*/ 1 h 852"/>
                <a:gd name="T2" fmla="*/ 1005 w 1327"/>
                <a:gd name="T3" fmla="*/ 9 h 852"/>
                <a:gd name="T4" fmla="*/ 1063 w 1327"/>
                <a:gd name="T5" fmla="*/ 25 h 852"/>
                <a:gd name="T6" fmla="*/ 1116 w 1327"/>
                <a:gd name="T7" fmla="*/ 49 h 852"/>
                <a:gd name="T8" fmla="*/ 1165 w 1327"/>
                <a:gd name="T9" fmla="*/ 81 h 852"/>
                <a:gd name="T10" fmla="*/ 1210 w 1327"/>
                <a:gd name="T11" fmla="*/ 119 h 852"/>
                <a:gd name="T12" fmla="*/ 1248 w 1327"/>
                <a:gd name="T13" fmla="*/ 163 h 852"/>
                <a:gd name="T14" fmla="*/ 1279 w 1327"/>
                <a:gd name="T15" fmla="*/ 212 h 852"/>
                <a:gd name="T16" fmla="*/ 1303 w 1327"/>
                <a:gd name="T17" fmla="*/ 265 h 852"/>
                <a:gd name="T18" fmla="*/ 1320 w 1327"/>
                <a:gd name="T19" fmla="*/ 323 h 852"/>
                <a:gd name="T20" fmla="*/ 1327 w 1327"/>
                <a:gd name="T21" fmla="*/ 383 h 852"/>
                <a:gd name="T22" fmla="*/ 1327 w 1327"/>
                <a:gd name="T23" fmla="*/ 469 h 852"/>
                <a:gd name="T24" fmla="*/ 1320 w 1327"/>
                <a:gd name="T25" fmla="*/ 530 h 852"/>
                <a:gd name="T26" fmla="*/ 1303 w 1327"/>
                <a:gd name="T27" fmla="*/ 586 h 852"/>
                <a:gd name="T28" fmla="*/ 1279 w 1327"/>
                <a:gd name="T29" fmla="*/ 639 h 852"/>
                <a:gd name="T30" fmla="*/ 1248 w 1327"/>
                <a:gd name="T31" fmla="*/ 688 h 852"/>
                <a:gd name="T32" fmla="*/ 1210 w 1327"/>
                <a:gd name="T33" fmla="*/ 733 h 852"/>
                <a:gd name="T34" fmla="*/ 1165 w 1327"/>
                <a:gd name="T35" fmla="*/ 771 h 852"/>
                <a:gd name="T36" fmla="*/ 1116 w 1327"/>
                <a:gd name="T37" fmla="*/ 803 h 852"/>
                <a:gd name="T38" fmla="*/ 1063 w 1327"/>
                <a:gd name="T39" fmla="*/ 827 h 852"/>
                <a:gd name="T40" fmla="*/ 1005 w 1327"/>
                <a:gd name="T41" fmla="*/ 843 h 852"/>
                <a:gd name="T42" fmla="*/ 946 w 1327"/>
                <a:gd name="T43" fmla="*/ 850 h 852"/>
                <a:gd name="T44" fmla="*/ 382 w 1327"/>
                <a:gd name="T45" fmla="*/ 850 h 852"/>
                <a:gd name="T46" fmla="*/ 321 w 1327"/>
                <a:gd name="T47" fmla="*/ 843 h 852"/>
                <a:gd name="T48" fmla="*/ 265 w 1327"/>
                <a:gd name="T49" fmla="*/ 827 h 852"/>
                <a:gd name="T50" fmla="*/ 210 w 1327"/>
                <a:gd name="T51" fmla="*/ 803 h 852"/>
                <a:gd name="T52" fmla="*/ 162 w 1327"/>
                <a:gd name="T53" fmla="*/ 771 h 852"/>
                <a:gd name="T54" fmla="*/ 118 w 1327"/>
                <a:gd name="T55" fmla="*/ 733 h 852"/>
                <a:gd name="T56" fmla="*/ 80 w 1327"/>
                <a:gd name="T57" fmla="*/ 688 h 852"/>
                <a:gd name="T58" fmla="*/ 48 w 1327"/>
                <a:gd name="T59" fmla="*/ 639 h 852"/>
                <a:gd name="T60" fmla="*/ 25 w 1327"/>
                <a:gd name="T61" fmla="*/ 586 h 852"/>
                <a:gd name="T62" fmla="*/ 8 w 1327"/>
                <a:gd name="T63" fmla="*/ 530 h 852"/>
                <a:gd name="T64" fmla="*/ 1 w 1327"/>
                <a:gd name="T65" fmla="*/ 469 h 852"/>
                <a:gd name="T66" fmla="*/ 1 w 1327"/>
                <a:gd name="T67" fmla="*/ 383 h 852"/>
                <a:gd name="T68" fmla="*/ 8 w 1327"/>
                <a:gd name="T69" fmla="*/ 323 h 852"/>
                <a:gd name="T70" fmla="*/ 25 w 1327"/>
                <a:gd name="T71" fmla="*/ 265 h 852"/>
                <a:gd name="T72" fmla="*/ 48 w 1327"/>
                <a:gd name="T73" fmla="*/ 212 h 852"/>
                <a:gd name="T74" fmla="*/ 80 w 1327"/>
                <a:gd name="T75" fmla="*/ 163 h 852"/>
                <a:gd name="T76" fmla="*/ 118 w 1327"/>
                <a:gd name="T77" fmla="*/ 119 h 852"/>
                <a:gd name="T78" fmla="*/ 162 w 1327"/>
                <a:gd name="T79" fmla="*/ 81 h 852"/>
                <a:gd name="T80" fmla="*/ 210 w 1327"/>
                <a:gd name="T81" fmla="*/ 49 h 852"/>
                <a:gd name="T82" fmla="*/ 265 w 1327"/>
                <a:gd name="T83" fmla="*/ 25 h 852"/>
                <a:gd name="T84" fmla="*/ 321 w 1327"/>
                <a:gd name="T85" fmla="*/ 9 h 852"/>
                <a:gd name="T86" fmla="*/ 382 w 1327"/>
                <a:gd name="T87" fmla="*/ 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852">
                  <a:moveTo>
                    <a:pt x="403" y="0"/>
                  </a:moveTo>
                  <a:lnTo>
                    <a:pt x="925" y="0"/>
                  </a:lnTo>
                  <a:lnTo>
                    <a:pt x="946" y="1"/>
                  </a:lnTo>
                  <a:lnTo>
                    <a:pt x="966" y="2"/>
                  </a:lnTo>
                  <a:lnTo>
                    <a:pt x="986" y="5"/>
                  </a:lnTo>
                  <a:lnTo>
                    <a:pt x="1005" y="9"/>
                  </a:lnTo>
                  <a:lnTo>
                    <a:pt x="1025" y="13"/>
                  </a:lnTo>
                  <a:lnTo>
                    <a:pt x="1044" y="19"/>
                  </a:lnTo>
                  <a:lnTo>
                    <a:pt x="1063" y="25"/>
                  </a:lnTo>
                  <a:lnTo>
                    <a:pt x="1081" y="33"/>
                  </a:lnTo>
                  <a:lnTo>
                    <a:pt x="1099" y="40"/>
                  </a:lnTo>
                  <a:lnTo>
                    <a:pt x="1116" y="49"/>
                  </a:lnTo>
                  <a:lnTo>
                    <a:pt x="1134" y="59"/>
                  </a:lnTo>
                  <a:lnTo>
                    <a:pt x="1150" y="70"/>
                  </a:lnTo>
                  <a:lnTo>
                    <a:pt x="1165" y="81"/>
                  </a:lnTo>
                  <a:lnTo>
                    <a:pt x="1180" y="92"/>
                  </a:lnTo>
                  <a:lnTo>
                    <a:pt x="1196" y="106"/>
                  </a:lnTo>
                  <a:lnTo>
                    <a:pt x="1210" y="119"/>
                  </a:lnTo>
                  <a:lnTo>
                    <a:pt x="1223" y="133"/>
                  </a:lnTo>
                  <a:lnTo>
                    <a:pt x="1236" y="148"/>
                  </a:lnTo>
                  <a:lnTo>
                    <a:pt x="1248" y="163"/>
                  </a:lnTo>
                  <a:lnTo>
                    <a:pt x="1259" y="178"/>
                  </a:lnTo>
                  <a:lnTo>
                    <a:pt x="1270" y="195"/>
                  </a:lnTo>
                  <a:lnTo>
                    <a:pt x="1279" y="212"/>
                  </a:lnTo>
                  <a:lnTo>
                    <a:pt x="1288" y="229"/>
                  </a:lnTo>
                  <a:lnTo>
                    <a:pt x="1296" y="247"/>
                  </a:lnTo>
                  <a:lnTo>
                    <a:pt x="1303" y="265"/>
                  </a:lnTo>
                  <a:lnTo>
                    <a:pt x="1310" y="284"/>
                  </a:lnTo>
                  <a:lnTo>
                    <a:pt x="1315" y="303"/>
                  </a:lnTo>
                  <a:lnTo>
                    <a:pt x="1320" y="323"/>
                  </a:lnTo>
                  <a:lnTo>
                    <a:pt x="1323" y="343"/>
                  </a:lnTo>
                  <a:lnTo>
                    <a:pt x="1326" y="362"/>
                  </a:lnTo>
                  <a:lnTo>
                    <a:pt x="1327" y="383"/>
                  </a:lnTo>
                  <a:lnTo>
                    <a:pt x="1327" y="403"/>
                  </a:lnTo>
                  <a:lnTo>
                    <a:pt x="1327" y="448"/>
                  </a:lnTo>
                  <a:lnTo>
                    <a:pt x="1327" y="469"/>
                  </a:lnTo>
                  <a:lnTo>
                    <a:pt x="1326" y="489"/>
                  </a:lnTo>
                  <a:lnTo>
                    <a:pt x="1323" y="509"/>
                  </a:lnTo>
                  <a:lnTo>
                    <a:pt x="1320" y="530"/>
                  </a:lnTo>
                  <a:lnTo>
                    <a:pt x="1315" y="548"/>
                  </a:lnTo>
                  <a:lnTo>
                    <a:pt x="1310" y="568"/>
                  </a:lnTo>
                  <a:lnTo>
                    <a:pt x="1303" y="586"/>
                  </a:lnTo>
                  <a:lnTo>
                    <a:pt x="1296" y="605"/>
                  </a:lnTo>
                  <a:lnTo>
                    <a:pt x="1288" y="622"/>
                  </a:lnTo>
                  <a:lnTo>
                    <a:pt x="1279" y="639"/>
                  </a:lnTo>
                  <a:lnTo>
                    <a:pt x="1270" y="657"/>
                  </a:lnTo>
                  <a:lnTo>
                    <a:pt x="1259" y="673"/>
                  </a:lnTo>
                  <a:lnTo>
                    <a:pt x="1248" y="688"/>
                  </a:lnTo>
                  <a:lnTo>
                    <a:pt x="1236" y="704"/>
                  </a:lnTo>
                  <a:lnTo>
                    <a:pt x="1223" y="719"/>
                  </a:lnTo>
                  <a:lnTo>
                    <a:pt x="1210" y="733"/>
                  </a:lnTo>
                  <a:lnTo>
                    <a:pt x="1196" y="746"/>
                  </a:lnTo>
                  <a:lnTo>
                    <a:pt x="1180" y="759"/>
                  </a:lnTo>
                  <a:lnTo>
                    <a:pt x="1165" y="771"/>
                  </a:lnTo>
                  <a:lnTo>
                    <a:pt x="1150" y="782"/>
                  </a:lnTo>
                  <a:lnTo>
                    <a:pt x="1134" y="793"/>
                  </a:lnTo>
                  <a:lnTo>
                    <a:pt x="1116" y="803"/>
                  </a:lnTo>
                  <a:lnTo>
                    <a:pt x="1099" y="811"/>
                  </a:lnTo>
                  <a:lnTo>
                    <a:pt x="1081" y="819"/>
                  </a:lnTo>
                  <a:lnTo>
                    <a:pt x="1063" y="827"/>
                  </a:lnTo>
                  <a:lnTo>
                    <a:pt x="1044" y="833"/>
                  </a:lnTo>
                  <a:lnTo>
                    <a:pt x="1025" y="838"/>
                  </a:lnTo>
                  <a:lnTo>
                    <a:pt x="1005" y="843"/>
                  </a:lnTo>
                  <a:lnTo>
                    <a:pt x="986" y="846"/>
                  </a:lnTo>
                  <a:lnTo>
                    <a:pt x="966" y="849"/>
                  </a:lnTo>
                  <a:lnTo>
                    <a:pt x="946" y="850"/>
                  </a:lnTo>
                  <a:lnTo>
                    <a:pt x="925" y="852"/>
                  </a:lnTo>
                  <a:lnTo>
                    <a:pt x="403" y="852"/>
                  </a:lnTo>
                  <a:lnTo>
                    <a:pt x="382" y="850"/>
                  </a:lnTo>
                  <a:lnTo>
                    <a:pt x="362" y="849"/>
                  </a:lnTo>
                  <a:lnTo>
                    <a:pt x="341" y="846"/>
                  </a:lnTo>
                  <a:lnTo>
                    <a:pt x="321" y="843"/>
                  </a:lnTo>
                  <a:lnTo>
                    <a:pt x="302" y="838"/>
                  </a:lnTo>
                  <a:lnTo>
                    <a:pt x="283" y="833"/>
                  </a:lnTo>
                  <a:lnTo>
                    <a:pt x="265" y="827"/>
                  </a:lnTo>
                  <a:lnTo>
                    <a:pt x="246" y="819"/>
                  </a:lnTo>
                  <a:lnTo>
                    <a:pt x="228" y="811"/>
                  </a:lnTo>
                  <a:lnTo>
                    <a:pt x="210" y="803"/>
                  </a:lnTo>
                  <a:lnTo>
                    <a:pt x="194" y="793"/>
                  </a:lnTo>
                  <a:lnTo>
                    <a:pt x="178" y="782"/>
                  </a:lnTo>
                  <a:lnTo>
                    <a:pt x="162" y="771"/>
                  </a:lnTo>
                  <a:lnTo>
                    <a:pt x="146" y="759"/>
                  </a:lnTo>
                  <a:lnTo>
                    <a:pt x="132" y="746"/>
                  </a:lnTo>
                  <a:lnTo>
                    <a:pt x="118" y="733"/>
                  </a:lnTo>
                  <a:lnTo>
                    <a:pt x="105" y="719"/>
                  </a:lnTo>
                  <a:lnTo>
                    <a:pt x="92" y="704"/>
                  </a:lnTo>
                  <a:lnTo>
                    <a:pt x="80" y="688"/>
                  </a:lnTo>
                  <a:lnTo>
                    <a:pt x="69" y="673"/>
                  </a:lnTo>
                  <a:lnTo>
                    <a:pt x="58" y="657"/>
                  </a:lnTo>
                  <a:lnTo>
                    <a:pt x="48" y="639"/>
                  </a:lnTo>
                  <a:lnTo>
                    <a:pt x="40" y="622"/>
                  </a:lnTo>
                  <a:lnTo>
                    <a:pt x="31" y="605"/>
                  </a:lnTo>
                  <a:lnTo>
                    <a:pt x="25" y="586"/>
                  </a:lnTo>
                  <a:lnTo>
                    <a:pt x="18" y="568"/>
                  </a:lnTo>
                  <a:lnTo>
                    <a:pt x="13" y="548"/>
                  </a:lnTo>
                  <a:lnTo>
                    <a:pt x="8" y="530"/>
                  </a:lnTo>
                  <a:lnTo>
                    <a:pt x="4" y="509"/>
                  </a:lnTo>
                  <a:lnTo>
                    <a:pt x="2" y="489"/>
                  </a:lnTo>
                  <a:lnTo>
                    <a:pt x="1" y="469"/>
                  </a:lnTo>
                  <a:lnTo>
                    <a:pt x="0" y="448"/>
                  </a:lnTo>
                  <a:lnTo>
                    <a:pt x="0" y="403"/>
                  </a:lnTo>
                  <a:lnTo>
                    <a:pt x="1" y="383"/>
                  </a:lnTo>
                  <a:lnTo>
                    <a:pt x="2" y="362"/>
                  </a:lnTo>
                  <a:lnTo>
                    <a:pt x="4" y="343"/>
                  </a:lnTo>
                  <a:lnTo>
                    <a:pt x="8" y="323"/>
                  </a:lnTo>
                  <a:lnTo>
                    <a:pt x="13" y="303"/>
                  </a:lnTo>
                  <a:lnTo>
                    <a:pt x="18" y="284"/>
                  </a:lnTo>
                  <a:lnTo>
                    <a:pt x="25" y="265"/>
                  </a:lnTo>
                  <a:lnTo>
                    <a:pt x="31" y="247"/>
                  </a:lnTo>
                  <a:lnTo>
                    <a:pt x="40" y="229"/>
                  </a:lnTo>
                  <a:lnTo>
                    <a:pt x="48" y="212"/>
                  </a:lnTo>
                  <a:lnTo>
                    <a:pt x="58" y="195"/>
                  </a:lnTo>
                  <a:lnTo>
                    <a:pt x="69" y="178"/>
                  </a:lnTo>
                  <a:lnTo>
                    <a:pt x="80" y="163"/>
                  </a:lnTo>
                  <a:lnTo>
                    <a:pt x="92" y="148"/>
                  </a:lnTo>
                  <a:lnTo>
                    <a:pt x="105" y="133"/>
                  </a:lnTo>
                  <a:lnTo>
                    <a:pt x="118" y="119"/>
                  </a:lnTo>
                  <a:lnTo>
                    <a:pt x="132" y="106"/>
                  </a:lnTo>
                  <a:lnTo>
                    <a:pt x="146" y="92"/>
                  </a:lnTo>
                  <a:lnTo>
                    <a:pt x="162" y="81"/>
                  </a:lnTo>
                  <a:lnTo>
                    <a:pt x="178" y="70"/>
                  </a:lnTo>
                  <a:lnTo>
                    <a:pt x="194" y="59"/>
                  </a:lnTo>
                  <a:lnTo>
                    <a:pt x="210" y="49"/>
                  </a:lnTo>
                  <a:lnTo>
                    <a:pt x="228" y="40"/>
                  </a:lnTo>
                  <a:lnTo>
                    <a:pt x="246" y="33"/>
                  </a:lnTo>
                  <a:lnTo>
                    <a:pt x="265" y="25"/>
                  </a:lnTo>
                  <a:lnTo>
                    <a:pt x="283" y="19"/>
                  </a:lnTo>
                  <a:lnTo>
                    <a:pt x="302" y="13"/>
                  </a:lnTo>
                  <a:lnTo>
                    <a:pt x="321" y="9"/>
                  </a:lnTo>
                  <a:lnTo>
                    <a:pt x="341" y="5"/>
                  </a:lnTo>
                  <a:lnTo>
                    <a:pt x="362" y="2"/>
                  </a:lnTo>
                  <a:lnTo>
                    <a:pt x="382" y="1"/>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0" name="Freeform 12"/>
            <p:cNvSpPr>
              <a:spLocks/>
            </p:cNvSpPr>
            <p:nvPr/>
          </p:nvSpPr>
          <p:spPr bwMode="auto">
            <a:xfrm>
              <a:off x="3465591" y="2247390"/>
              <a:ext cx="700008" cy="599420"/>
            </a:xfrm>
            <a:custGeom>
              <a:avLst/>
              <a:gdLst>
                <a:gd name="T0" fmla="*/ 729 w 1364"/>
                <a:gd name="T1" fmla="*/ 43 h 1166"/>
                <a:gd name="T2" fmla="*/ 789 w 1364"/>
                <a:gd name="T3" fmla="*/ 19 h 1166"/>
                <a:gd name="T4" fmla="*/ 851 w 1364"/>
                <a:gd name="T5" fmla="*/ 5 h 1166"/>
                <a:gd name="T6" fmla="*/ 913 w 1364"/>
                <a:gd name="T7" fmla="*/ 0 h 1166"/>
                <a:gd name="T8" fmla="*/ 975 w 1364"/>
                <a:gd name="T9" fmla="*/ 5 h 1166"/>
                <a:gd name="T10" fmla="*/ 1036 w 1364"/>
                <a:gd name="T11" fmla="*/ 18 h 1166"/>
                <a:gd name="T12" fmla="*/ 1093 w 1364"/>
                <a:gd name="T13" fmla="*/ 39 h 1166"/>
                <a:gd name="T14" fmla="*/ 1148 w 1364"/>
                <a:gd name="T15" fmla="*/ 70 h 1166"/>
                <a:gd name="T16" fmla="*/ 1197 w 1364"/>
                <a:gd name="T17" fmla="*/ 107 h 1166"/>
                <a:gd name="T18" fmla="*/ 1241 w 1364"/>
                <a:gd name="T19" fmla="*/ 152 h 1166"/>
                <a:gd name="T20" fmla="*/ 1279 w 1364"/>
                <a:gd name="T21" fmla="*/ 205 h 1166"/>
                <a:gd name="T22" fmla="*/ 1323 w 1364"/>
                <a:gd name="T23" fmla="*/ 286 h 1166"/>
                <a:gd name="T24" fmla="*/ 1346 w 1364"/>
                <a:gd name="T25" fmla="*/ 346 h 1166"/>
                <a:gd name="T26" fmla="*/ 1360 w 1364"/>
                <a:gd name="T27" fmla="*/ 408 h 1166"/>
                <a:gd name="T28" fmla="*/ 1364 w 1364"/>
                <a:gd name="T29" fmla="*/ 471 h 1166"/>
                <a:gd name="T30" fmla="*/ 1360 w 1364"/>
                <a:gd name="T31" fmla="*/ 533 h 1166"/>
                <a:gd name="T32" fmla="*/ 1346 w 1364"/>
                <a:gd name="T33" fmla="*/ 593 h 1166"/>
                <a:gd name="T34" fmla="*/ 1324 w 1364"/>
                <a:gd name="T35" fmla="*/ 652 h 1166"/>
                <a:gd name="T36" fmla="*/ 1294 w 1364"/>
                <a:gd name="T37" fmla="*/ 706 h 1166"/>
                <a:gd name="T38" fmla="*/ 1256 w 1364"/>
                <a:gd name="T39" fmla="*/ 756 h 1166"/>
                <a:gd name="T40" fmla="*/ 1212 w 1364"/>
                <a:gd name="T41" fmla="*/ 801 h 1166"/>
                <a:gd name="T42" fmla="*/ 1160 w 1364"/>
                <a:gd name="T43" fmla="*/ 839 h 1166"/>
                <a:gd name="T44" fmla="*/ 635 w 1364"/>
                <a:gd name="T45" fmla="*/ 1124 h 1166"/>
                <a:gd name="T46" fmla="*/ 576 w 1364"/>
                <a:gd name="T47" fmla="*/ 1148 h 1166"/>
                <a:gd name="T48" fmla="*/ 514 w 1364"/>
                <a:gd name="T49" fmla="*/ 1162 h 1166"/>
                <a:gd name="T50" fmla="*/ 452 w 1364"/>
                <a:gd name="T51" fmla="*/ 1166 h 1166"/>
                <a:gd name="T52" fmla="*/ 390 w 1364"/>
                <a:gd name="T53" fmla="*/ 1162 h 1166"/>
                <a:gd name="T54" fmla="*/ 330 w 1364"/>
                <a:gd name="T55" fmla="*/ 1149 h 1166"/>
                <a:gd name="T56" fmla="*/ 272 w 1364"/>
                <a:gd name="T57" fmla="*/ 1127 h 1166"/>
                <a:gd name="T58" fmla="*/ 218 w 1364"/>
                <a:gd name="T59" fmla="*/ 1096 h 1166"/>
                <a:gd name="T60" fmla="*/ 168 w 1364"/>
                <a:gd name="T61" fmla="*/ 1059 h 1166"/>
                <a:gd name="T62" fmla="*/ 123 w 1364"/>
                <a:gd name="T63" fmla="*/ 1014 h 1166"/>
                <a:gd name="T64" fmla="*/ 86 w 1364"/>
                <a:gd name="T65" fmla="*/ 962 h 1166"/>
                <a:gd name="T66" fmla="*/ 43 w 1364"/>
                <a:gd name="T67" fmla="*/ 880 h 1166"/>
                <a:gd name="T68" fmla="*/ 19 w 1364"/>
                <a:gd name="T69" fmla="*/ 820 h 1166"/>
                <a:gd name="T70" fmla="*/ 6 w 1364"/>
                <a:gd name="T71" fmla="*/ 758 h 1166"/>
                <a:gd name="T72" fmla="*/ 0 w 1364"/>
                <a:gd name="T73" fmla="*/ 695 h 1166"/>
                <a:gd name="T74" fmla="*/ 6 w 1364"/>
                <a:gd name="T75" fmla="*/ 633 h 1166"/>
                <a:gd name="T76" fmla="*/ 19 w 1364"/>
                <a:gd name="T77" fmla="*/ 573 h 1166"/>
                <a:gd name="T78" fmla="*/ 41 w 1364"/>
                <a:gd name="T79" fmla="*/ 515 h 1166"/>
                <a:gd name="T80" fmla="*/ 70 w 1364"/>
                <a:gd name="T81" fmla="*/ 460 h 1166"/>
                <a:gd name="T82" fmla="*/ 108 w 1364"/>
                <a:gd name="T83" fmla="*/ 410 h 1166"/>
                <a:gd name="T84" fmla="*/ 154 w 1364"/>
                <a:gd name="T85" fmla="*/ 366 h 1166"/>
                <a:gd name="T86" fmla="*/ 206 w 1364"/>
                <a:gd name="T87" fmla="*/ 32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4" h="1166">
                  <a:moveTo>
                    <a:pt x="224" y="317"/>
                  </a:moveTo>
                  <a:lnTo>
                    <a:pt x="709" y="52"/>
                  </a:lnTo>
                  <a:lnTo>
                    <a:pt x="729" y="43"/>
                  </a:lnTo>
                  <a:lnTo>
                    <a:pt x="749" y="33"/>
                  </a:lnTo>
                  <a:lnTo>
                    <a:pt x="769" y="25"/>
                  </a:lnTo>
                  <a:lnTo>
                    <a:pt x="789" y="19"/>
                  </a:lnTo>
                  <a:lnTo>
                    <a:pt x="809" y="13"/>
                  </a:lnTo>
                  <a:lnTo>
                    <a:pt x="830" y="9"/>
                  </a:lnTo>
                  <a:lnTo>
                    <a:pt x="851" y="5"/>
                  </a:lnTo>
                  <a:lnTo>
                    <a:pt x="871" y="2"/>
                  </a:lnTo>
                  <a:lnTo>
                    <a:pt x="892" y="0"/>
                  </a:lnTo>
                  <a:lnTo>
                    <a:pt x="913" y="0"/>
                  </a:lnTo>
                  <a:lnTo>
                    <a:pt x="933" y="0"/>
                  </a:lnTo>
                  <a:lnTo>
                    <a:pt x="954" y="2"/>
                  </a:lnTo>
                  <a:lnTo>
                    <a:pt x="975" y="5"/>
                  </a:lnTo>
                  <a:lnTo>
                    <a:pt x="995" y="8"/>
                  </a:lnTo>
                  <a:lnTo>
                    <a:pt x="1015" y="12"/>
                  </a:lnTo>
                  <a:lnTo>
                    <a:pt x="1036" y="18"/>
                  </a:lnTo>
                  <a:lnTo>
                    <a:pt x="1055" y="24"/>
                  </a:lnTo>
                  <a:lnTo>
                    <a:pt x="1074" y="32"/>
                  </a:lnTo>
                  <a:lnTo>
                    <a:pt x="1093" y="39"/>
                  </a:lnTo>
                  <a:lnTo>
                    <a:pt x="1112" y="49"/>
                  </a:lnTo>
                  <a:lnTo>
                    <a:pt x="1129" y="59"/>
                  </a:lnTo>
                  <a:lnTo>
                    <a:pt x="1148" y="70"/>
                  </a:lnTo>
                  <a:lnTo>
                    <a:pt x="1164" y="82"/>
                  </a:lnTo>
                  <a:lnTo>
                    <a:pt x="1181" y="94"/>
                  </a:lnTo>
                  <a:lnTo>
                    <a:pt x="1197" y="107"/>
                  </a:lnTo>
                  <a:lnTo>
                    <a:pt x="1213" y="122"/>
                  </a:lnTo>
                  <a:lnTo>
                    <a:pt x="1227" y="136"/>
                  </a:lnTo>
                  <a:lnTo>
                    <a:pt x="1241" y="152"/>
                  </a:lnTo>
                  <a:lnTo>
                    <a:pt x="1254" y="169"/>
                  </a:lnTo>
                  <a:lnTo>
                    <a:pt x="1267" y="187"/>
                  </a:lnTo>
                  <a:lnTo>
                    <a:pt x="1279" y="205"/>
                  </a:lnTo>
                  <a:lnTo>
                    <a:pt x="1290" y="224"/>
                  </a:lnTo>
                  <a:lnTo>
                    <a:pt x="1313" y="267"/>
                  </a:lnTo>
                  <a:lnTo>
                    <a:pt x="1323" y="286"/>
                  </a:lnTo>
                  <a:lnTo>
                    <a:pt x="1331" y="306"/>
                  </a:lnTo>
                  <a:lnTo>
                    <a:pt x="1339" y="325"/>
                  </a:lnTo>
                  <a:lnTo>
                    <a:pt x="1346" y="346"/>
                  </a:lnTo>
                  <a:lnTo>
                    <a:pt x="1352" y="367"/>
                  </a:lnTo>
                  <a:lnTo>
                    <a:pt x="1356" y="387"/>
                  </a:lnTo>
                  <a:lnTo>
                    <a:pt x="1360" y="408"/>
                  </a:lnTo>
                  <a:lnTo>
                    <a:pt x="1362" y="429"/>
                  </a:lnTo>
                  <a:lnTo>
                    <a:pt x="1364" y="449"/>
                  </a:lnTo>
                  <a:lnTo>
                    <a:pt x="1364" y="471"/>
                  </a:lnTo>
                  <a:lnTo>
                    <a:pt x="1363" y="492"/>
                  </a:lnTo>
                  <a:lnTo>
                    <a:pt x="1362" y="512"/>
                  </a:lnTo>
                  <a:lnTo>
                    <a:pt x="1360" y="533"/>
                  </a:lnTo>
                  <a:lnTo>
                    <a:pt x="1356" y="553"/>
                  </a:lnTo>
                  <a:lnTo>
                    <a:pt x="1351" y="573"/>
                  </a:lnTo>
                  <a:lnTo>
                    <a:pt x="1346" y="593"/>
                  </a:lnTo>
                  <a:lnTo>
                    <a:pt x="1340" y="612"/>
                  </a:lnTo>
                  <a:lnTo>
                    <a:pt x="1332" y="632"/>
                  </a:lnTo>
                  <a:lnTo>
                    <a:pt x="1324" y="652"/>
                  </a:lnTo>
                  <a:lnTo>
                    <a:pt x="1315" y="670"/>
                  </a:lnTo>
                  <a:lnTo>
                    <a:pt x="1305" y="688"/>
                  </a:lnTo>
                  <a:lnTo>
                    <a:pt x="1294" y="706"/>
                  </a:lnTo>
                  <a:lnTo>
                    <a:pt x="1282" y="723"/>
                  </a:lnTo>
                  <a:lnTo>
                    <a:pt x="1270" y="740"/>
                  </a:lnTo>
                  <a:lnTo>
                    <a:pt x="1256" y="756"/>
                  </a:lnTo>
                  <a:lnTo>
                    <a:pt x="1242" y="771"/>
                  </a:lnTo>
                  <a:lnTo>
                    <a:pt x="1227" y="786"/>
                  </a:lnTo>
                  <a:lnTo>
                    <a:pt x="1212" y="801"/>
                  </a:lnTo>
                  <a:lnTo>
                    <a:pt x="1194" y="814"/>
                  </a:lnTo>
                  <a:lnTo>
                    <a:pt x="1177" y="827"/>
                  </a:lnTo>
                  <a:lnTo>
                    <a:pt x="1160" y="839"/>
                  </a:lnTo>
                  <a:lnTo>
                    <a:pt x="1140" y="850"/>
                  </a:lnTo>
                  <a:lnTo>
                    <a:pt x="655" y="1114"/>
                  </a:lnTo>
                  <a:lnTo>
                    <a:pt x="635" y="1124"/>
                  </a:lnTo>
                  <a:lnTo>
                    <a:pt x="616" y="1133"/>
                  </a:lnTo>
                  <a:lnTo>
                    <a:pt x="596" y="1141"/>
                  </a:lnTo>
                  <a:lnTo>
                    <a:pt x="576" y="1148"/>
                  </a:lnTo>
                  <a:lnTo>
                    <a:pt x="555" y="1153"/>
                  </a:lnTo>
                  <a:lnTo>
                    <a:pt x="534" y="1157"/>
                  </a:lnTo>
                  <a:lnTo>
                    <a:pt x="514" y="1162"/>
                  </a:lnTo>
                  <a:lnTo>
                    <a:pt x="493" y="1164"/>
                  </a:lnTo>
                  <a:lnTo>
                    <a:pt x="472" y="1166"/>
                  </a:lnTo>
                  <a:lnTo>
                    <a:pt x="452" y="1166"/>
                  </a:lnTo>
                  <a:lnTo>
                    <a:pt x="431" y="1166"/>
                  </a:lnTo>
                  <a:lnTo>
                    <a:pt x="410" y="1164"/>
                  </a:lnTo>
                  <a:lnTo>
                    <a:pt x="390" y="1162"/>
                  </a:lnTo>
                  <a:lnTo>
                    <a:pt x="370" y="1158"/>
                  </a:lnTo>
                  <a:lnTo>
                    <a:pt x="350" y="1154"/>
                  </a:lnTo>
                  <a:lnTo>
                    <a:pt x="330" y="1149"/>
                  </a:lnTo>
                  <a:lnTo>
                    <a:pt x="310" y="1142"/>
                  </a:lnTo>
                  <a:lnTo>
                    <a:pt x="291" y="1134"/>
                  </a:lnTo>
                  <a:lnTo>
                    <a:pt x="272" y="1127"/>
                  </a:lnTo>
                  <a:lnTo>
                    <a:pt x="254" y="1117"/>
                  </a:lnTo>
                  <a:lnTo>
                    <a:pt x="235" y="1107"/>
                  </a:lnTo>
                  <a:lnTo>
                    <a:pt x="218" y="1096"/>
                  </a:lnTo>
                  <a:lnTo>
                    <a:pt x="201" y="1086"/>
                  </a:lnTo>
                  <a:lnTo>
                    <a:pt x="184" y="1073"/>
                  </a:lnTo>
                  <a:lnTo>
                    <a:pt x="168" y="1059"/>
                  </a:lnTo>
                  <a:lnTo>
                    <a:pt x="153" y="1044"/>
                  </a:lnTo>
                  <a:lnTo>
                    <a:pt x="138" y="1030"/>
                  </a:lnTo>
                  <a:lnTo>
                    <a:pt x="123" y="1014"/>
                  </a:lnTo>
                  <a:lnTo>
                    <a:pt x="110" y="997"/>
                  </a:lnTo>
                  <a:lnTo>
                    <a:pt x="97" y="979"/>
                  </a:lnTo>
                  <a:lnTo>
                    <a:pt x="86" y="962"/>
                  </a:lnTo>
                  <a:lnTo>
                    <a:pt x="76" y="942"/>
                  </a:lnTo>
                  <a:lnTo>
                    <a:pt x="53" y="901"/>
                  </a:lnTo>
                  <a:lnTo>
                    <a:pt x="43" y="880"/>
                  </a:lnTo>
                  <a:lnTo>
                    <a:pt x="33" y="860"/>
                  </a:lnTo>
                  <a:lnTo>
                    <a:pt x="26" y="841"/>
                  </a:lnTo>
                  <a:lnTo>
                    <a:pt x="19" y="820"/>
                  </a:lnTo>
                  <a:lnTo>
                    <a:pt x="14" y="800"/>
                  </a:lnTo>
                  <a:lnTo>
                    <a:pt x="9" y="779"/>
                  </a:lnTo>
                  <a:lnTo>
                    <a:pt x="6" y="758"/>
                  </a:lnTo>
                  <a:lnTo>
                    <a:pt x="3" y="738"/>
                  </a:lnTo>
                  <a:lnTo>
                    <a:pt x="2" y="717"/>
                  </a:lnTo>
                  <a:lnTo>
                    <a:pt x="0" y="695"/>
                  </a:lnTo>
                  <a:lnTo>
                    <a:pt x="2" y="674"/>
                  </a:lnTo>
                  <a:lnTo>
                    <a:pt x="3" y="654"/>
                  </a:lnTo>
                  <a:lnTo>
                    <a:pt x="6" y="633"/>
                  </a:lnTo>
                  <a:lnTo>
                    <a:pt x="9" y="614"/>
                  </a:lnTo>
                  <a:lnTo>
                    <a:pt x="14" y="593"/>
                  </a:lnTo>
                  <a:lnTo>
                    <a:pt x="19" y="573"/>
                  </a:lnTo>
                  <a:lnTo>
                    <a:pt x="26" y="554"/>
                  </a:lnTo>
                  <a:lnTo>
                    <a:pt x="32" y="534"/>
                  </a:lnTo>
                  <a:lnTo>
                    <a:pt x="41" y="515"/>
                  </a:lnTo>
                  <a:lnTo>
                    <a:pt x="49" y="496"/>
                  </a:lnTo>
                  <a:lnTo>
                    <a:pt x="59" y="479"/>
                  </a:lnTo>
                  <a:lnTo>
                    <a:pt x="70" y="460"/>
                  </a:lnTo>
                  <a:lnTo>
                    <a:pt x="82" y="443"/>
                  </a:lnTo>
                  <a:lnTo>
                    <a:pt x="95" y="427"/>
                  </a:lnTo>
                  <a:lnTo>
                    <a:pt x="108" y="410"/>
                  </a:lnTo>
                  <a:lnTo>
                    <a:pt x="122" y="395"/>
                  </a:lnTo>
                  <a:lnTo>
                    <a:pt x="138" y="380"/>
                  </a:lnTo>
                  <a:lnTo>
                    <a:pt x="154" y="366"/>
                  </a:lnTo>
                  <a:lnTo>
                    <a:pt x="170" y="353"/>
                  </a:lnTo>
                  <a:lnTo>
                    <a:pt x="188" y="340"/>
                  </a:lnTo>
                  <a:lnTo>
                    <a:pt x="206" y="328"/>
                  </a:lnTo>
                  <a:lnTo>
                    <a:pt x="224" y="31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1" name="Freeform 13"/>
            <p:cNvSpPr>
              <a:spLocks/>
            </p:cNvSpPr>
            <p:nvPr/>
          </p:nvSpPr>
          <p:spPr bwMode="auto">
            <a:xfrm>
              <a:off x="2377603" y="4640965"/>
              <a:ext cx="240179" cy="240179"/>
            </a:xfrm>
            <a:custGeom>
              <a:avLst/>
              <a:gdLst>
                <a:gd name="T0" fmla="*/ 247 w 470"/>
                <a:gd name="T1" fmla="*/ 0 h 470"/>
                <a:gd name="T2" fmla="*/ 271 w 470"/>
                <a:gd name="T3" fmla="*/ 3 h 470"/>
                <a:gd name="T4" fmla="*/ 294 w 470"/>
                <a:gd name="T5" fmla="*/ 8 h 470"/>
                <a:gd name="T6" fmla="*/ 315 w 470"/>
                <a:gd name="T7" fmla="*/ 14 h 470"/>
                <a:gd name="T8" fmla="*/ 336 w 470"/>
                <a:gd name="T9" fmla="*/ 23 h 470"/>
                <a:gd name="T10" fmla="*/ 357 w 470"/>
                <a:gd name="T11" fmla="*/ 34 h 470"/>
                <a:gd name="T12" fmla="*/ 384 w 470"/>
                <a:gd name="T13" fmla="*/ 54 h 470"/>
                <a:gd name="T14" fmla="*/ 415 w 470"/>
                <a:gd name="T15" fmla="*/ 86 h 470"/>
                <a:gd name="T16" fmla="*/ 436 w 470"/>
                <a:gd name="T17" fmla="*/ 113 h 470"/>
                <a:gd name="T18" fmla="*/ 447 w 470"/>
                <a:gd name="T19" fmla="*/ 133 h 470"/>
                <a:gd name="T20" fmla="*/ 456 w 470"/>
                <a:gd name="T21" fmla="*/ 155 h 470"/>
                <a:gd name="T22" fmla="*/ 462 w 470"/>
                <a:gd name="T23" fmla="*/ 177 h 470"/>
                <a:gd name="T24" fmla="*/ 467 w 470"/>
                <a:gd name="T25" fmla="*/ 199 h 470"/>
                <a:gd name="T26" fmla="*/ 470 w 470"/>
                <a:gd name="T27" fmla="*/ 223 h 470"/>
                <a:gd name="T28" fmla="*/ 470 w 470"/>
                <a:gd name="T29" fmla="*/ 247 h 470"/>
                <a:gd name="T30" fmla="*/ 467 w 470"/>
                <a:gd name="T31" fmla="*/ 271 h 470"/>
                <a:gd name="T32" fmla="*/ 462 w 470"/>
                <a:gd name="T33" fmla="*/ 294 h 470"/>
                <a:gd name="T34" fmla="*/ 456 w 470"/>
                <a:gd name="T35" fmla="*/ 316 h 470"/>
                <a:gd name="T36" fmla="*/ 447 w 470"/>
                <a:gd name="T37" fmla="*/ 337 h 470"/>
                <a:gd name="T38" fmla="*/ 436 w 470"/>
                <a:gd name="T39" fmla="*/ 357 h 470"/>
                <a:gd name="T40" fmla="*/ 415 w 470"/>
                <a:gd name="T41" fmla="*/ 385 h 470"/>
                <a:gd name="T42" fmla="*/ 384 w 470"/>
                <a:gd name="T43" fmla="*/ 417 h 470"/>
                <a:gd name="T44" fmla="*/ 357 w 470"/>
                <a:gd name="T45" fmla="*/ 436 h 470"/>
                <a:gd name="T46" fmla="*/ 336 w 470"/>
                <a:gd name="T47" fmla="*/ 447 h 470"/>
                <a:gd name="T48" fmla="*/ 315 w 470"/>
                <a:gd name="T49" fmla="*/ 456 h 470"/>
                <a:gd name="T50" fmla="*/ 294 w 470"/>
                <a:gd name="T51" fmla="*/ 463 h 470"/>
                <a:gd name="T52" fmla="*/ 271 w 470"/>
                <a:gd name="T53" fmla="*/ 468 h 470"/>
                <a:gd name="T54" fmla="*/ 247 w 470"/>
                <a:gd name="T55" fmla="*/ 470 h 470"/>
                <a:gd name="T56" fmla="*/ 223 w 470"/>
                <a:gd name="T57" fmla="*/ 470 h 470"/>
                <a:gd name="T58" fmla="*/ 199 w 470"/>
                <a:gd name="T59" fmla="*/ 468 h 470"/>
                <a:gd name="T60" fmla="*/ 176 w 470"/>
                <a:gd name="T61" fmla="*/ 463 h 470"/>
                <a:gd name="T62" fmla="*/ 153 w 470"/>
                <a:gd name="T63" fmla="*/ 456 h 470"/>
                <a:gd name="T64" fmla="*/ 133 w 470"/>
                <a:gd name="T65" fmla="*/ 447 h 470"/>
                <a:gd name="T66" fmla="*/ 113 w 470"/>
                <a:gd name="T67" fmla="*/ 436 h 470"/>
                <a:gd name="T68" fmla="*/ 85 w 470"/>
                <a:gd name="T69" fmla="*/ 417 h 470"/>
                <a:gd name="T70" fmla="*/ 53 w 470"/>
                <a:gd name="T71" fmla="*/ 385 h 470"/>
                <a:gd name="T72" fmla="*/ 34 w 470"/>
                <a:gd name="T73" fmla="*/ 357 h 470"/>
                <a:gd name="T74" fmla="*/ 23 w 470"/>
                <a:gd name="T75" fmla="*/ 337 h 470"/>
                <a:gd name="T76" fmla="*/ 14 w 470"/>
                <a:gd name="T77" fmla="*/ 316 h 470"/>
                <a:gd name="T78" fmla="*/ 7 w 470"/>
                <a:gd name="T79" fmla="*/ 294 h 470"/>
                <a:gd name="T80" fmla="*/ 2 w 470"/>
                <a:gd name="T81" fmla="*/ 271 h 470"/>
                <a:gd name="T82" fmla="*/ 0 w 470"/>
                <a:gd name="T83" fmla="*/ 247 h 470"/>
                <a:gd name="T84" fmla="*/ 0 w 470"/>
                <a:gd name="T85" fmla="*/ 223 h 470"/>
                <a:gd name="T86" fmla="*/ 2 w 470"/>
                <a:gd name="T87" fmla="*/ 199 h 470"/>
                <a:gd name="T88" fmla="*/ 7 w 470"/>
                <a:gd name="T89" fmla="*/ 177 h 470"/>
                <a:gd name="T90" fmla="*/ 14 w 470"/>
                <a:gd name="T91" fmla="*/ 155 h 470"/>
                <a:gd name="T92" fmla="*/ 23 w 470"/>
                <a:gd name="T93" fmla="*/ 133 h 470"/>
                <a:gd name="T94" fmla="*/ 34 w 470"/>
                <a:gd name="T95" fmla="*/ 113 h 470"/>
                <a:gd name="T96" fmla="*/ 53 w 470"/>
                <a:gd name="T97" fmla="*/ 86 h 470"/>
                <a:gd name="T98" fmla="*/ 85 w 470"/>
                <a:gd name="T99" fmla="*/ 54 h 470"/>
                <a:gd name="T100" fmla="*/ 113 w 470"/>
                <a:gd name="T101" fmla="*/ 34 h 470"/>
                <a:gd name="T102" fmla="*/ 133 w 470"/>
                <a:gd name="T103" fmla="*/ 23 h 470"/>
                <a:gd name="T104" fmla="*/ 153 w 470"/>
                <a:gd name="T105" fmla="*/ 14 h 470"/>
                <a:gd name="T106" fmla="*/ 176 w 470"/>
                <a:gd name="T107" fmla="*/ 8 h 470"/>
                <a:gd name="T108" fmla="*/ 199 w 470"/>
                <a:gd name="T109" fmla="*/ 3 h 470"/>
                <a:gd name="T110" fmla="*/ 223 w 470"/>
                <a:gd name="T11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470">
                  <a:moveTo>
                    <a:pt x="235" y="0"/>
                  </a:moveTo>
                  <a:lnTo>
                    <a:pt x="247" y="0"/>
                  </a:lnTo>
                  <a:lnTo>
                    <a:pt x="259" y="1"/>
                  </a:lnTo>
                  <a:lnTo>
                    <a:pt x="271" y="3"/>
                  </a:lnTo>
                  <a:lnTo>
                    <a:pt x="282" y="5"/>
                  </a:lnTo>
                  <a:lnTo>
                    <a:pt x="294" y="8"/>
                  </a:lnTo>
                  <a:lnTo>
                    <a:pt x="305" y="11"/>
                  </a:lnTo>
                  <a:lnTo>
                    <a:pt x="315" y="14"/>
                  </a:lnTo>
                  <a:lnTo>
                    <a:pt x="326" y="19"/>
                  </a:lnTo>
                  <a:lnTo>
                    <a:pt x="336" y="23"/>
                  </a:lnTo>
                  <a:lnTo>
                    <a:pt x="347" y="29"/>
                  </a:lnTo>
                  <a:lnTo>
                    <a:pt x="357" y="34"/>
                  </a:lnTo>
                  <a:lnTo>
                    <a:pt x="367" y="41"/>
                  </a:lnTo>
                  <a:lnTo>
                    <a:pt x="384" y="54"/>
                  </a:lnTo>
                  <a:lnTo>
                    <a:pt x="401" y="69"/>
                  </a:lnTo>
                  <a:lnTo>
                    <a:pt x="415" y="86"/>
                  </a:lnTo>
                  <a:lnTo>
                    <a:pt x="430" y="104"/>
                  </a:lnTo>
                  <a:lnTo>
                    <a:pt x="436" y="113"/>
                  </a:lnTo>
                  <a:lnTo>
                    <a:pt x="442" y="123"/>
                  </a:lnTo>
                  <a:lnTo>
                    <a:pt x="447" y="133"/>
                  </a:lnTo>
                  <a:lnTo>
                    <a:pt x="451" y="144"/>
                  </a:lnTo>
                  <a:lnTo>
                    <a:pt x="456" y="155"/>
                  </a:lnTo>
                  <a:lnTo>
                    <a:pt x="459" y="166"/>
                  </a:lnTo>
                  <a:lnTo>
                    <a:pt x="462" y="177"/>
                  </a:lnTo>
                  <a:lnTo>
                    <a:pt x="464" y="188"/>
                  </a:lnTo>
                  <a:lnTo>
                    <a:pt x="467" y="199"/>
                  </a:lnTo>
                  <a:lnTo>
                    <a:pt x="469" y="211"/>
                  </a:lnTo>
                  <a:lnTo>
                    <a:pt x="470" y="223"/>
                  </a:lnTo>
                  <a:lnTo>
                    <a:pt x="470" y="235"/>
                  </a:lnTo>
                  <a:lnTo>
                    <a:pt x="470" y="247"/>
                  </a:lnTo>
                  <a:lnTo>
                    <a:pt x="469" y="259"/>
                  </a:lnTo>
                  <a:lnTo>
                    <a:pt x="467" y="271"/>
                  </a:lnTo>
                  <a:lnTo>
                    <a:pt x="464" y="283"/>
                  </a:lnTo>
                  <a:lnTo>
                    <a:pt x="462" y="294"/>
                  </a:lnTo>
                  <a:lnTo>
                    <a:pt x="459" y="305"/>
                  </a:lnTo>
                  <a:lnTo>
                    <a:pt x="456" y="316"/>
                  </a:lnTo>
                  <a:lnTo>
                    <a:pt x="451" y="327"/>
                  </a:lnTo>
                  <a:lnTo>
                    <a:pt x="447" y="337"/>
                  </a:lnTo>
                  <a:lnTo>
                    <a:pt x="442" y="347"/>
                  </a:lnTo>
                  <a:lnTo>
                    <a:pt x="436" y="357"/>
                  </a:lnTo>
                  <a:lnTo>
                    <a:pt x="430" y="367"/>
                  </a:lnTo>
                  <a:lnTo>
                    <a:pt x="415" y="385"/>
                  </a:lnTo>
                  <a:lnTo>
                    <a:pt x="401" y="402"/>
                  </a:lnTo>
                  <a:lnTo>
                    <a:pt x="384" y="417"/>
                  </a:lnTo>
                  <a:lnTo>
                    <a:pt x="367" y="430"/>
                  </a:lnTo>
                  <a:lnTo>
                    <a:pt x="357" y="436"/>
                  </a:lnTo>
                  <a:lnTo>
                    <a:pt x="347" y="442"/>
                  </a:lnTo>
                  <a:lnTo>
                    <a:pt x="336" y="447"/>
                  </a:lnTo>
                  <a:lnTo>
                    <a:pt x="326" y="452"/>
                  </a:lnTo>
                  <a:lnTo>
                    <a:pt x="315" y="456"/>
                  </a:lnTo>
                  <a:lnTo>
                    <a:pt x="305" y="459"/>
                  </a:lnTo>
                  <a:lnTo>
                    <a:pt x="294" y="463"/>
                  </a:lnTo>
                  <a:lnTo>
                    <a:pt x="282" y="466"/>
                  </a:lnTo>
                  <a:lnTo>
                    <a:pt x="271" y="468"/>
                  </a:lnTo>
                  <a:lnTo>
                    <a:pt x="259" y="469"/>
                  </a:lnTo>
                  <a:lnTo>
                    <a:pt x="247" y="470"/>
                  </a:lnTo>
                  <a:lnTo>
                    <a:pt x="235" y="470"/>
                  </a:lnTo>
                  <a:lnTo>
                    <a:pt x="223" y="470"/>
                  </a:lnTo>
                  <a:lnTo>
                    <a:pt x="211" y="469"/>
                  </a:lnTo>
                  <a:lnTo>
                    <a:pt x="199" y="468"/>
                  </a:lnTo>
                  <a:lnTo>
                    <a:pt x="187" y="466"/>
                  </a:lnTo>
                  <a:lnTo>
                    <a:pt x="176" y="463"/>
                  </a:lnTo>
                  <a:lnTo>
                    <a:pt x="164" y="459"/>
                  </a:lnTo>
                  <a:lnTo>
                    <a:pt x="153" y="456"/>
                  </a:lnTo>
                  <a:lnTo>
                    <a:pt x="144" y="452"/>
                  </a:lnTo>
                  <a:lnTo>
                    <a:pt x="133" y="447"/>
                  </a:lnTo>
                  <a:lnTo>
                    <a:pt x="123" y="442"/>
                  </a:lnTo>
                  <a:lnTo>
                    <a:pt x="113" y="436"/>
                  </a:lnTo>
                  <a:lnTo>
                    <a:pt x="103" y="430"/>
                  </a:lnTo>
                  <a:lnTo>
                    <a:pt x="85" y="417"/>
                  </a:lnTo>
                  <a:lnTo>
                    <a:pt x="69" y="402"/>
                  </a:lnTo>
                  <a:lnTo>
                    <a:pt x="53" y="385"/>
                  </a:lnTo>
                  <a:lnTo>
                    <a:pt x="39" y="367"/>
                  </a:lnTo>
                  <a:lnTo>
                    <a:pt x="34" y="357"/>
                  </a:lnTo>
                  <a:lnTo>
                    <a:pt x="28" y="347"/>
                  </a:lnTo>
                  <a:lnTo>
                    <a:pt x="23" y="337"/>
                  </a:lnTo>
                  <a:lnTo>
                    <a:pt x="19" y="327"/>
                  </a:lnTo>
                  <a:lnTo>
                    <a:pt x="14" y="316"/>
                  </a:lnTo>
                  <a:lnTo>
                    <a:pt x="10" y="305"/>
                  </a:lnTo>
                  <a:lnTo>
                    <a:pt x="7" y="294"/>
                  </a:lnTo>
                  <a:lnTo>
                    <a:pt x="4" y="283"/>
                  </a:lnTo>
                  <a:lnTo>
                    <a:pt x="2" y="271"/>
                  </a:lnTo>
                  <a:lnTo>
                    <a:pt x="1" y="259"/>
                  </a:lnTo>
                  <a:lnTo>
                    <a:pt x="0" y="247"/>
                  </a:lnTo>
                  <a:lnTo>
                    <a:pt x="0" y="235"/>
                  </a:lnTo>
                  <a:lnTo>
                    <a:pt x="0" y="223"/>
                  </a:lnTo>
                  <a:lnTo>
                    <a:pt x="1" y="211"/>
                  </a:lnTo>
                  <a:lnTo>
                    <a:pt x="2" y="199"/>
                  </a:lnTo>
                  <a:lnTo>
                    <a:pt x="4" y="188"/>
                  </a:lnTo>
                  <a:lnTo>
                    <a:pt x="7" y="177"/>
                  </a:lnTo>
                  <a:lnTo>
                    <a:pt x="10" y="166"/>
                  </a:lnTo>
                  <a:lnTo>
                    <a:pt x="14" y="155"/>
                  </a:lnTo>
                  <a:lnTo>
                    <a:pt x="19" y="144"/>
                  </a:lnTo>
                  <a:lnTo>
                    <a:pt x="23" y="133"/>
                  </a:lnTo>
                  <a:lnTo>
                    <a:pt x="28" y="123"/>
                  </a:lnTo>
                  <a:lnTo>
                    <a:pt x="34" y="113"/>
                  </a:lnTo>
                  <a:lnTo>
                    <a:pt x="39" y="104"/>
                  </a:lnTo>
                  <a:lnTo>
                    <a:pt x="53" y="86"/>
                  </a:lnTo>
                  <a:lnTo>
                    <a:pt x="69" y="69"/>
                  </a:lnTo>
                  <a:lnTo>
                    <a:pt x="85" y="54"/>
                  </a:lnTo>
                  <a:lnTo>
                    <a:pt x="103" y="41"/>
                  </a:lnTo>
                  <a:lnTo>
                    <a:pt x="113" y="34"/>
                  </a:lnTo>
                  <a:lnTo>
                    <a:pt x="123" y="29"/>
                  </a:lnTo>
                  <a:lnTo>
                    <a:pt x="133" y="23"/>
                  </a:lnTo>
                  <a:lnTo>
                    <a:pt x="144" y="19"/>
                  </a:lnTo>
                  <a:lnTo>
                    <a:pt x="153" y="14"/>
                  </a:lnTo>
                  <a:lnTo>
                    <a:pt x="164" y="11"/>
                  </a:lnTo>
                  <a:lnTo>
                    <a:pt x="176" y="8"/>
                  </a:lnTo>
                  <a:lnTo>
                    <a:pt x="187" y="5"/>
                  </a:lnTo>
                  <a:lnTo>
                    <a:pt x="199" y="3"/>
                  </a:lnTo>
                  <a:lnTo>
                    <a:pt x="211" y="1"/>
                  </a:lnTo>
                  <a:lnTo>
                    <a:pt x="223" y="0"/>
                  </a:lnTo>
                  <a:lnTo>
                    <a:pt x="235" y="0"/>
                  </a:lnTo>
                  <a:close/>
                </a:path>
              </a:pathLst>
            </a:custGeom>
            <a:solidFill>
              <a:srgbClr val="1A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sp>
        <p:nvSpPr>
          <p:cNvPr id="31" name="Title 19"/>
          <p:cNvSpPr>
            <a:spLocks noGrp="1"/>
          </p:cNvSpPr>
          <p:nvPr>
            <p:ph type="ctrTitle" hasCustomPrompt="1"/>
          </p:nvPr>
        </p:nvSpPr>
        <p:spPr>
          <a:xfrm>
            <a:off x="3753382" y="615600"/>
            <a:ext cx="7157527" cy="665285"/>
          </a:xfrm>
        </p:spPr>
        <p:txBody>
          <a:bodyPr/>
          <a:lstStyle>
            <a:lvl1pPr>
              <a:defRPr>
                <a:solidFill>
                  <a:schemeClr val="bg1"/>
                </a:solidFill>
                <a:latin typeface="+mj-lt"/>
              </a:defRPr>
            </a:lvl1pPr>
          </a:lstStyle>
          <a:p>
            <a:r>
              <a:rPr lang="en-US" dirty="0"/>
              <a:t>Contact Us</a:t>
            </a:r>
            <a:endParaRPr lang="id-ID"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896" y="4513691"/>
            <a:ext cx="7543732" cy="1706044"/>
          </a:xfrm>
          <a:prstGeom prst="rect">
            <a:avLst/>
          </a:prstGeom>
        </p:spPr>
      </p:pic>
      <p:sp>
        <p:nvSpPr>
          <p:cNvPr id="51" name="TextBox 50"/>
          <p:cNvSpPr txBox="1"/>
          <p:nvPr userDrawn="1"/>
        </p:nvSpPr>
        <p:spPr>
          <a:xfrm>
            <a:off x="3860060" y="2247390"/>
            <a:ext cx="5235814" cy="1692771"/>
          </a:xfrm>
          <a:prstGeom prst="rect">
            <a:avLst/>
          </a:prstGeom>
          <a:noFill/>
        </p:spPr>
        <p:txBody>
          <a:bodyPr wrap="square" rtlCol="0">
            <a:spAutoFit/>
          </a:bodyPr>
          <a:lstStyle/>
          <a:p>
            <a:pPr marL="0" indent="0">
              <a:buClr>
                <a:srgbClr val="00A59F"/>
              </a:buClr>
              <a:buFont typeface="Source Sans Pro" panose="020B0503030403020204" pitchFamily="34" charset="0"/>
              <a:buNone/>
            </a:pPr>
            <a:r>
              <a:rPr lang="en-US" sz="320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a:t>
            </a:r>
            <a:r>
              <a:rPr lang="en-US" sz="3200"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 </a:t>
            </a:r>
            <a:r>
              <a:rPr lang="en-US" sz="3200" baseline="0" dirty="0" err="1">
                <a:ln w="0"/>
                <a:solidFill>
                  <a:schemeClr val="bg1"/>
                </a:solidFill>
                <a:effectLst>
                  <a:outerShdw dist="25400" dir="3900000" sx="1000" sy="1000" algn="tl" rotWithShape="0">
                    <a:schemeClr val="dk1"/>
                  </a:outerShdw>
                </a:effectLst>
                <a:latin typeface="+mj-lt"/>
                <a:ea typeface="Source Sans Pro" panose="020B0503030403020204" pitchFamily="34" charset="0"/>
              </a:rPr>
              <a:t>Collaboratory</a:t>
            </a:r>
            <a:endParaRPr lang="en-US" sz="3200"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endParaRP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8035 McKnight Road, Pittsburgh, PA</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412-366-6562</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Youthcollaboratory.org</a:t>
            </a:r>
            <a:endParaRPr lang="id-ID" sz="2400" i="1" dirty="0">
              <a:ln w="0"/>
              <a:solidFill>
                <a:schemeClr val="bg1"/>
              </a:solidFill>
              <a:effectLst>
                <a:outerShdw dist="25400" dir="3900000" sx="1000" sy="1000" algn="tl" rotWithShape="0">
                  <a:schemeClr val="dk1"/>
                </a:outerShdw>
              </a:effectLst>
              <a:latin typeface="+mj-lt"/>
              <a:ea typeface="Source Sans Pro" panose="020B0503030403020204" pitchFamily="34" charset="0"/>
            </a:endParaRPr>
          </a:p>
        </p:txBody>
      </p:sp>
      <p:pic>
        <p:nvPicPr>
          <p:cNvPr id="52" name="Picture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4500" y="2348109"/>
            <a:ext cx="1488312" cy="592490"/>
          </a:xfrm>
          <a:prstGeom prst="rect">
            <a:avLst/>
          </a:prstGeom>
        </p:spPr>
      </p:pic>
      <p:sp>
        <p:nvSpPr>
          <p:cNvPr id="3" name="Rectangle 2">
            <a:hlinkClick r:id="rId5"/>
          </p:cNvPr>
          <p:cNvSpPr/>
          <p:nvPr userDrawn="1"/>
        </p:nvSpPr>
        <p:spPr>
          <a:xfrm>
            <a:off x="37744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6"/>
          </p:cNvPr>
          <p:cNvSpPr/>
          <p:nvPr userDrawn="1"/>
        </p:nvSpPr>
        <p:spPr>
          <a:xfrm>
            <a:off x="5695916"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7"/>
          </p:cNvPr>
          <p:cNvSpPr/>
          <p:nvPr userDrawn="1"/>
        </p:nvSpPr>
        <p:spPr>
          <a:xfrm>
            <a:off x="7656502"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8"/>
          </p:cNvPr>
          <p:cNvSpPr/>
          <p:nvPr userDrawn="1"/>
        </p:nvSpPr>
        <p:spPr>
          <a:xfrm>
            <a:off x="96170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7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82182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5022"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7"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8"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9"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0"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1"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991858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3"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4"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5"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6"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82973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59F"/>
        </a:solidFill>
        <a:effectLst/>
      </p:bgPr>
    </p:bg>
    <p:spTree>
      <p:nvGrpSpPr>
        <p:cNvPr id="1" name=""/>
        <p:cNvGrpSpPr/>
        <p:nvPr/>
      </p:nvGrpSpPr>
      <p:grpSpPr>
        <a:xfrm>
          <a:off x="0" y="0"/>
          <a:ext cx="0" cy="0"/>
          <a:chOff x="0" y="0"/>
          <a:chExt cx="0" cy="0"/>
        </a:xfrm>
      </p:grpSpPr>
      <p:sp>
        <p:nvSpPr>
          <p:cNvPr id="4" name="Rectangle 3"/>
          <p:cNvSpPr/>
          <p:nvPr userDrawn="1"/>
        </p:nvSpPr>
        <p:spPr>
          <a:xfrm>
            <a:off x="5919894"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85378"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3302053"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685378"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3302053"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5921060"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a:off x="8537735"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Rectangle 11"/>
          <p:cNvSpPr/>
          <p:nvPr userDrawn="1"/>
        </p:nvSpPr>
        <p:spPr>
          <a:xfrm>
            <a:off x="8537735"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 name="Title 3"/>
          <p:cNvSpPr>
            <a:spLocks noGrp="1"/>
          </p:cNvSpPr>
          <p:nvPr>
            <p:ph type="ctrTitle"/>
          </p:nvPr>
        </p:nvSpPr>
        <p:spPr>
          <a:xfrm>
            <a:off x="690734" y="579505"/>
            <a:ext cx="10802595" cy="665285"/>
          </a:xfrm>
        </p:spPr>
        <p:txBody>
          <a:bodyPr/>
          <a:lstStyle>
            <a:lvl1pPr>
              <a:defRPr>
                <a:solidFill>
                  <a:schemeClr val="bg1"/>
                </a:solidFill>
                <a:latin typeface="+mj-lt"/>
              </a:defRPr>
            </a:lvl1pPr>
          </a:lstStyle>
          <a:p>
            <a:r>
              <a:rPr lang="en-US" dirty="0"/>
              <a:t>Upcoming Events</a:t>
            </a:r>
            <a:endParaRPr lang="id-ID" dirty="0"/>
          </a:p>
        </p:txBody>
      </p:sp>
      <p:sp>
        <p:nvSpPr>
          <p:cNvPr id="31" name="Content Placeholder 30"/>
          <p:cNvSpPr>
            <a:spLocks noGrp="1"/>
          </p:cNvSpPr>
          <p:nvPr>
            <p:ph sz="quarter" idx="10" hasCustomPrompt="1"/>
          </p:nvPr>
        </p:nvSpPr>
        <p:spPr>
          <a:xfrm>
            <a:off x="685377" y="2111375"/>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2" name="Content Placeholder 30"/>
          <p:cNvSpPr>
            <a:spLocks noGrp="1"/>
          </p:cNvSpPr>
          <p:nvPr>
            <p:ph sz="quarter" idx="11" hasCustomPrompt="1"/>
          </p:nvPr>
        </p:nvSpPr>
        <p:spPr>
          <a:xfrm>
            <a:off x="3302053" y="2111375"/>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3" name="Content Placeholder 30"/>
          <p:cNvSpPr>
            <a:spLocks noGrp="1"/>
          </p:cNvSpPr>
          <p:nvPr>
            <p:ph sz="quarter" idx="12" hasCustomPrompt="1"/>
          </p:nvPr>
        </p:nvSpPr>
        <p:spPr>
          <a:xfrm>
            <a:off x="5918727" y="2120648"/>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4" name="Content Placeholder 30"/>
          <p:cNvSpPr>
            <a:spLocks noGrp="1"/>
          </p:cNvSpPr>
          <p:nvPr>
            <p:ph sz="quarter" idx="13" hasCustomPrompt="1"/>
          </p:nvPr>
        </p:nvSpPr>
        <p:spPr>
          <a:xfrm>
            <a:off x="8535403" y="2120648"/>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5" name="Content Placeholder 30"/>
          <p:cNvSpPr>
            <a:spLocks noGrp="1"/>
          </p:cNvSpPr>
          <p:nvPr>
            <p:ph sz="quarter" idx="14" hasCustomPrompt="1"/>
          </p:nvPr>
        </p:nvSpPr>
        <p:spPr>
          <a:xfrm>
            <a:off x="685377" y="3547416"/>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6" name="Content Placeholder 30"/>
          <p:cNvSpPr>
            <a:spLocks noGrp="1"/>
          </p:cNvSpPr>
          <p:nvPr>
            <p:ph sz="quarter" idx="15" hasCustomPrompt="1"/>
          </p:nvPr>
        </p:nvSpPr>
        <p:spPr>
          <a:xfrm>
            <a:off x="3302053" y="3547416"/>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7" name="Content Placeholder 30"/>
          <p:cNvSpPr>
            <a:spLocks noGrp="1"/>
          </p:cNvSpPr>
          <p:nvPr>
            <p:ph sz="quarter" idx="16" hasCustomPrompt="1"/>
          </p:nvPr>
        </p:nvSpPr>
        <p:spPr>
          <a:xfrm>
            <a:off x="5918727" y="3556689"/>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8" name="Content Placeholder 30"/>
          <p:cNvSpPr>
            <a:spLocks noGrp="1"/>
          </p:cNvSpPr>
          <p:nvPr>
            <p:ph sz="quarter" idx="17" hasCustomPrompt="1"/>
          </p:nvPr>
        </p:nvSpPr>
        <p:spPr>
          <a:xfrm>
            <a:off x="8535403" y="3556689"/>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9" name="Content Placeholder 30"/>
          <p:cNvSpPr>
            <a:spLocks noGrp="1"/>
          </p:cNvSpPr>
          <p:nvPr>
            <p:ph sz="quarter" idx="18" hasCustomPrompt="1"/>
          </p:nvPr>
        </p:nvSpPr>
        <p:spPr>
          <a:xfrm>
            <a:off x="685377" y="3073561"/>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3" name="Content Placeholder 30"/>
          <p:cNvSpPr>
            <a:spLocks noGrp="1"/>
          </p:cNvSpPr>
          <p:nvPr>
            <p:ph sz="quarter" idx="19" hasCustomPrompt="1"/>
          </p:nvPr>
        </p:nvSpPr>
        <p:spPr>
          <a:xfrm>
            <a:off x="3303218" y="3073561"/>
            <a:ext cx="2564235" cy="381694"/>
          </a:xfrm>
        </p:spPr>
        <p:txBody>
          <a:bodyPr lIns="182880" rIns="45720">
            <a:normAutofit/>
          </a:bodyPr>
          <a:lstStyle>
            <a:lvl1pPr marL="0" indent="0">
              <a:buNone/>
              <a:defRPr sz="1600" baseline="0"/>
            </a:lvl1pPr>
          </a:lstStyle>
          <a:p>
            <a:pPr lvl="0"/>
            <a:r>
              <a:rPr lang="en-US" dirty="0"/>
              <a:t>DATE/TIME ZONE | LINK</a:t>
            </a:r>
          </a:p>
        </p:txBody>
      </p:sp>
      <p:sp>
        <p:nvSpPr>
          <p:cNvPr id="44" name="Content Placeholder 30"/>
          <p:cNvSpPr>
            <a:spLocks noGrp="1"/>
          </p:cNvSpPr>
          <p:nvPr>
            <p:ph sz="quarter" idx="20" hasCustomPrompt="1"/>
          </p:nvPr>
        </p:nvSpPr>
        <p:spPr>
          <a:xfrm>
            <a:off x="5921059" y="309466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5" name="Content Placeholder 30"/>
          <p:cNvSpPr>
            <a:spLocks noGrp="1"/>
          </p:cNvSpPr>
          <p:nvPr>
            <p:ph sz="quarter" idx="21" hasCustomPrompt="1"/>
          </p:nvPr>
        </p:nvSpPr>
        <p:spPr>
          <a:xfrm>
            <a:off x="8535403" y="3094422"/>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6" name="Content Placeholder 30"/>
          <p:cNvSpPr>
            <a:spLocks noGrp="1"/>
          </p:cNvSpPr>
          <p:nvPr>
            <p:ph sz="quarter" idx="22" hasCustomPrompt="1"/>
          </p:nvPr>
        </p:nvSpPr>
        <p:spPr>
          <a:xfrm>
            <a:off x="685377"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7" name="Content Placeholder 30"/>
          <p:cNvSpPr>
            <a:spLocks noGrp="1"/>
          </p:cNvSpPr>
          <p:nvPr>
            <p:ph sz="quarter" idx="23" hasCustomPrompt="1"/>
          </p:nvPr>
        </p:nvSpPr>
        <p:spPr>
          <a:xfrm>
            <a:off x="3303218"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8" name="Content Placeholder 30"/>
          <p:cNvSpPr>
            <a:spLocks noGrp="1"/>
          </p:cNvSpPr>
          <p:nvPr>
            <p:ph sz="quarter" idx="24" hasCustomPrompt="1"/>
          </p:nvPr>
        </p:nvSpPr>
        <p:spPr>
          <a:xfrm>
            <a:off x="5921059" y="4590948"/>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9" name="Content Placeholder 30"/>
          <p:cNvSpPr>
            <a:spLocks noGrp="1"/>
          </p:cNvSpPr>
          <p:nvPr>
            <p:ph sz="quarter" idx="25" hasCustomPrompt="1"/>
          </p:nvPr>
        </p:nvSpPr>
        <p:spPr>
          <a:xfrm>
            <a:off x="8535403" y="459071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Tree>
    <p:extLst>
      <p:ext uri="{BB962C8B-B14F-4D97-AF65-F5344CB8AC3E}">
        <p14:creationId xmlns:p14="http://schemas.microsoft.com/office/powerpoint/2010/main" val="36118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LET</a:t>
            </a:r>
            <a:r>
              <a:rPr lang="en-US" sz="3200" baseline="0" dirty="0">
                <a:solidFill>
                  <a:schemeClr val="bg1"/>
                </a:solidFill>
                <a:latin typeface="+mj-lt"/>
              </a:rPr>
              <a:t> US KNOW HOW WE’RE DOING</a:t>
            </a:r>
            <a:endParaRPr lang="en-US" sz="3200" dirty="0">
              <a:solidFill>
                <a:schemeClr val="accent2"/>
              </a:solidFill>
              <a:latin typeface="+mj-lt"/>
            </a:endParaRPr>
          </a:p>
        </p:txBody>
      </p:sp>
      <p:sp>
        <p:nvSpPr>
          <p:cNvPr id="5" name="Rectangle 4"/>
          <p:cNvSpPr/>
          <p:nvPr userDrawn="1"/>
        </p:nvSpPr>
        <p:spPr>
          <a:xfrm>
            <a:off x="0" y="1985553"/>
            <a:ext cx="12192000" cy="3653247"/>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1" name="Text Placeholder 5"/>
          <p:cNvSpPr txBox="1">
            <a:spLocks/>
          </p:cNvSpPr>
          <p:nvPr userDrawn="1"/>
        </p:nvSpPr>
        <p:spPr>
          <a:xfrm>
            <a:off x="342901" y="5897477"/>
            <a:ext cx="3083471" cy="465223"/>
          </a:xfrm>
          <a:prstGeom prst="rect">
            <a:avLst/>
          </a:prstGeom>
        </p:spPr>
        <p:txBody>
          <a:bodyPr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3200" dirty="0">
                <a:solidFill>
                  <a:srgbClr val="00A59F"/>
                </a:solidFill>
                <a:latin typeface="+mj-lt"/>
              </a:rPr>
              <a:t>Evaluation Link:</a:t>
            </a:r>
            <a:r>
              <a:rPr lang="en-US" sz="3200" baseline="0" dirty="0">
                <a:solidFill>
                  <a:srgbClr val="00A59F"/>
                </a:solidFill>
                <a:latin typeface="+mj-lt"/>
              </a:rPr>
              <a:t> </a:t>
            </a:r>
            <a:endParaRPr lang="en-US" sz="3200" dirty="0">
              <a:solidFill>
                <a:srgbClr val="00A59F"/>
              </a:solidFill>
              <a:latin typeface="+mj-lt"/>
            </a:endParaRPr>
          </a:p>
        </p:txBody>
      </p:sp>
      <p:sp>
        <p:nvSpPr>
          <p:cNvPr id="6" name="Content Placeholder 5"/>
          <p:cNvSpPr>
            <a:spLocks noGrp="1"/>
          </p:cNvSpPr>
          <p:nvPr>
            <p:ph sz="quarter" idx="10" hasCustomPrompt="1"/>
          </p:nvPr>
        </p:nvSpPr>
        <p:spPr>
          <a:xfrm>
            <a:off x="3456122" y="5972925"/>
            <a:ext cx="7819324" cy="314325"/>
          </a:xfrm>
        </p:spPr>
        <p:txBody>
          <a:bodyPr tIns="0" bIns="0"/>
          <a:lstStyle>
            <a:lvl1pPr marL="0" indent="0">
              <a:buNone/>
              <a:defRPr baseline="0">
                <a:latin typeface="+mj-lt"/>
              </a:defRPr>
            </a:lvl1pPr>
          </a:lstStyle>
          <a:p>
            <a:pPr lvl="0"/>
            <a:r>
              <a:rPr lang="en-US" dirty="0"/>
              <a:t>Insert link here</a:t>
            </a:r>
          </a:p>
        </p:txBody>
      </p:sp>
      <p:sp>
        <p:nvSpPr>
          <p:cNvPr id="8" name="Picture Placeholder 7"/>
          <p:cNvSpPr>
            <a:spLocks noGrp="1"/>
          </p:cNvSpPr>
          <p:nvPr>
            <p:ph type="pic" sz="quarter" idx="11"/>
          </p:nvPr>
        </p:nvSpPr>
        <p:spPr>
          <a:xfrm>
            <a:off x="0" y="1973263"/>
            <a:ext cx="12192000" cy="3665537"/>
          </a:xfrm>
        </p:spPr>
        <p:txBody>
          <a:bodyPr/>
          <a:lstStyle/>
          <a:p>
            <a:endParaRPr lang="en-US"/>
          </a:p>
        </p:txBody>
      </p:sp>
    </p:spTree>
    <p:extLst>
      <p:ext uri="{BB962C8B-B14F-4D97-AF65-F5344CB8AC3E}">
        <p14:creationId xmlns:p14="http://schemas.microsoft.com/office/powerpoint/2010/main" val="2490797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QUESTIONS?</a:t>
            </a:r>
            <a:endParaRPr lang="en-US" sz="3200" dirty="0">
              <a:solidFill>
                <a:schemeClr val="accent2"/>
              </a:solidFill>
              <a:latin typeface="+mj-lt"/>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5314" b="33983"/>
          <a:stretch/>
        </p:blipFill>
        <p:spPr>
          <a:xfrm>
            <a:off x="0" y="1952625"/>
            <a:ext cx="12192000" cy="4933950"/>
          </a:xfrm>
          <a:prstGeom prst="rect">
            <a:avLst/>
          </a:prstGeom>
        </p:spPr>
      </p:pic>
    </p:spTree>
    <p:extLst>
      <p:ext uri="{BB962C8B-B14F-4D97-AF65-F5344CB8AC3E}">
        <p14:creationId xmlns:p14="http://schemas.microsoft.com/office/powerpoint/2010/main" val="125235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833812" y="2650556"/>
            <a:ext cx="6524376" cy="1323439"/>
          </a:xfrm>
          <a:prstGeom prst="rect">
            <a:avLst/>
          </a:prstGeom>
          <a:noFill/>
        </p:spPr>
        <p:txBody>
          <a:bodyPr wrap="square" rtlCol="0">
            <a:spAutoFit/>
          </a:bodyPr>
          <a:lstStyle/>
          <a:p>
            <a:pPr algn="ctr"/>
            <a:r>
              <a:rPr lang="id-ID" sz="8000" dirty="0">
                <a:solidFill>
                  <a:schemeClr val="bg1"/>
                </a:solidFill>
                <a:latin typeface="+mj-lt"/>
              </a:rPr>
              <a:t>THANK YOU</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Tree>
    <p:extLst>
      <p:ext uri="{BB962C8B-B14F-4D97-AF65-F5344CB8AC3E}">
        <p14:creationId xmlns:p14="http://schemas.microsoft.com/office/powerpoint/2010/main" val="394664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101E05-91B3-4C1C-87B2-B3D94217C373}"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F076D-2E74-4157-90AD-72D58388CFAD}" type="slidenum">
              <a:rPr lang="en-US" smtClean="0"/>
              <a:t>‹#›</a:t>
            </a:fld>
            <a:endParaRPr lang="en-US"/>
          </a:p>
        </p:txBody>
      </p:sp>
    </p:spTree>
    <p:extLst>
      <p:ext uri="{BB962C8B-B14F-4D97-AF65-F5344CB8AC3E}">
        <p14:creationId xmlns:p14="http://schemas.microsoft.com/office/powerpoint/2010/main" val="525816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01E05-91B3-4C1C-87B2-B3D94217C373}"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F076D-2E74-4157-90AD-72D58388CFAD}" type="slidenum">
              <a:rPr lang="en-US" smtClean="0"/>
              <a:t>‹#›</a:t>
            </a:fld>
            <a:endParaRPr lang="en-US"/>
          </a:p>
        </p:txBody>
      </p:sp>
    </p:spTree>
    <p:extLst>
      <p:ext uri="{BB962C8B-B14F-4D97-AF65-F5344CB8AC3E}">
        <p14:creationId xmlns:p14="http://schemas.microsoft.com/office/powerpoint/2010/main" val="414559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602038"/>
            <a:ext cx="12192000" cy="1655762"/>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2400" i="1" dirty="0">
                <a:solidFill>
                  <a:schemeClr val="bg1"/>
                </a:solidFill>
              </a:rPr>
              <a:t>Subtitle of Event</a:t>
            </a:r>
            <a:endParaRPr lang="id-ID" sz="2400" i="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 name="Text Placeholder 4"/>
          <p:cNvSpPr>
            <a:spLocks noGrp="1"/>
          </p:cNvSpPr>
          <p:nvPr>
            <p:ph type="body" sz="quarter" idx="10" hasCustomPrompt="1"/>
          </p:nvPr>
        </p:nvSpPr>
        <p:spPr>
          <a:xfrm>
            <a:off x="407123" y="5257800"/>
            <a:ext cx="5593082" cy="1386840"/>
          </a:xfrm>
          <a:solidFill>
            <a:srgbClr val="FFFFFF">
              <a:alpha val="38824"/>
            </a:srgbClr>
          </a:solidFill>
        </p:spPr>
        <p:txBody>
          <a:bodyPr>
            <a:normAutofit/>
          </a:bodyPr>
          <a:lstStyle>
            <a:lvl1pPr marL="0" indent="0">
              <a:buNone/>
              <a:defRPr sz="1800">
                <a:latin typeface="+mj-lt"/>
              </a:defRPr>
            </a:lvl1pPr>
          </a:lstStyle>
          <a:p>
            <a:pPr lvl="0"/>
            <a:r>
              <a:rPr lang="en-US" dirty="0"/>
              <a:t>Presenters:</a:t>
            </a:r>
          </a:p>
        </p:txBody>
      </p:sp>
      <p:sp>
        <p:nvSpPr>
          <p:cNvPr id="11" name="Text Placeholder 4"/>
          <p:cNvSpPr>
            <a:spLocks noGrp="1"/>
          </p:cNvSpPr>
          <p:nvPr>
            <p:ph type="body" sz="quarter" idx="11" hasCustomPrompt="1"/>
          </p:nvPr>
        </p:nvSpPr>
        <p:spPr>
          <a:xfrm>
            <a:off x="6000205" y="5257800"/>
            <a:ext cx="5791903" cy="1386840"/>
          </a:xfrm>
          <a:solidFill>
            <a:srgbClr val="FFFFFF">
              <a:alpha val="38824"/>
            </a:srgbClr>
          </a:solidFill>
        </p:spPr>
        <p:txBody>
          <a:bodyPr>
            <a:normAutofit/>
          </a:bodyPr>
          <a:lstStyle>
            <a:lvl1pPr marL="0" indent="0">
              <a:buNone/>
              <a:defRPr sz="1800">
                <a:latin typeface="+mj-lt"/>
              </a:defRPr>
            </a:lvl1pPr>
          </a:lstStyle>
          <a:p>
            <a:pPr lvl="0"/>
            <a:r>
              <a:rPr lang="en-US" dirty="0"/>
              <a:t>Panelists:</a:t>
            </a:r>
          </a:p>
          <a:p>
            <a:pPr lvl="0"/>
            <a:endParaRPr lang="en-US" dirty="0"/>
          </a:p>
        </p:txBody>
      </p:sp>
      <p:sp>
        <p:nvSpPr>
          <p:cNvPr id="6" name="Content Placeholder 5"/>
          <p:cNvSpPr>
            <a:spLocks noGrp="1"/>
          </p:cNvSpPr>
          <p:nvPr>
            <p:ph sz="quarter" idx="12" hasCustomPrompt="1"/>
          </p:nvPr>
        </p:nvSpPr>
        <p:spPr>
          <a:xfrm>
            <a:off x="432523" y="196520"/>
            <a:ext cx="1557867" cy="524047"/>
          </a:xfrm>
        </p:spPr>
        <p:txBody>
          <a:bodyPr/>
          <a:lstStyle>
            <a:lvl1pPr marL="0" indent="0">
              <a:buNone/>
              <a:defRPr>
                <a:solidFill>
                  <a:schemeClr val="bg1"/>
                </a:solidFill>
                <a:latin typeface="+mj-lt"/>
              </a:defRPr>
            </a:lvl1pPr>
          </a:lstStyle>
          <a:p>
            <a:pPr lvl="0"/>
            <a:r>
              <a:rPr lang="en-US" dirty="0"/>
              <a:t>09.11.18</a:t>
            </a:r>
          </a:p>
        </p:txBody>
      </p:sp>
      <p:sp>
        <p:nvSpPr>
          <p:cNvPr id="13" name="Content Placeholder 5"/>
          <p:cNvSpPr>
            <a:spLocks noGrp="1"/>
          </p:cNvSpPr>
          <p:nvPr>
            <p:ph sz="quarter" idx="13" hasCustomPrompt="1"/>
          </p:nvPr>
        </p:nvSpPr>
        <p:spPr>
          <a:xfrm>
            <a:off x="0" y="2655887"/>
            <a:ext cx="12192000" cy="946151"/>
          </a:xfrm>
        </p:spPr>
        <p:txBody>
          <a:bodyPr>
            <a:noAutofit/>
          </a:bodyPr>
          <a:lstStyle>
            <a:lvl1pPr marL="0" indent="0" algn="ctr">
              <a:buNone/>
              <a:defRPr sz="6000">
                <a:solidFill>
                  <a:schemeClr val="bg1"/>
                </a:solidFill>
                <a:latin typeface="+mj-lt"/>
              </a:defRPr>
            </a:lvl1pPr>
          </a:lstStyle>
          <a:p>
            <a:pPr lvl="0"/>
            <a:r>
              <a:rPr lang="en-US" dirty="0"/>
              <a:t>TITLE OF EVENT</a:t>
            </a:r>
          </a:p>
        </p:txBody>
      </p:sp>
    </p:spTree>
    <p:extLst>
      <p:ext uri="{BB962C8B-B14F-4D97-AF65-F5344CB8AC3E}">
        <p14:creationId xmlns:p14="http://schemas.microsoft.com/office/powerpoint/2010/main" val="315354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Hand 50/50 Text Image">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6403972" y="1788198"/>
            <a:ext cx="5089357"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Content Placeholder 2"/>
          <p:cNvSpPr>
            <a:spLocks noGrp="1"/>
          </p:cNvSpPr>
          <p:nvPr>
            <p:ph idx="1"/>
          </p:nvPr>
        </p:nvSpPr>
        <p:spPr>
          <a:xfrm>
            <a:off x="838200" y="1825625"/>
            <a:ext cx="4953000" cy="4209890"/>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Tree>
    <p:extLst>
      <p:ext uri="{BB962C8B-B14F-4D97-AF65-F5344CB8AC3E}">
        <p14:creationId xmlns:p14="http://schemas.microsoft.com/office/powerpoint/2010/main" val="32903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ic Title One Bo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B398"/>
                </a:solidFill>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149665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lgn="l">
              <a:defRPr cap="none" baseline="0">
                <a:solidFill>
                  <a:srgbClr val="00B39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13549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Left Justified -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cap="none" baseline="0">
                <a:solidFill>
                  <a:srgbClr val="00B39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01342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Hand Photo Skinny 75% Tex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858898" y="1922669"/>
            <a:ext cx="2899133"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
        <p:nvSpPr>
          <p:cNvPr id="10" name="Content Placeholder 3"/>
          <p:cNvSpPr>
            <a:spLocks noGrp="1"/>
          </p:cNvSpPr>
          <p:nvPr>
            <p:ph sz="half" idx="2"/>
          </p:nvPr>
        </p:nvSpPr>
        <p:spPr>
          <a:xfrm>
            <a:off x="4056993" y="1922669"/>
            <a:ext cx="7296807" cy="4254294"/>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5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2522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64201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49" r:id="rId3"/>
    <p:sldLayoutId id="2147483667" r:id="rId4"/>
    <p:sldLayoutId id="2147483650" r:id="rId5"/>
    <p:sldLayoutId id="2147483652" r:id="rId6"/>
    <p:sldLayoutId id="2147483653" r:id="rId7"/>
    <p:sldLayoutId id="2147483666" r:id="rId8"/>
    <p:sldLayoutId id="2147483683" r:id="rId9"/>
    <p:sldLayoutId id="2147483661" r:id="rId10"/>
    <p:sldLayoutId id="2147483655" r:id="rId11"/>
    <p:sldLayoutId id="2147483665" r:id="rId12"/>
    <p:sldLayoutId id="2147483680" r:id="rId13"/>
    <p:sldLayoutId id="2147483658" r:id="rId14"/>
    <p:sldLayoutId id="2147483674" r:id="rId15"/>
    <p:sldLayoutId id="2147483675" r:id="rId16"/>
    <p:sldLayoutId id="2147483654" r:id="rId17"/>
    <p:sldLayoutId id="2147483663" r:id="rId18"/>
    <p:sldLayoutId id="2147483662" r:id="rId19"/>
    <p:sldLayoutId id="2147483664" r:id="rId20"/>
    <p:sldLayoutId id="2147483676" r:id="rId21"/>
    <p:sldLayoutId id="2147483677" r:id="rId22"/>
    <p:sldLayoutId id="2147483678" r:id="rId23"/>
    <p:sldLayoutId id="2147483672" r:id="rId24"/>
    <p:sldLayoutId id="2147483673" r:id="rId25"/>
    <p:sldLayoutId id="2147483679" r:id="rId26"/>
    <p:sldLayoutId id="2147483668" r:id="rId27"/>
    <p:sldLayoutId id="2147483684" r:id="rId28"/>
    <p:sldLayoutId id="2147483685" r:id="rId29"/>
  </p:sldLayoutIdLst>
  <p:txStyles>
    <p:titleStyle>
      <a:lvl1pPr algn="l" defTabSz="914400" rtl="0" eaLnBrk="1" latinLnBrk="0" hangingPunct="1">
        <a:lnSpc>
          <a:spcPct val="90000"/>
        </a:lnSpc>
        <a:spcBef>
          <a:spcPct val="0"/>
        </a:spcBef>
        <a:buNone/>
        <a:defRPr sz="4400" kern="1200">
          <a:solidFill>
            <a:srgbClr val="00A59F"/>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008597"/>
            <a:ext cx="12192000" cy="1083343"/>
          </a:xfrm>
        </p:spPr>
        <p:txBody>
          <a:bodyPr/>
          <a:lstStyle/>
          <a:p>
            <a:r>
              <a:rPr lang="en-US" i="1" dirty="0">
                <a:solidFill>
                  <a:schemeClr val="bg1"/>
                </a:solidFill>
              </a:rPr>
              <a:t>How Exposure to Stress and the Resulting </a:t>
            </a:r>
          </a:p>
          <a:p>
            <a:r>
              <a:rPr lang="en-US" i="1" dirty="0">
                <a:solidFill>
                  <a:schemeClr val="bg1"/>
                </a:solidFill>
              </a:rPr>
              <a:t>Trauma Can Affect a Child</a:t>
            </a:r>
          </a:p>
        </p:txBody>
      </p:sp>
      <p:sp>
        <p:nvSpPr>
          <p:cNvPr id="6" name="Content Placeholder 5"/>
          <p:cNvSpPr>
            <a:spLocks noGrp="1"/>
          </p:cNvSpPr>
          <p:nvPr>
            <p:ph sz="quarter" idx="13"/>
          </p:nvPr>
        </p:nvSpPr>
        <p:spPr>
          <a:xfrm>
            <a:off x="0" y="1903253"/>
            <a:ext cx="12192000" cy="946151"/>
          </a:xfrm>
        </p:spPr>
        <p:txBody>
          <a:bodyPr/>
          <a:lstStyle/>
          <a:p>
            <a:r>
              <a:rPr lang="en-US" dirty="0"/>
              <a:t>Module 2: Impact of Stress and Trauma on Children</a:t>
            </a:r>
          </a:p>
        </p:txBody>
      </p:sp>
    </p:spTree>
    <p:extLst>
      <p:ext uri="{BB962C8B-B14F-4D97-AF65-F5344CB8AC3E}">
        <p14:creationId xmlns:p14="http://schemas.microsoft.com/office/powerpoint/2010/main" val="194975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will learn:</a:t>
            </a:r>
          </a:p>
        </p:txBody>
      </p:sp>
      <p:sp>
        <p:nvSpPr>
          <p:cNvPr id="3" name="Content Placeholder 2"/>
          <p:cNvSpPr>
            <a:spLocks noGrp="1"/>
          </p:cNvSpPr>
          <p:nvPr>
            <p:ph idx="1"/>
          </p:nvPr>
        </p:nvSpPr>
        <p:spPr/>
        <p:txBody>
          <a:bodyPr>
            <a:normAutofit/>
          </a:bodyPr>
          <a:lstStyle/>
          <a:p>
            <a:pPr lvl="0"/>
            <a:r>
              <a:rPr lang="en-US" dirty="0"/>
              <a:t>Learn about trauma, stress and grief, and the ways that they may be expressed by a child experiencing them.  </a:t>
            </a:r>
          </a:p>
          <a:p>
            <a:pPr lvl="0"/>
            <a:r>
              <a:rPr lang="en-US" dirty="0"/>
              <a:t>Understand how your match support can help families coping with stress and trauma.</a:t>
            </a:r>
          </a:p>
          <a:p>
            <a:pPr lvl="0"/>
            <a:r>
              <a:rPr lang="en-US" dirty="0"/>
              <a:t>Understand how mentors can help by being sensitive and understanding with the behaviors and emotions that children might exhibit. </a:t>
            </a:r>
          </a:p>
          <a:p>
            <a:pPr marL="0" indent="0">
              <a:buNone/>
            </a:pPr>
            <a:endParaRPr lang="en-US" dirty="0"/>
          </a:p>
        </p:txBody>
      </p:sp>
    </p:spTree>
    <p:extLst>
      <p:ext uri="{BB962C8B-B14F-4D97-AF65-F5344CB8AC3E}">
        <p14:creationId xmlns:p14="http://schemas.microsoft.com/office/powerpoint/2010/main" val="35295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2436"/>
            <a:ext cx="8229600" cy="2860964"/>
          </a:xfrm>
        </p:spPr>
        <p:txBody>
          <a:bodyPr>
            <a:normAutofit/>
          </a:bodyPr>
          <a:lstStyle/>
          <a:p>
            <a:pPr marL="0" indent="0">
              <a:buNone/>
            </a:pPr>
            <a:r>
              <a:rPr lang="en-US" dirty="0"/>
              <a:t>There is strong evidence that a child who witnesses the arrest of a parent will experience extreme stress that may have lasting implications for that child’s emotional health and well-being.  This level of stress continues during the period of parental incarceration and is compounded by:</a:t>
            </a:r>
          </a:p>
          <a:p>
            <a:pPr marL="0" indent="0">
              <a:buNone/>
            </a:pPr>
            <a:endParaRPr lang="en-US" dirty="0"/>
          </a:p>
          <a:p>
            <a:endParaRPr lang="en-US" dirty="0"/>
          </a:p>
        </p:txBody>
      </p:sp>
      <p:graphicFrame>
        <p:nvGraphicFramePr>
          <p:cNvPr id="2" name="Diagram 1"/>
          <p:cNvGraphicFramePr/>
          <p:nvPr>
            <p:extLst>
              <p:ext uri="{D42A27DB-BD31-4B8C-83A1-F6EECF244321}">
                <p14:modId xmlns:p14="http://schemas.microsoft.com/office/powerpoint/2010/main" val="3583413641"/>
              </p:ext>
            </p:extLst>
          </p:nvPr>
        </p:nvGraphicFramePr>
        <p:xfrm>
          <a:off x="1905000" y="3429000"/>
          <a:ext cx="8382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53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48B7-3C92-479F-9983-55F0FF5E1B9A}"/>
              </a:ext>
            </a:extLst>
          </p:cNvPr>
          <p:cNvSpPr>
            <a:spLocks noGrp="1"/>
          </p:cNvSpPr>
          <p:nvPr>
            <p:ph type="title"/>
          </p:nvPr>
        </p:nvSpPr>
        <p:spPr/>
        <p:txBody>
          <a:bodyPr/>
          <a:lstStyle/>
          <a:p>
            <a:r>
              <a:rPr lang="en-US" dirty="0"/>
              <a:t>Stress &amp; Trauma: What You Might See</a:t>
            </a:r>
          </a:p>
        </p:txBody>
      </p:sp>
      <p:grpSp>
        <p:nvGrpSpPr>
          <p:cNvPr id="4" name="Group 3">
            <a:extLst>
              <a:ext uri="{FF2B5EF4-FFF2-40B4-BE49-F238E27FC236}">
                <a16:creationId xmlns:a16="http://schemas.microsoft.com/office/drawing/2014/main" id="{5D21BDB4-C2E2-4F1A-8E81-AA3C7DE187DD}"/>
              </a:ext>
            </a:extLst>
          </p:cNvPr>
          <p:cNvGrpSpPr/>
          <p:nvPr/>
        </p:nvGrpSpPr>
        <p:grpSpPr>
          <a:xfrm>
            <a:off x="1755866" y="1662594"/>
            <a:ext cx="1963861" cy="785544"/>
            <a:chOff x="3266" y="252892"/>
            <a:chExt cx="1963861" cy="785544"/>
          </a:xfrm>
          <a:solidFill>
            <a:schemeClr val="tx2"/>
          </a:solidFill>
        </p:grpSpPr>
        <p:sp>
          <p:nvSpPr>
            <p:cNvPr id="26" name="Rectangle 25">
              <a:extLst>
                <a:ext uri="{FF2B5EF4-FFF2-40B4-BE49-F238E27FC236}">
                  <a16:creationId xmlns:a16="http://schemas.microsoft.com/office/drawing/2014/main" id="{6123414E-1EA2-44D5-BB50-85FDF4D352AE}"/>
                </a:ext>
              </a:extLst>
            </p:cNvPr>
            <p:cNvSpPr/>
            <p:nvPr/>
          </p:nvSpPr>
          <p:spPr>
            <a:xfrm>
              <a:off x="3266" y="252892"/>
              <a:ext cx="1963861" cy="785544"/>
            </a:xfrm>
            <a:prstGeom prst="rect">
              <a:avLst/>
            </a:prstGeom>
            <a:grp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5085230-A534-44BC-8047-AB6E9135AAC4}"/>
                </a:ext>
              </a:extLst>
            </p:cNvPr>
            <p:cNvSpPr txBox="1"/>
            <p:nvPr/>
          </p:nvSpPr>
          <p:spPr>
            <a:xfrm>
              <a:off x="3266" y="252892"/>
              <a:ext cx="1963861" cy="785544"/>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t>Emotional:</a:t>
              </a:r>
            </a:p>
          </p:txBody>
        </p:sp>
      </p:grpSp>
      <p:grpSp>
        <p:nvGrpSpPr>
          <p:cNvPr id="5" name="Group 4">
            <a:extLst>
              <a:ext uri="{FF2B5EF4-FFF2-40B4-BE49-F238E27FC236}">
                <a16:creationId xmlns:a16="http://schemas.microsoft.com/office/drawing/2014/main" id="{F8A33734-0BF7-460E-923D-6BC00D69E283}"/>
              </a:ext>
            </a:extLst>
          </p:cNvPr>
          <p:cNvGrpSpPr/>
          <p:nvPr/>
        </p:nvGrpSpPr>
        <p:grpSpPr>
          <a:xfrm>
            <a:off x="1755866" y="2448138"/>
            <a:ext cx="1963861" cy="3966471"/>
            <a:chOff x="3266" y="1038436"/>
            <a:chExt cx="1963861" cy="3966471"/>
          </a:xfrm>
          <a:solidFill>
            <a:schemeClr val="bg1">
              <a:lumMod val="95000"/>
            </a:schemeClr>
          </a:solidFill>
        </p:grpSpPr>
        <p:sp>
          <p:nvSpPr>
            <p:cNvPr id="24" name="Rectangle 23">
              <a:extLst>
                <a:ext uri="{FF2B5EF4-FFF2-40B4-BE49-F238E27FC236}">
                  <a16:creationId xmlns:a16="http://schemas.microsoft.com/office/drawing/2014/main" id="{89B1FD52-7BFB-490D-A940-ABA34F471A9C}"/>
                </a:ext>
              </a:extLst>
            </p:cNvPr>
            <p:cNvSpPr/>
            <p:nvPr/>
          </p:nvSpPr>
          <p:spPr>
            <a:xfrm>
              <a:off x="3266" y="1038436"/>
              <a:ext cx="1963861" cy="3966471"/>
            </a:xfrm>
            <a:prstGeom prst="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4F66D0A9-EDDF-48CD-B7BF-B9C2FE6073FC}"/>
                </a:ext>
              </a:extLst>
            </p:cNvPr>
            <p:cNvSpPr txBox="1"/>
            <p:nvPr/>
          </p:nvSpPr>
          <p:spPr>
            <a:xfrm>
              <a:off x="3266" y="1038436"/>
              <a:ext cx="1963861" cy="39664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Lack of interest in activities</a:t>
              </a:r>
            </a:p>
            <a:p>
              <a:pPr marL="171450" lvl="1" indent="-171450" algn="l" defTabSz="711200" rtl="0">
                <a:lnSpc>
                  <a:spcPct val="90000"/>
                </a:lnSpc>
                <a:spcBef>
                  <a:spcPct val="0"/>
                </a:spcBef>
                <a:spcAft>
                  <a:spcPct val="15000"/>
                </a:spcAft>
                <a:buChar char="•"/>
              </a:pPr>
              <a:r>
                <a:rPr lang="en-US" sz="1600" kern="1200" dirty="0"/>
                <a:t>Problems concentrating</a:t>
              </a:r>
            </a:p>
            <a:p>
              <a:pPr marL="171450" lvl="1" indent="-171450" algn="l" defTabSz="711200" rtl="0">
                <a:lnSpc>
                  <a:spcPct val="90000"/>
                </a:lnSpc>
                <a:spcBef>
                  <a:spcPct val="0"/>
                </a:spcBef>
                <a:spcAft>
                  <a:spcPct val="15000"/>
                </a:spcAft>
                <a:buChar char="•"/>
              </a:pPr>
              <a:r>
                <a:rPr lang="en-US" sz="1600" kern="1200" dirty="0"/>
                <a:t>Irritability and anger</a:t>
              </a:r>
            </a:p>
            <a:p>
              <a:pPr marL="171450" lvl="1" indent="-171450" algn="l" defTabSz="711200" rtl="0">
                <a:lnSpc>
                  <a:spcPct val="90000"/>
                </a:lnSpc>
                <a:spcBef>
                  <a:spcPct val="0"/>
                </a:spcBef>
                <a:spcAft>
                  <a:spcPct val="15000"/>
                </a:spcAft>
                <a:buChar char="•"/>
              </a:pPr>
              <a:r>
                <a:rPr lang="en-US" sz="1600" kern="1200" dirty="0"/>
                <a:t>Flashbacks of the event which interrupt daily activity</a:t>
              </a:r>
            </a:p>
            <a:p>
              <a:pPr marL="171450" lvl="1" indent="-171450" algn="l" defTabSz="711200" rtl="0">
                <a:lnSpc>
                  <a:spcPct val="90000"/>
                </a:lnSpc>
                <a:spcBef>
                  <a:spcPct val="0"/>
                </a:spcBef>
                <a:spcAft>
                  <a:spcPct val="15000"/>
                </a:spcAft>
                <a:buChar char="•"/>
              </a:pPr>
              <a:r>
                <a:rPr lang="en-US" sz="1600" kern="1200" dirty="0"/>
                <a:t>Play-acting the event or repeating behavior that reminds them of the trauma</a:t>
              </a:r>
            </a:p>
          </p:txBody>
        </p:sp>
      </p:grpSp>
      <p:grpSp>
        <p:nvGrpSpPr>
          <p:cNvPr id="6" name="Group 5">
            <a:extLst>
              <a:ext uri="{FF2B5EF4-FFF2-40B4-BE49-F238E27FC236}">
                <a16:creationId xmlns:a16="http://schemas.microsoft.com/office/drawing/2014/main" id="{11740BFE-1394-482A-869D-0FB29438B0BA}"/>
              </a:ext>
            </a:extLst>
          </p:cNvPr>
          <p:cNvGrpSpPr/>
          <p:nvPr/>
        </p:nvGrpSpPr>
        <p:grpSpPr>
          <a:xfrm>
            <a:off x="3994668" y="1662594"/>
            <a:ext cx="1963861" cy="785544"/>
            <a:chOff x="2242068" y="252892"/>
            <a:chExt cx="1963861" cy="785544"/>
          </a:xfrm>
          <a:solidFill>
            <a:schemeClr val="tx2"/>
          </a:solidFill>
        </p:grpSpPr>
        <p:sp>
          <p:nvSpPr>
            <p:cNvPr id="22" name="Rectangle 21">
              <a:extLst>
                <a:ext uri="{FF2B5EF4-FFF2-40B4-BE49-F238E27FC236}">
                  <a16:creationId xmlns:a16="http://schemas.microsoft.com/office/drawing/2014/main" id="{E6484C6F-FC5F-4691-98D9-0E5E1FD00505}"/>
                </a:ext>
              </a:extLst>
            </p:cNvPr>
            <p:cNvSpPr/>
            <p:nvPr/>
          </p:nvSpPr>
          <p:spPr>
            <a:xfrm>
              <a:off x="2242068" y="252892"/>
              <a:ext cx="1963861" cy="785544"/>
            </a:xfrm>
            <a:prstGeom prst="rect">
              <a:avLst/>
            </a:prstGeom>
            <a:grpFill/>
            <a:ln>
              <a:solidFill>
                <a:schemeClr val="accent1"/>
              </a:solidFill>
            </a:ln>
          </p:spPr>
          <p:style>
            <a:lnRef idx="2">
              <a:schemeClr val="accent3">
                <a:hueOff val="2754838"/>
                <a:satOff val="-32900"/>
                <a:lumOff val="2092"/>
                <a:alphaOff val="0"/>
              </a:schemeClr>
            </a:lnRef>
            <a:fillRef idx="1">
              <a:schemeClr val="accent3">
                <a:hueOff val="2754838"/>
                <a:satOff val="-32900"/>
                <a:lumOff val="2092"/>
                <a:alphaOff val="0"/>
              </a:schemeClr>
            </a:fillRef>
            <a:effectRef idx="0">
              <a:schemeClr val="accent3">
                <a:hueOff val="2754838"/>
                <a:satOff val="-32900"/>
                <a:lumOff val="2092"/>
                <a:alphaOff val="0"/>
              </a:schemeClr>
            </a:effectRef>
            <a:fontRef idx="minor">
              <a:schemeClr val="lt1"/>
            </a:fontRef>
          </p:style>
        </p:sp>
        <p:sp>
          <p:nvSpPr>
            <p:cNvPr id="23" name="TextBox 22">
              <a:extLst>
                <a:ext uri="{FF2B5EF4-FFF2-40B4-BE49-F238E27FC236}">
                  <a16:creationId xmlns:a16="http://schemas.microsoft.com/office/drawing/2014/main" id="{9FC8EF44-D361-4EAA-AEF4-F59780413B91}"/>
                </a:ext>
              </a:extLst>
            </p:cNvPr>
            <p:cNvSpPr txBox="1"/>
            <p:nvPr/>
          </p:nvSpPr>
          <p:spPr>
            <a:xfrm>
              <a:off x="2242068" y="252892"/>
              <a:ext cx="1963861" cy="785544"/>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t>Developmental:</a:t>
              </a:r>
            </a:p>
          </p:txBody>
        </p:sp>
      </p:grpSp>
      <p:grpSp>
        <p:nvGrpSpPr>
          <p:cNvPr id="7" name="Group 6">
            <a:extLst>
              <a:ext uri="{FF2B5EF4-FFF2-40B4-BE49-F238E27FC236}">
                <a16:creationId xmlns:a16="http://schemas.microsoft.com/office/drawing/2014/main" id="{64900CD2-A8ED-4267-A109-FF2B56AF70DE}"/>
              </a:ext>
            </a:extLst>
          </p:cNvPr>
          <p:cNvGrpSpPr/>
          <p:nvPr/>
        </p:nvGrpSpPr>
        <p:grpSpPr>
          <a:xfrm>
            <a:off x="3994668" y="2448138"/>
            <a:ext cx="1963861" cy="3966471"/>
            <a:chOff x="2242068" y="1038436"/>
            <a:chExt cx="1963861" cy="3966471"/>
          </a:xfrm>
          <a:solidFill>
            <a:schemeClr val="bg1">
              <a:lumMod val="95000"/>
            </a:schemeClr>
          </a:solidFill>
        </p:grpSpPr>
        <p:sp>
          <p:nvSpPr>
            <p:cNvPr id="20" name="Rectangle 19">
              <a:extLst>
                <a:ext uri="{FF2B5EF4-FFF2-40B4-BE49-F238E27FC236}">
                  <a16:creationId xmlns:a16="http://schemas.microsoft.com/office/drawing/2014/main" id="{F282E878-5D10-4FF0-BB72-426F70CAC814}"/>
                </a:ext>
              </a:extLst>
            </p:cNvPr>
            <p:cNvSpPr/>
            <p:nvPr/>
          </p:nvSpPr>
          <p:spPr>
            <a:xfrm>
              <a:off x="2242068" y="1038436"/>
              <a:ext cx="1963861" cy="3966471"/>
            </a:xfrm>
            <a:prstGeom prst="rect">
              <a:avLst/>
            </a:prstGeom>
            <a:grpFill/>
          </p:spPr>
          <p:style>
            <a:lnRef idx="2">
              <a:schemeClr val="accent3">
                <a:tint val="40000"/>
                <a:alpha val="90000"/>
                <a:hueOff val="2898942"/>
                <a:satOff val="-32972"/>
                <a:lumOff val="-352"/>
                <a:alphaOff val="0"/>
              </a:schemeClr>
            </a:lnRef>
            <a:fillRef idx="1">
              <a:schemeClr val="accent3">
                <a:tint val="40000"/>
                <a:alpha val="90000"/>
                <a:hueOff val="2898942"/>
                <a:satOff val="-32972"/>
                <a:lumOff val="-352"/>
                <a:alphaOff val="0"/>
              </a:schemeClr>
            </a:fillRef>
            <a:effectRef idx="0">
              <a:schemeClr val="accent3">
                <a:tint val="40000"/>
                <a:alpha val="90000"/>
                <a:hueOff val="2898942"/>
                <a:satOff val="-32972"/>
                <a:lumOff val="-352"/>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4D63E4D1-4AE7-45B1-A533-C3C2742B009E}"/>
                </a:ext>
              </a:extLst>
            </p:cNvPr>
            <p:cNvSpPr txBox="1"/>
            <p:nvPr/>
          </p:nvSpPr>
          <p:spPr>
            <a:xfrm>
              <a:off x="2242068" y="1038436"/>
              <a:ext cx="1963861" cy="39664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May behave in ways that seems “childish” for their age</a:t>
              </a:r>
            </a:p>
            <a:p>
              <a:pPr marL="171450" lvl="1" indent="-171450" algn="l" defTabSz="711200" rtl="0">
                <a:lnSpc>
                  <a:spcPct val="90000"/>
                </a:lnSpc>
                <a:spcBef>
                  <a:spcPct val="0"/>
                </a:spcBef>
                <a:spcAft>
                  <a:spcPct val="15000"/>
                </a:spcAft>
                <a:buChar char="•"/>
              </a:pPr>
              <a:r>
                <a:rPr lang="en-US" sz="1600" kern="1200" dirty="0"/>
                <a:t>Asks to do things that seem young for them </a:t>
              </a:r>
            </a:p>
          </p:txBody>
        </p:sp>
      </p:grpSp>
      <p:grpSp>
        <p:nvGrpSpPr>
          <p:cNvPr id="8" name="Group 7">
            <a:extLst>
              <a:ext uri="{FF2B5EF4-FFF2-40B4-BE49-F238E27FC236}">
                <a16:creationId xmlns:a16="http://schemas.microsoft.com/office/drawing/2014/main" id="{0B857C16-8348-4CA4-B9B0-F6B173A6A777}"/>
              </a:ext>
            </a:extLst>
          </p:cNvPr>
          <p:cNvGrpSpPr/>
          <p:nvPr/>
        </p:nvGrpSpPr>
        <p:grpSpPr>
          <a:xfrm>
            <a:off x="6233470" y="1662594"/>
            <a:ext cx="1963861" cy="785544"/>
            <a:chOff x="4480870" y="252892"/>
            <a:chExt cx="1963861" cy="785544"/>
          </a:xfrm>
          <a:solidFill>
            <a:schemeClr val="tx2"/>
          </a:solidFill>
        </p:grpSpPr>
        <p:sp>
          <p:nvSpPr>
            <p:cNvPr id="18" name="Rectangle 17">
              <a:extLst>
                <a:ext uri="{FF2B5EF4-FFF2-40B4-BE49-F238E27FC236}">
                  <a16:creationId xmlns:a16="http://schemas.microsoft.com/office/drawing/2014/main" id="{34852093-4C2F-4431-B2C4-09678D63F7A3}"/>
                </a:ext>
              </a:extLst>
            </p:cNvPr>
            <p:cNvSpPr/>
            <p:nvPr/>
          </p:nvSpPr>
          <p:spPr>
            <a:xfrm>
              <a:off x="4480870" y="252892"/>
              <a:ext cx="1963861" cy="785544"/>
            </a:xfrm>
            <a:prstGeom prst="rect">
              <a:avLst/>
            </a:prstGeom>
            <a:grpFill/>
            <a:ln>
              <a:solidFill>
                <a:schemeClr val="accent1"/>
              </a:solidFill>
            </a:ln>
          </p:spPr>
          <p:style>
            <a:lnRef idx="2">
              <a:schemeClr val="accent3">
                <a:hueOff val="5509676"/>
                <a:satOff val="-65801"/>
                <a:lumOff val="4183"/>
                <a:alphaOff val="0"/>
              </a:schemeClr>
            </a:lnRef>
            <a:fillRef idx="1">
              <a:schemeClr val="accent3">
                <a:hueOff val="5509676"/>
                <a:satOff val="-65801"/>
                <a:lumOff val="4183"/>
                <a:alphaOff val="0"/>
              </a:schemeClr>
            </a:fillRef>
            <a:effectRef idx="0">
              <a:schemeClr val="accent3">
                <a:hueOff val="5509676"/>
                <a:satOff val="-65801"/>
                <a:lumOff val="4183"/>
                <a:alphaOff val="0"/>
              </a:schemeClr>
            </a:effectRef>
            <a:fontRef idx="minor">
              <a:schemeClr val="lt1"/>
            </a:fontRef>
          </p:style>
        </p:sp>
        <p:sp>
          <p:nvSpPr>
            <p:cNvPr id="19" name="TextBox 18">
              <a:extLst>
                <a:ext uri="{FF2B5EF4-FFF2-40B4-BE49-F238E27FC236}">
                  <a16:creationId xmlns:a16="http://schemas.microsoft.com/office/drawing/2014/main" id="{A9EB2F02-BE26-4050-A87F-4F390CCF02B3}"/>
                </a:ext>
              </a:extLst>
            </p:cNvPr>
            <p:cNvSpPr txBox="1"/>
            <p:nvPr/>
          </p:nvSpPr>
          <p:spPr>
            <a:xfrm>
              <a:off x="4480870" y="252892"/>
              <a:ext cx="1963861" cy="785544"/>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a:t>Physical:</a:t>
              </a:r>
            </a:p>
          </p:txBody>
        </p:sp>
      </p:grpSp>
      <p:grpSp>
        <p:nvGrpSpPr>
          <p:cNvPr id="9" name="Group 8">
            <a:extLst>
              <a:ext uri="{FF2B5EF4-FFF2-40B4-BE49-F238E27FC236}">
                <a16:creationId xmlns:a16="http://schemas.microsoft.com/office/drawing/2014/main" id="{A78C80AD-53AC-4661-A83B-DCC10D0EDEE6}"/>
              </a:ext>
            </a:extLst>
          </p:cNvPr>
          <p:cNvGrpSpPr/>
          <p:nvPr/>
        </p:nvGrpSpPr>
        <p:grpSpPr>
          <a:xfrm>
            <a:off x="6233470" y="2448138"/>
            <a:ext cx="1963861" cy="3966471"/>
            <a:chOff x="4480870" y="1038436"/>
            <a:chExt cx="1963861" cy="3966471"/>
          </a:xfrm>
          <a:solidFill>
            <a:schemeClr val="bg1">
              <a:lumMod val="95000"/>
            </a:schemeClr>
          </a:solidFill>
        </p:grpSpPr>
        <p:sp>
          <p:nvSpPr>
            <p:cNvPr id="16" name="Rectangle 15">
              <a:extLst>
                <a:ext uri="{FF2B5EF4-FFF2-40B4-BE49-F238E27FC236}">
                  <a16:creationId xmlns:a16="http://schemas.microsoft.com/office/drawing/2014/main" id="{BAF628E2-6E5F-4D13-A904-B5A6A07A08EB}"/>
                </a:ext>
              </a:extLst>
            </p:cNvPr>
            <p:cNvSpPr/>
            <p:nvPr/>
          </p:nvSpPr>
          <p:spPr>
            <a:xfrm>
              <a:off x="4480870" y="1038436"/>
              <a:ext cx="1963861" cy="3966471"/>
            </a:xfrm>
            <a:prstGeom prst="rect">
              <a:avLst/>
            </a:prstGeom>
            <a:grpFill/>
          </p:spPr>
          <p:style>
            <a:lnRef idx="2">
              <a:schemeClr val="accent3">
                <a:tint val="40000"/>
                <a:alpha val="90000"/>
                <a:hueOff val="5797885"/>
                <a:satOff val="-65944"/>
                <a:lumOff val="-705"/>
                <a:alphaOff val="0"/>
              </a:schemeClr>
            </a:lnRef>
            <a:fillRef idx="1">
              <a:schemeClr val="accent3">
                <a:tint val="40000"/>
                <a:alpha val="90000"/>
                <a:hueOff val="5797885"/>
                <a:satOff val="-65944"/>
                <a:lumOff val="-705"/>
                <a:alphaOff val="0"/>
              </a:schemeClr>
            </a:fillRef>
            <a:effectRef idx="0">
              <a:schemeClr val="accent3">
                <a:tint val="40000"/>
                <a:alpha val="90000"/>
                <a:hueOff val="5797885"/>
                <a:satOff val="-65944"/>
                <a:lumOff val="-705"/>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F2670625-06A5-4336-B4E5-49F71BA9E536}"/>
                </a:ext>
              </a:extLst>
            </p:cNvPr>
            <p:cNvSpPr txBox="1"/>
            <p:nvPr/>
          </p:nvSpPr>
          <p:spPr>
            <a:xfrm>
              <a:off x="4480870" y="1038436"/>
              <a:ext cx="1963861" cy="39664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Headaches and stomach aches</a:t>
              </a:r>
            </a:p>
            <a:p>
              <a:pPr marL="171450" lvl="1" indent="-171450" algn="l" defTabSz="711200" rtl="0">
                <a:lnSpc>
                  <a:spcPct val="90000"/>
                </a:lnSpc>
                <a:spcBef>
                  <a:spcPct val="0"/>
                </a:spcBef>
                <a:spcAft>
                  <a:spcPct val="15000"/>
                </a:spcAft>
                <a:buChar char="•"/>
              </a:pPr>
              <a:r>
                <a:rPr lang="en-US" sz="1600" kern="1200" dirty="0"/>
                <a:t>Bed wetting  or “accidents” that might be more emotional than physical in their cause</a:t>
              </a:r>
            </a:p>
            <a:p>
              <a:pPr marL="171450" lvl="1" indent="-171450" algn="l" defTabSz="711200" rtl="0">
                <a:lnSpc>
                  <a:spcPct val="90000"/>
                </a:lnSpc>
                <a:spcBef>
                  <a:spcPct val="0"/>
                </a:spcBef>
                <a:spcAft>
                  <a:spcPct val="15000"/>
                </a:spcAft>
                <a:buChar char="•"/>
              </a:pPr>
              <a:r>
                <a:rPr lang="en-US" sz="1600" kern="1200" dirty="0"/>
                <a:t>Trouble sleeping</a:t>
              </a:r>
            </a:p>
          </p:txBody>
        </p:sp>
      </p:grpSp>
      <p:grpSp>
        <p:nvGrpSpPr>
          <p:cNvPr id="10" name="Group 9">
            <a:extLst>
              <a:ext uri="{FF2B5EF4-FFF2-40B4-BE49-F238E27FC236}">
                <a16:creationId xmlns:a16="http://schemas.microsoft.com/office/drawing/2014/main" id="{32D97BB5-E18A-4CFC-99F3-06FD8B51B8BC}"/>
              </a:ext>
            </a:extLst>
          </p:cNvPr>
          <p:cNvGrpSpPr/>
          <p:nvPr/>
        </p:nvGrpSpPr>
        <p:grpSpPr>
          <a:xfrm>
            <a:off x="8472272" y="1662594"/>
            <a:ext cx="1963861" cy="785544"/>
            <a:chOff x="6719672" y="252892"/>
            <a:chExt cx="1963861" cy="785544"/>
          </a:xfrm>
          <a:solidFill>
            <a:schemeClr val="tx2"/>
          </a:solidFill>
        </p:grpSpPr>
        <p:sp>
          <p:nvSpPr>
            <p:cNvPr id="14" name="Rectangle 13">
              <a:extLst>
                <a:ext uri="{FF2B5EF4-FFF2-40B4-BE49-F238E27FC236}">
                  <a16:creationId xmlns:a16="http://schemas.microsoft.com/office/drawing/2014/main" id="{162AE601-C9C2-4609-91CB-C87E8C8BE173}"/>
                </a:ext>
              </a:extLst>
            </p:cNvPr>
            <p:cNvSpPr/>
            <p:nvPr/>
          </p:nvSpPr>
          <p:spPr>
            <a:xfrm>
              <a:off x="6719672" y="252892"/>
              <a:ext cx="1963861" cy="785544"/>
            </a:xfrm>
            <a:prstGeom prst="rect">
              <a:avLst/>
            </a:prstGeom>
            <a:grpFill/>
            <a:ln>
              <a:solidFill>
                <a:schemeClr val="accent1"/>
              </a:solidFill>
            </a:ln>
          </p:spPr>
          <p:style>
            <a:lnRef idx="2">
              <a:schemeClr val="accent3">
                <a:hueOff val="8264513"/>
                <a:satOff val="-98701"/>
                <a:lumOff val="6275"/>
                <a:alphaOff val="0"/>
              </a:schemeClr>
            </a:lnRef>
            <a:fillRef idx="1">
              <a:schemeClr val="accent3">
                <a:hueOff val="8264513"/>
                <a:satOff val="-98701"/>
                <a:lumOff val="6275"/>
                <a:alphaOff val="0"/>
              </a:schemeClr>
            </a:fillRef>
            <a:effectRef idx="0">
              <a:schemeClr val="accent3">
                <a:hueOff val="8264513"/>
                <a:satOff val="-98701"/>
                <a:lumOff val="6275"/>
                <a:alphaOff val="0"/>
              </a:schemeClr>
            </a:effectRef>
            <a:fontRef idx="minor">
              <a:schemeClr val="lt1"/>
            </a:fontRef>
          </p:style>
        </p:sp>
        <p:sp>
          <p:nvSpPr>
            <p:cNvPr id="15" name="TextBox 14">
              <a:extLst>
                <a:ext uri="{FF2B5EF4-FFF2-40B4-BE49-F238E27FC236}">
                  <a16:creationId xmlns:a16="http://schemas.microsoft.com/office/drawing/2014/main" id="{464D06F7-44F3-4C62-965C-173A6CB77A74}"/>
                </a:ext>
              </a:extLst>
            </p:cNvPr>
            <p:cNvSpPr txBox="1"/>
            <p:nvPr/>
          </p:nvSpPr>
          <p:spPr>
            <a:xfrm>
              <a:off x="6719672" y="252892"/>
              <a:ext cx="1963861" cy="785544"/>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t>Behavioral:</a:t>
              </a:r>
            </a:p>
          </p:txBody>
        </p:sp>
      </p:grpSp>
      <p:grpSp>
        <p:nvGrpSpPr>
          <p:cNvPr id="11" name="Group 10">
            <a:extLst>
              <a:ext uri="{FF2B5EF4-FFF2-40B4-BE49-F238E27FC236}">
                <a16:creationId xmlns:a16="http://schemas.microsoft.com/office/drawing/2014/main" id="{F0DEB805-85E9-486C-A1A8-1112EF8E29D9}"/>
              </a:ext>
            </a:extLst>
          </p:cNvPr>
          <p:cNvGrpSpPr/>
          <p:nvPr/>
        </p:nvGrpSpPr>
        <p:grpSpPr>
          <a:xfrm>
            <a:off x="8472272" y="2448138"/>
            <a:ext cx="1963861" cy="3966471"/>
            <a:chOff x="6719672" y="1038436"/>
            <a:chExt cx="1963861" cy="3966471"/>
          </a:xfrm>
          <a:solidFill>
            <a:schemeClr val="bg1">
              <a:lumMod val="95000"/>
            </a:schemeClr>
          </a:solidFill>
        </p:grpSpPr>
        <p:sp>
          <p:nvSpPr>
            <p:cNvPr id="12" name="Rectangle 11">
              <a:extLst>
                <a:ext uri="{FF2B5EF4-FFF2-40B4-BE49-F238E27FC236}">
                  <a16:creationId xmlns:a16="http://schemas.microsoft.com/office/drawing/2014/main" id="{A2D23F8A-B33C-41A8-8B7F-775E73A59281}"/>
                </a:ext>
              </a:extLst>
            </p:cNvPr>
            <p:cNvSpPr/>
            <p:nvPr/>
          </p:nvSpPr>
          <p:spPr>
            <a:xfrm>
              <a:off x="6719672" y="1038436"/>
              <a:ext cx="1963861" cy="3966471"/>
            </a:xfrm>
            <a:prstGeom prst="rect">
              <a:avLst/>
            </a:prstGeom>
            <a:grpFill/>
          </p:spPr>
          <p:style>
            <a:lnRef idx="2">
              <a:schemeClr val="accent3">
                <a:tint val="40000"/>
                <a:alpha val="90000"/>
                <a:hueOff val="8696827"/>
                <a:satOff val="-98916"/>
                <a:lumOff val="-1057"/>
                <a:alphaOff val="0"/>
              </a:schemeClr>
            </a:lnRef>
            <a:fillRef idx="1">
              <a:schemeClr val="accent3">
                <a:tint val="40000"/>
                <a:alpha val="90000"/>
                <a:hueOff val="8696827"/>
                <a:satOff val="-98916"/>
                <a:lumOff val="-1057"/>
                <a:alphaOff val="0"/>
              </a:schemeClr>
            </a:fillRef>
            <a:effectRef idx="0">
              <a:schemeClr val="accent3">
                <a:tint val="40000"/>
                <a:alpha val="90000"/>
                <a:hueOff val="8696827"/>
                <a:satOff val="-98916"/>
                <a:lumOff val="-1057"/>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2BBC78E0-9DE1-45A7-BB69-F684AC2C3304}"/>
                </a:ext>
              </a:extLst>
            </p:cNvPr>
            <p:cNvSpPr txBox="1"/>
            <p:nvPr/>
          </p:nvSpPr>
          <p:spPr>
            <a:xfrm>
              <a:off x="6719672" y="1038436"/>
              <a:ext cx="1963861" cy="39664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Flat emotional state</a:t>
              </a:r>
            </a:p>
            <a:p>
              <a:pPr marL="171450" lvl="1" indent="-171450" algn="l" defTabSz="711200" rtl="0">
                <a:lnSpc>
                  <a:spcPct val="90000"/>
                </a:lnSpc>
                <a:spcBef>
                  <a:spcPct val="0"/>
                </a:spcBef>
                <a:spcAft>
                  <a:spcPct val="15000"/>
                </a:spcAft>
                <a:buChar char="•"/>
              </a:pPr>
              <a:r>
                <a:rPr lang="en-US" sz="1600" kern="1200" dirty="0"/>
                <a:t>Hyper vigilance; highly sensitive alertness  </a:t>
              </a:r>
            </a:p>
            <a:p>
              <a:pPr marL="171450" lvl="1" indent="-171450" algn="l" defTabSz="711200" rtl="0">
                <a:lnSpc>
                  <a:spcPct val="90000"/>
                </a:lnSpc>
                <a:spcBef>
                  <a:spcPct val="0"/>
                </a:spcBef>
                <a:spcAft>
                  <a:spcPct val="15000"/>
                </a:spcAft>
                <a:buChar char="•"/>
              </a:pPr>
              <a:r>
                <a:rPr lang="en-US" sz="1600" kern="1200" dirty="0"/>
                <a:t>Sleep problems and nightmares</a:t>
              </a:r>
            </a:p>
            <a:p>
              <a:pPr marL="171450" lvl="1" indent="-171450" algn="l" defTabSz="711200" rtl="0">
                <a:lnSpc>
                  <a:spcPct val="90000"/>
                </a:lnSpc>
                <a:spcBef>
                  <a:spcPct val="0"/>
                </a:spcBef>
                <a:spcAft>
                  <a:spcPct val="15000"/>
                </a:spcAft>
                <a:buChar char="•"/>
              </a:pPr>
              <a:r>
                <a:rPr lang="en-US" sz="1600" kern="1200" dirty="0"/>
                <a:t>Exaggerated startle response and panic</a:t>
              </a:r>
            </a:p>
            <a:p>
              <a:pPr marL="171450" lvl="1" indent="-171450" algn="l" defTabSz="711200" rtl="0">
                <a:lnSpc>
                  <a:spcPct val="90000"/>
                </a:lnSpc>
                <a:spcBef>
                  <a:spcPct val="0"/>
                </a:spcBef>
                <a:spcAft>
                  <a:spcPct val="15000"/>
                </a:spcAft>
                <a:buChar char="•"/>
              </a:pPr>
              <a:r>
                <a:rPr lang="en-US" sz="1600" kern="1200" dirty="0"/>
                <a:t>Sudden and extreme emotional reactions</a:t>
              </a:r>
            </a:p>
            <a:p>
              <a:pPr marL="171450" lvl="1" indent="-171450" algn="l" defTabSz="711200" rtl="0">
                <a:lnSpc>
                  <a:spcPct val="90000"/>
                </a:lnSpc>
                <a:spcBef>
                  <a:spcPct val="0"/>
                </a:spcBef>
                <a:spcAft>
                  <a:spcPct val="15000"/>
                </a:spcAft>
                <a:buChar char="•"/>
              </a:pPr>
              <a:r>
                <a:rPr lang="en-US" sz="1600" kern="1200" dirty="0"/>
                <a:t>Incorporating the trauma into story-telling</a:t>
              </a:r>
              <a:endParaRPr lang="en-US" sz="1700" kern="1200" dirty="0"/>
            </a:p>
          </p:txBody>
        </p:sp>
      </p:grpSp>
    </p:spTree>
    <p:extLst>
      <p:ext uri="{BB962C8B-B14F-4D97-AF65-F5344CB8AC3E}">
        <p14:creationId xmlns:p14="http://schemas.microsoft.com/office/powerpoint/2010/main" val="208615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Might be Needed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4289504"/>
              </p:ext>
            </p:extLst>
          </p:nvPr>
        </p:nvGraphicFramePr>
        <p:xfrm>
          <a:off x="1981200" y="2057401"/>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17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Mandated Reporting</a:t>
            </a:r>
          </a:p>
        </p:txBody>
      </p:sp>
      <p:sp>
        <p:nvSpPr>
          <p:cNvPr id="3" name="Content Placeholder 2"/>
          <p:cNvSpPr>
            <a:spLocks noGrp="1"/>
          </p:cNvSpPr>
          <p:nvPr>
            <p:ph idx="1"/>
          </p:nvPr>
        </p:nvSpPr>
        <p:spPr/>
        <p:txBody>
          <a:bodyPr/>
          <a:lstStyle/>
          <a:p>
            <a:pPr marL="0" indent="0">
              <a:buNone/>
            </a:pPr>
            <a:r>
              <a:rPr lang="en-US" b="1" dirty="0"/>
              <a:t>Reminder: </a:t>
            </a:r>
          </a:p>
          <a:p>
            <a:pPr marL="0" indent="0">
              <a:buNone/>
            </a:pPr>
            <a:r>
              <a:rPr lang="en-US" dirty="0"/>
              <a:t>You must report any disclosure of abuse or suspicion of child abuse and/or neglect.</a:t>
            </a:r>
          </a:p>
          <a:p>
            <a:pPr marL="0" indent="0">
              <a:buNone/>
            </a:pPr>
            <a:endParaRPr lang="en-US" dirty="0"/>
          </a:p>
          <a:p>
            <a:pPr marL="0" indent="0">
              <a:buNone/>
            </a:pPr>
            <a:r>
              <a:rPr lang="en-US" dirty="0"/>
              <a:t>Be sure to follow the procedures shared with you by the match support specialist. </a:t>
            </a:r>
          </a:p>
          <a:p>
            <a:pPr marL="0" indent="0">
              <a:buNone/>
            </a:pPr>
            <a:endParaRPr lang="en-US" b="1" dirty="0"/>
          </a:p>
          <a:p>
            <a:endParaRPr lang="en-US" dirty="0"/>
          </a:p>
        </p:txBody>
      </p:sp>
    </p:spTree>
    <p:extLst>
      <p:ext uri="{BB962C8B-B14F-4D97-AF65-F5344CB8AC3E}">
        <p14:creationId xmlns:p14="http://schemas.microsoft.com/office/powerpoint/2010/main" val="387518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C3777-26DF-4C44-88EC-AF0B311FAAD0}"/>
              </a:ext>
            </a:extLst>
          </p:cNvPr>
          <p:cNvSpPr>
            <a:spLocks noGrp="1"/>
          </p:cNvSpPr>
          <p:nvPr>
            <p:ph idx="1"/>
          </p:nvPr>
        </p:nvSpPr>
        <p:spPr/>
        <p:txBody>
          <a:bodyPr/>
          <a:lstStyle/>
          <a:p>
            <a:r>
              <a:rPr lang="en-US" dirty="0"/>
              <a:t>What did we learn?</a:t>
            </a:r>
          </a:p>
        </p:txBody>
      </p:sp>
      <p:sp>
        <p:nvSpPr>
          <p:cNvPr id="4" name="Title 3">
            <a:extLst>
              <a:ext uri="{FF2B5EF4-FFF2-40B4-BE49-F238E27FC236}">
                <a16:creationId xmlns:a16="http://schemas.microsoft.com/office/drawing/2014/main" id="{2B8A3BE7-62CE-4417-AAD0-9E917F5D7D2A}"/>
              </a:ext>
            </a:extLst>
          </p:cNvPr>
          <p:cNvSpPr>
            <a:spLocks noGrp="1"/>
          </p:cNvSpPr>
          <p:nvPr>
            <p:ph type="title"/>
          </p:nvPr>
        </p:nvSpPr>
        <p:spPr/>
        <p:txBody>
          <a:bodyPr/>
          <a:lstStyle/>
          <a:p>
            <a:r>
              <a:rPr lang="en-US" dirty="0"/>
              <a:t>Wrap Up</a:t>
            </a:r>
          </a:p>
        </p:txBody>
      </p:sp>
      <p:pic>
        <p:nvPicPr>
          <p:cNvPr id="12" name="Picture Placeholder 11" descr="A couple of people posing for the camera&#10;&#10;Description automatically generated">
            <a:extLst>
              <a:ext uri="{FF2B5EF4-FFF2-40B4-BE49-F238E27FC236}">
                <a16:creationId xmlns:a16="http://schemas.microsoft.com/office/drawing/2014/main" id="{6C7FE9C2-E98F-40F4-8A8E-77EDDFFD3E0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065" r="10065"/>
          <a:stretch>
            <a:fillRect/>
          </a:stretch>
        </p:blipFill>
        <p:spPr/>
      </p:pic>
    </p:spTree>
    <p:extLst>
      <p:ext uri="{BB962C8B-B14F-4D97-AF65-F5344CB8AC3E}">
        <p14:creationId xmlns:p14="http://schemas.microsoft.com/office/powerpoint/2010/main" val="4182545046"/>
      </p:ext>
    </p:extLst>
  </p:cSld>
  <p:clrMapOvr>
    <a:masterClrMapping/>
  </p:clrMapOvr>
</p:sld>
</file>

<file path=ppt/theme/theme1.xml><?xml version="1.0" encoding="utf-8"?>
<a:theme xmlns:a="http://schemas.openxmlformats.org/drawingml/2006/main" name="Office Theme">
  <a:themeElements>
    <a:clrScheme name="Youth Collaboratory">
      <a:dk1>
        <a:sysClr val="windowText" lastClr="000000"/>
      </a:dk1>
      <a:lt1>
        <a:sysClr val="window" lastClr="FFFFFF"/>
      </a:lt1>
      <a:dk2>
        <a:srgbClr val="00B398"/>
      </a:dk2>
      <a:lt2>
        <a:srgbClr val="EEECE1"/>
      </a:lt2>
      <a:accent1>
        <a:srgbClr val="00B398"/>
      </a:accent1>
      <a:accent2>
        <a:srgbClr val="0085AD"/>
      </a:accent2>
      <a:accent3>
        <a:srgbClr val="FFC845"/>
      </a:accent3>
      <a:accent4>
        <a:srgbClr val="B1B3B3"/>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5BA523AE944B45864FD1307C165127" ma:contentTypeVersion="12" ma:contentTypeDescription="Create a new document." ma:contentTypeScope="" ma:versionID="274de51f9f708a43ed751dcf6e7c4335">
  <xsd:schema xmlns:xsd="http://www.w3.org/2001/XMLSchema" xmlns:xs="http://www.w3.org/2001/XMLSchema" xmlns:p="http://schemas.microsoft.com/office/2006/metadata/properties" xmlns:ns2="fd0f872d-6e54-4d45-837d-98291ef616d5" xmlns:ns3="0af3561c-a54c-4f43-8778-055da64fbae1" targetNamespace="http://schemas.microsoft.com/office/2006/metadata/properties" ma:root="true" ma:fieldsID="3e156f451417ecc13bee9873ddce616f" ns2:_="" ns3:_="">
    <xsd:import namespace="fd0f872d-6e54-4d45-837d-98291ef616d5"/>
    <xsd:import namespace="0af3561c-a54c-4f43-8778-055da64fba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872d-6e54-4d45-837d-98291ef61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3561c-a54c-4f43-8778-055da64fba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174933-83F2-4F4D-92A2-1DABA3ABD4C5}">
  <ds:schemaRefs>
    <ds:schemaRef ds:uri="http://schemas.microsoft.com/sharepoint/v3/contenttype/forms"/>
  </ds:schemaRefs>
</ds:datastoreItem>
</file>

<file path=customXml/itemProps2.xml><?xml version="1.0" encoding="utf-8"?>
<ds:datastoreItem xmlns:ds="http://schemas.openxmlformats.org/officeDocument/2006/customXml" ds:itemID="{FC03795D-5411-4CBF-B389-DC2A7A20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872d-6e54-4d45-837d-98291ef616d5"/>
    <ds:schemaRef ds:uri="0af3561c-a54c-4f43-8778-055da64fb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E7ABCB-F8C4-4C9B-94F1-BCF46386AB26}">
  <ds:schemaRefs>
    <ds:schemaRef ds:uri="http://schemas.microsoft.com/office/infopath/2007/PartnerControls"/>
    <ds:schemaRef ds:uri="http://schemas.microsoft.com/office/2006/documentManagement/types"/>
    <ds:schemaRef ds:uri="http://www.w3.org/XML/1998/namespace"/>
    <ds:schemaRef ds:uri="http://purl.org/dc/elements/1.1/"/>
    <ds:schemaRef ds:uri="fd0f872d-6e54-4d45-837d-98291ef616d5"/>
    <ds:schemaRef ds:uri="http://purl.org/dc/terms/"/>
    <ds:schemaRef ds:uri="http://schemas.openxmlformats.org/package/2006/metadata/core-properties"/>
    <ds:schemaRef ds:uri="0af3561c-a54c-4f43-8778-055da64fbae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597</TotalTime>
  <Words>3525</Words>
  <Application>Microsoft Office PowerPoint</Application>
  <PresentationFormat>Widescreen</PresentationFormat>
  <Paragraphs>209</Paragraphs>
  <Slides>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7</vt:i4>
      </vt:variant>
    </vt:vector>
  </HeadingPairs>
  <TitlesOfParts>
    <vt:vector size="12" baseType="lpstr">
      <vt:lpstr>Arial</vt:lpstr>
      <vt:lpstr>Calibri</vt:lpstr>
      <vt:lpstr>Geogrotesque Rg</vt:lpstr>
      <vt:lpstr>Source Sans Pro</vt:lpstr>
      <vt:lpstr>Office Theme</vt:lpstr>
      <vt:lpstr>PowerPoint Presentation</vt:lpstr>
      <vt:lpstr>You will learn:</vt:lpstr>
      <vt:lpstr>PowerPoint Presentation</vt:lpstr>
      <vt:lpstr>Stress &amp; Trauma: What You Might See</vt:lpstr>
      <vt:lpstr>Resources Might be Needed</vt:lpstr>
      <vt:lpstr>Mandated Reporting</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Hefelfinger</dc:creator>
  <cp:lastModifiedBy>Shelley Johnson</cp:lastModifiedBy>
  <cp:revision>76</cp:revision>
  <cp:lastPrinted>2019-12-19T22:15:00Z</cp:lastPrinted>
  <dcterms:created xsi:type="dcterms:W3CDTF">2018-09-11T18:30:48Z</dcterms:created>
  <dcterms:modified xsi:type="dcterms:W3CDTF">2019-12-19T22:16:35Z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0x0101003A5BA523AE944B45864FD1307C165127</vt:lpwstr>
  </property>
  <property fmtid="{D5CDD505-2E9C-101B-9397-08002B2CF9AE}" pid="3" name="Order">
    <vt:r8>29215000</vt:r8>
  </property>
</Properties>
</file>