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66" r:id="rId6"/>
    <p:sldId id="259" r:id="rId7"/>
    <p:sldId id="260" r:id="rId8"/>
    <p:sldId id="261" r:id="rId9"/>
    <p:sldId id="262" r:id="rId10"/>
    <p:sldId id="263" r:id="rId11"/>
    <p:sldId id="264"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98"/>
    <a:srgbClr val="00A59F"/>
    <a:srgbClr val="FFC84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260" autoAdjust="0"/>
  </p:normalViewPr>
  <p:slideViewPr>
    <p:cSldViewPr snapToGrid="0">
      <p:cViewPr varScale="1">
        <p:scale>
          <a:sx n="48" d="100"/>
          <a:sy n="48" d="100"/>
        </p:scale>
        <p:origin x="125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5D204F-4DC7-45A9-8039-5D5D1E356039}" type="doc">
      <dgm:prSet loTypeId="urn:microsoft.com/office/officeart/2005/8/layout/target3" loCatId="list" qsTypeId="urn:microsoft.com/office/officeart/2005/8/quickstyle/simple1" qsCatId="simple" csTypeId="urn:microsoft.com/office/officeart/2005/8/colors/colorful3" csCatId="colorful" phldr="1"/>
      <dgm:spPr/>
      <dgm:t>
        <a:bodyPr/>
        <a:lstStyle/>
        <a:p>
          <a:endParaRPr lang="en-US"/>
        </a:p>
      </dgm:t>
    </dgm:pt>
    <dgm:pt modelId="{6D2097A5-550D-4F74-8C74-291FE80B9150}">
      <dgm:prSet/>
      <dgm:spPr>
        <a:ln>
          <a:solidFill>
            <a:schemeClr val="accent3"/>
          </a:solidFill>
        </a:ln>
      </dgm:spPr>
      <dgm:t>
        <a:bodyPr/>
        <a:lstStyle/>
        <a:p>
          <a:pPr rtl="0"/>
          <a:r>
            <a:rPr lang="en-US" baseline="0" dirty="0">
              <a:solidFill>
                <a:schemeClr val="tx2"/>
              </a:solidFill>
            </a:rPr>
            <a:t>Problem free is not fully prepared</a:t>
          </a:r>
          <a:endParaRPr lang="en-US" dirty="0">
            <a:solidFill>
              <a:schemeClr val="tx2"/>
            </a:solidFill>
          </a:endParaRPr>
        </a:p>
      </dgm:t>
    </dgm:pt>
    <dgm:pt modelId="{98568796-6711-418D-8A11-2858D2C5F21B}" type="parTrans" cxnId="{49416896-71B2-4C53-B260-FF62A5C83B2C}">
      <dgm:prSet/>
      <dgm:spPr/>
      <dgm:t>
        <a:bodyPr/>
        <a:lstStyle/>
        <a:p>
          <a:endParaRPr lang="en-US"/>
        </a:p>
      </dgm:t>
    </dgm:pt>
    <dgm:pt modelId="{331E8973-E729-4BF0-A565-B4EA673386CB}" type="sibTrans" cxnId="{49416896-71B2-4C53-B260-FF62A5C83B2C}">
      <dgm:prSet/>
      <dgm:spPr/>
      <dgm:t>
        <a:bodyPr/>
        <a:lstStyle/>
        <a:p>
          <a:endParaRPr lang="en-US"/>
        </a:p>
      </dgm:t>
    </dgm:pt>
    <dgm:pt modelId="{C4304679-B65C-42D7-AA58-D0AF5A4D8F36}" type="pres">
      <dgm:prSet presAssocID="{E55D204F-4DC7-45A9-8039-5D5D1E356039}" presName="Name0" presStyleCnt="0">
        <dgm:presLayoutVars>
          <dgm:chMax val="7"/>
          <dgm:dir/>
          <dgm:animLvl val="lvl"/>
          <dgm:resizeHandles val="exact"/>
        </dgm:presLayoutVars>
      </dgm:prSet>
      <dgm:spPr/>
    </dgm:pt>
    <dgm:pt modelId="{5ACFD455-81C8-4467-A064-AB2C467270BF}" type="pres">
      <dgm:prSet presAssocID="{6D2097A5-550D-4F74-8C74-291FE80B9150}" presName="circle1" presStyleLbl="node1" presStyleIdx="0" presStyleCnt="1" custLinFactNeighborY="0"/>
      <dgm:spPr>
        <a:solidFill>
          <a:schemeClr val="accent3"/>
        </a:solidFill>
        <a:ln>
          <a:solidFill>
            <a:schemeClr val="accent3"/>
          </a:solidFill>
        </a:ln>
      </dgm:spPr>
    </dgm:pt>
    <dgm:pt modelId="{44E31464-EC98-477A-9B59-4D06F37EA659}" type="pres">
      <dgm:prSet presAssocID="{6D2097A5-550D-4F74-8C74-291FE80B9150}" presName="space" presStyleCnt="0"/>
      <dgm:spPr/>
    </dgm:pt>
    <dgm:pt modelId="{DC62F88E-9F63-4741-B253-B36565EB52BC}" type="pres">
      <dgm:prSet presAssocID="{6D2097A5-550D-4F74-8C74-291FE80B9150}" presName="rect1" presStyleLbl="alignAcc1" presStyleIdx="0" presStyleCnt="1" custLinFactNeighborY="-1159"/>
      <dgm:spPr/>
    </dgm:pt>
    <dgm:pt modelId="{BDA101E7-E026-4435-A3F3-9265960B311A}" type="pres">
      <dgm:prSet presAssocID="{6D2097A5-550D-4F74-8C74-291FE80B9150}" presName="rect1ParTxNoCh" presStyleLbl="alignAcc1" presStyleIdx="0" presStyleCnt="1">
        <dgm:presLayoutVars>
          <dgm:chMax val="1"/>
          <dgm:bulletEnabled val="1"/>
        </dgm:presLayoutVars>
      </dgm:prSet>
      <dgm:spPr/>
    </dgm:pt>
  </dgm:ptLst>
  <dgm:cxnLst>
    <dgm:cxn modelId="{85F3806F-F2F9-40E2-9AAA-113B6695DB2F}" type="presOf" srcId="{6D2097A5-550D-4F74-8C74-291FE80B9150}" destId="{DC62F88E-9F63-4741-B253-B36565EB52BC}" srcOrd="0" destOrd="0" presId="urn:microsoft.com/office/officeart/2005/8/layout/target3"/>
    <dgm:cxn modelId="{49416896-71B2-4C53-B260-FF62A5C83B2C}" srcId="{E55D204F-4DC7-45A9-8039-5D5D1E356039}" destId="{6D2097A5-550D-4F74-8C74-291FE80B9150}" srcOrd="0" destOrd="0" parTransId="{98568796-6711-418D-8A11-2858D2C5F21B}" sibTransId="{331E8973-E729-4BF0-A565-B4EA673386CB}"/>
    <dgm:cxn modelId="{C6FC6EB4-2B9F-4227-8EE4-D486E6EAC706}" type="presOf" srcId="{E55D204F-4DC7-45A9-8039-5D5D1E356039}" destId="{C4304679-B65C-42D7-AA58-D0AF5A4D8F36}" srcOrd="0" destOrd="0" presId="urn:microsoft.com/office/officeart/2005/8/layout/target3"/>
    <dgm:cxn modelId="{9990DEFA-FAEC-4A94-97E8-BBA43CB4B9E6}" type="presOf" srcId="{6D2097A5-550D-4F74-8C74-291FE80B9150}" destId="{BDA101E7-E026-4435-A3F3-9265960B311A}" srcOrd="1" destOrd="0" presId="urn:microsoft.com/office/officeart/2005/8/layout/target3"/>
    <dgm:cxn modelId="{7D33E809-A2B0-4BA5-9103-6286C3B517F7}" type="presParOf" srcId="{C4304679-B65C-42D7-AA58-D0AF5A4D8F36}" destId="{5ACFD455-81C8-4467-A064-AB2C467270BF}" srcOrd="0" destOrd="0" presId="urn:microsoft.com/office/officeart/2005/8/layout/target3"/>
    <dgm:cxn modelId="{DCDFAB1A-1C87-42CE-B6A0-AB0A02A93FB4}" type="presParOf" srcId="{C4304679-B65C-42D7-AA58-D0AF5A4D8F36}" destId="{44E31464-EC98-477A-9B59-4D06F37EA659}" srcOrd="1" destOrd="0" presId="urn:microsoft.com/office/officeart/2005/8/layout/target3"/>
    <dgm:cxn modelId="{998D8F6F-EECC-49DC-95E8-D877AE889F02}" type="presParOf" srcId="{C4304679-B65C-42D7-AA58-D0AF5A4D8F36}" destId="{DC62F88E-9F63-4741-B253-B36565EB52BC}" srcOrd="2" destOrd="0" presId="urn:microsoft.com/office/officeart/2005/8/layout/target3"/>
    <dgm:cxn modelId="{9AA06C64-8782-4FFC-A244-C2B6EF336B8F}" type="presParOf" srcId="{C4304679-B65C-42D7-AA58-D0AF5A4D8F36}" destId="{BDA101E7-E026-4435-A3F3-9265960B311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E86A6C-A501-45A1-8A96-3F5E763EE6C3}"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12E15EB5-5059-45C5-8E6A-19036629BDD9}">
      <dgm:prSet custT="1"/>
      <dgm:spPr>
        <a:solidFill>
          <a:schemeClr val="tx2"/>
        </a:solidFill>
      </dgm:spPr>
      <dgm:t>
        <a:bodyPr/>
        <a:lstStyle/>
        <a:p>
          <a:pPr rtl="0"/>
          <a:r>
            <a:rPr lang="en-US" sz="3200" b="0" dirty="0"/>
            <a:t>1. Provide a caring relationship</a:t>
          </a:r>
        </a:p>
      </dgm:t>
    </dgm:pt>
    <dgm:pt modelId="{466442A0-C4A1-491B-914D-3153F37DD56F}" type="parTrans" cxnId="{CE7F5A7B-2DF2-4AF2-B6E1-91CD3AEAB27C}">
      <dgm:prSet/>
      <dgm:spPr/>
      <dgm:t>
        <a:bodyPr/>
        <a:lstStyle/>
        <a:p>
          <a:endParaRPr lang="en-US" sz="1600" b="0"/>
        </a:p>
      </dgm:t>
    </dgm:pt>
    <dgm:pt modelId="{49B2200D-2033-42DA-906A-875C3DA6DFB9}" type="sibTrans" cxnId="{CE7F5A7B-2DF2-4AF2-B6E1-91CD3AEAB27C}">
      <dgm:prSet/>
      <dgm:spPr>
        <a:ln>
          <a:solidFill>
            <a:schemeClr val="accent3"/>
          </a:solidFill>
        </a:ln>
      </dgm:spPr>
      <dgm:t>
        <a:bodyPr/>
        <a:lstStyle/>
        <a:p>
          <a:endParaRPr lang="en-US" sz="1600" b="0"/>
        </a:p>
      </dgm:t>
    </dgm:pt>
    <dgm:pt modelId="{F6525464-9D52-4CC7-A651-D958541B697C}">
      <dgm:prSet custT="1"/>
      <dgm:spPr>
        <a:solidFill>
          <a:schemeClr val="tx2"/>
        </a:solidFill>
      </dgm:spPr>
      <dgm:t>
        <a:bodyPr/>
        <a:lstStyle/>
        <a:p>
          <a:pPr rtl="0"/>
          <a:r>
            <a:rPr lang="en-US" sz="3200" b="0" dirty="0"/>
            <a:t>2. Provide high expectation messages</a:t>
          </a:r>
        </a:p>
      </dgm:t>
    </dgm:pt>
    <dgm:pt modelId="{B0663EA9-9C3D-4860-8A32-381C02AD0892}" type="parTrans" cxnId="{15B20361-C121-455E-8E82-45421AE972B0}">
      <dgm:prSet/>
      <dgm:spPr/>
      <dgm:t>
        <a:bodyPr/>
        <a:lstStyle/>
        <a:p>
          <a:endParaRPr lang="en-US" sz="1600" b="0"/>
        </a:p>
      </dgm:t>
    </dgm:pt>
    <dgm:pt modelId="{FAD7A9CC-9107-4C37-908C-AAC4AFCDFA41}" type="sibTrans" cxnId="{15B20361-C121-455E-8E82-45421AE972B0}">
      <dgm:prSet/>
      <dgm:spPr/>
      <dgm:t>
        <a:bodyPr/>
        <a:lstStyle/>
        <a:p>
          <a:endParaRPr lang="en-US" sz="1600" b="0"/>
        </a:p>
      </dgm:t>
    </dgm:pt>
    <dgm:pt modelId="{D767EF88-C32D-4C42-A23A-CDB328390378}">
      <dgm:prSet custT="1"/>
      <dgm:spPr>
        <a:solidFill>
          <a:schemeClr val="tx2"/>
        </a:solidFill>
      </dgm:spPr>
      <dgm:t>
        <a:bodyPr/>
        <a:lstStyle/>
        <a:p>
          <a:pPr rtl="0"/>
          <a:r>
            <a:rPr lang="en-US" sz="3200" b="0" dirty="0"/>
            <a:t>3. Facilitate meaningful participation</a:t>
          </a:r>
        </a:p>
      </dgm:t>
    </dgm:pt>
    <dgm:pt modelId="{A356D24C-79EA-499D-B620-87747CDC3657}" type="parTrans" cxnId="{556B3EA4-C78E-4F94-B3C5-2A28D713A1E2}">
      <dgm:prSet/>
      <dgm:spPr/>
      <dgm:t>
        <a:bodyPr/>
        <a:lstStyle/>
        <a:p>
          <a:endParaRPr lang="en-US" sz="1600" b="0"/>
        </a:p>
      </dgm:t>
    </dgm:pt>
    <dgm:pt modelId="{85D15915-A76C-4E00-B9C5-EDD321DA5167}" type="sibTrans" cxnId="{556B3EA4-C78E-4F94-B3C5-2A28D713A1E2}">
      <dgm:prSet/>
      <dgm:spPr/>
      <dgm:t>
        <a:bodyPr/>
        <a:lstStyle/>
        <a:p>
          <a:endParaRPr lang="en-US" sz="1600" b="0"/>
        </a:p>
      </dgm:t>
    </dgm:pt>
    <dgm:pt modelId="{F3BF0978-D0B8-4F5E-A319-C17F45B8BC30}" type="pres">
      <dgm:prSet presAssocID="{4BE86A6C-A501-45A1-8A96-3F5E763EE6C3}" presName="Name0" presStyleCnt="0">
        <dgm:presLayoutVars>
          <dgm:chMax val="7"/>
          <dgm:chPref val="7"/>
          <dgm:dir/>
        </dgm:presLayoutVars>
      </dgm:prSet>
      <dgm:spPr/>
    </dgm:pt>
    <dgm:pt modelId="{8B410138-7825-45D7-AEBA-F556C9F94FA2}" type="pres">
      <dgm:prSet presAssocID="{4BE86A6C-A501-45A1-8A96-3F5E763EE6C3}" presName="Name1" presStyleCnt="0"/>
      <dgm:spPr/>
    </dgm:pt>
    <dgm:pt modelId="{854E36AF-CF44-4119-8654-1F6707F08CED}" type="pres">
      <dgm:prSet presAssocID="{4BE86A6C-A501-45A1-8A96-3F5E763EE6C3}" presName="cycle" presStyleCnt="0"/>
      <dgm:spPr/>
    </dgm:pt>
    <dgm:pt modelId="{8E5DE5B6-9A59-4C30-8E03-0EA30D60EFF3}" type="pres">
      <dgm:prSet presAssocID="{4BE86A6C-A501-45A1-8A96-3F5E763EE6C3}" presName="srcNode" presStyleLbl="node1" presStyleIdx="0" presStyleCnt="3"/>
      <dgm:spPr/>
    </dgm:pt>
    <dgm:pt modelId="{CDB4A2AD-1139-42E4-9579-64C162D4CE25}" type="pres">
      <dgm:prSet presAssocID="{4BE86A6C-A501-45A1-8A96-3F5E763EE6C3}" presName="conn" presStyleLbl="parChTrans1D2" presStyleIdx="0" presStyleCnt="1"/>
      <dgm:spPr/>
    </dgm:pt>
    <dgm:pt modelId="{CC4BB8B3-6DE5-42B9-803A-6C0ED0172160}" type="pres">
      <dgm:prSet presAssocID="{4BE86A6C-A501-45A1-8A96-3F5E763EE6C3}" presName="extraNode" presStyleLbl="node1" presStyleIdx="0" presStyleCnt="3"/>
      <dgm:spPr/>
    </dgm:pt>
    <dgm:pt modelId="{8E429756-E45F-4EBA-A0D1-06190BF2191E}" type="pres">
      <dgm:prSet presAssocID="{4BE86A6C-A501-45A1-8A96-3F5E763EE6C3}" presName="dstNode" presStyleLbl="node1" presStyleIdx="0" presStyleCnt="3"/>
      <dgm:spPr/>
    </dgm:pt>
    <dgm:pt modelId="{97ADCB3B-9F18-4A4C-B22F-CDAF56736FA2}" type="pres">
      <dgm:prSet presAssocID="{12E15EB5-5059-45C5-8E6A-19036629BDD9}" presName="text_1" presStyleLbl="node1" presStyleIdx="0" presStyleCnt="3">
        <dgm:presLayoutVars>
          <dgm:bulletEnabled val="1"/>
        </dgm:presLayoutVars>
      </dgm:prSet>
      <dgm:spPr/>
    </dgm:pt>
    <dgm:pt modelId="{1AFC27A0-8748-4F78-A50F-6B2CC71CFF60}" type="pres">
      <dgm:prSet presAssocID="{12E15EB5-5059-45C5-8E6A-19036629BDD9}" presName="accent_1" presStyleCnt="0"/>
      <dgm:spPr/>
    </dgm:pt>
    <dgm:pt modelId="{C5C30FF9-39DE-4FF0-9CFD-D3305F09D875}" type="pres">
      <dgm:prSet presAssocID="{12E15EB5-5059-45C5-8E6A-19036629BDD9}" presName="accentRepeatNode" presStyleLbl="solidFgAcc1" presStyleIdx="0" presStyleCnt="3"/>
      <dgm:spPr>
        <a:solidFill>
          <a:schemeClr val="bg1"/>
        </a:solidFill>
        <a:ln>
          <a:solidFill>
            <a:schemeClr val="accent4">
              <a:lumMod val="75000"/>
            </a:schemeClr>
          </a:solidFill>
        </a:ln>
      </dgm:spPr>
    </dgm:pt>
    <dgm:pt modelId="{DDD2BD0E-6D3A-466E-A970-36D3BF9F678F}" type="pres">
      <dgm:prSet presAssocID="{F6525464-9D52-4CC7-A651-D958541B697C}" presName="text_2" presStyleLbl="node1" presStyleIdx="1" presStyleCnt="3">
        <dgm:presLayoutVars>
          <dgm:bulletEnabled val="1"/>
        </dgm:presLayoutVars>
      </dgm:prSet>
      <dgm:spPr/>
    </dgm:pt>
    <dgm:pt modelId="{E571A95B-E966-41EB-B201-810349EC5697}" type="pres">
      <dgm:prSet presAssocID="{F6525464-9D52-4CC7-A651-D958541B697C}" presName="accent_2" presStyleCnt="0"/>
      <dgm:spPr/>
    </dgm:pt>
    <dgm:pt modelId="{AD01EF44-69B7-4FF5-A9C0-3C0C7FE8D4B8}" type="pres">
      <dgm:prSet presAssocID="{F6525464-9D52-4CC7-A651-D958541B697C}" presName="accentRepeatNode" presStyleLbl="solidFgAcc1" presStyleIdx="1" presStyleCnt="3"/>
      <dgm:spPr>
        <a:solidFill>
          <a:schemeClr val="bg1"/>
        </a:solidFill>
        <a:ln>
          <a:solidFill>
            <a:schemeClr val="accent4">
              <a:lumMod val="75000"/>
            </a:schemeClr>
          </a:solidFill>
        </a:ln>
      </dgm:spPr>
    </dgm:pt>
    <dgm:pt modelId="{8712A132-5B99-4EE7-90E4-0856B1011124}" type="pres">
      <dgm:prSet presAssocID="{D767EF88-C32D-4C42-A23A-CDB328390378}" presName="text_3" presStyleLbl="node1" presStyleIdx="2" presStyleCnt="3">
        <dgm:presLayoutVars>
          <dgm:bulletEnabled val="1"/>
        </dgm:presLayoutVars>
      </dgm:prSet>
      <dgm:spPr/>
    </dgm:pt>
    <dgm:pt modelId="{1228EFD0-3B87-42B6-A552-FD7E6FE945E2}" type="pres">
      <dgm:prSet presAssocID="{D767EF88-C32D-4C42-A23A-CDB328390378}" presName="accent_3" presStyleCnt="0"/>
      <dgm:spPr/>
    </dgm:pt>
    <dgm:pt modelId="{06B6045E-3910-4972-B049-5FCF97A136F6}" type="pres">
      <dgm:prSet presAssocID="{D767EF88-C32D-4C42-A23A-CDB328390378}" presName="accentRepeatNode" presStyleLbl="solidFgAcc1" presStyleIdx="2" presStyleCnt="3"/>
      <dgm:spPr>
        <a:solidFill>
          <a:schemeClr val="bg1"/>
        </a:solidFill>
        <a:ln>
          <a:solidFill>
            <a:schemeClr val="accent4">
              <a:lumMod val="75000"/>
            </a:schemeClr>
          </a:solidFill>
        </a:ln>
      </dgm:spPr>
    </dgm:pt>
  </dgm:ptLst>
  <dgm:cxnLst>
    <dgm:cxn modelId="{78C0FE05-1750-4D68-90E8-AA0BB616BC66}" type="presOf" srcId="{12E15EB5-5059-45C5-8E6A-19036629BDD9}" destId="{97ADCB3B-9F18-4A4C-B22F-CDAF56736FA2}" srcOrd="0" destOrd="0" presId="urn:microsoft.com/office/officeart/2008/layout/VerticalCurvedList"/>
    <dgm:cxn modelId="{C2F6C612-BB17-4BB7-8539-66071DED004B}" type="presOf" srcId="{F6525464-9D52-4CC7-A651-D958541B697C}" destId="{DDD2BD0E-6D3A-466E-A970-36D3BF9F678F}" srcOrd="0" destOrd="0" presId="urn:microsoft.com/office/officeart/2008/layout/VerticalCurvedList"/>
    <dgm:cxn modelId="{15B20361-C121-455E-8E82-45421AE972B0}" srcId="{4BE86A6C-A501-45A1-8A96-3F5E763EE6C3}" destId="{F6525464-9D52-4CC7-A651-D958541B697C}" srcOrd="1" destOrd="0" parTransId="{B0663EA9-9C3D-4860-8A32-381C02AD0892}" sibTransId="{FAD7A9CC-9107-4C37-908C-AAC4AFCDFA41}"/>
    <dgm:cxn modelId="{6D1C9B63-17BD-451C-ACE0-0C23F71803AF}" type="presOf" srcId="{49B2200D-2033-42DA-906A-875C3DA6DFB9}" destId="{CDB4A2AD-1139-42E4-9579-64C162D4CE25}" srcOrd="0" destOrd="0" presId="urn:microsoft.com/office/officeart/2008/layout/VerticalCurvedList"/>
    <dgm:cxn modelId="{CE7F5A7B-2DF2-4AF2-B6E1-91CD3AEAB27C}" srcId="{4BE86A6C-A501-45A1-8A96-3F5E763EE6C3}" destId="{12E15EB5-5059-45C5-8E6A-19036629BDD9}" srcOrd="0" destOrd="0" parTransId="{466442A0-C4A1-491B-914D-3153F37DD56F}" sibTransId="{49B2200D-2033-42DA-906A-875C3DA6DFB9}"/>
    <dgm:cxn modelId="{556B3EA4-C78E-4F94-B3C5-2A28D713A1E2}" srcId="{4BE86A6C-A501-45A1-8A96-3F5E763EE6C3}" destId="{D767EF88-C32D-4C42-A23A-CDB328390378}" srcOrd="2" destOrd="0" parTransId="{A356D24C-79EA-499D-B620-87747CDC3657}" sibTransId="{85D15915-A76C-4E00-B9C5-EDD321DA5167}"/>
    <dgm:cxn modelId="{3172AEF5-2983-4FE6-935C-693927B02EC6}" type="presOf" srcId="{D767EF88-C32D-4C42-A23A-CDB328390378}" destId="{8712A132-5B99-4EE7-90E4-0856B1011124}" srcOrd="0" destOrd="0" presId="urn:microsoft.com/office/officeart/2008/layout/VerticalCurvedList"/>
    <dgm:cxn modelId="{82B63EFB-68CE-4003-BF31-E76C84E1BEC9}" type="presOf" srcId="{4BE86A6C-A501-45A1-8A96-3F5E763EE6C3}" destId="{F3BF0978-D0B8-4F5E-A319-C17F45B8BC30}" srcOrd="0" destOrd="0" presId="urn:microsoft.com/office/officeart/2008/layout/VerticalCurvedList"/>
    <dgm:cxn modelId="{56C7B34D-0B14-490D-AA5D-157523A5D4CA}" type="presParOf" srcId="{F3BF0978-D0B8-4F5E-A319-C17F45B8BC30}" destId="{8B410138-7825-45D7-AEBA-F556C9F94FA2}" srcOrd="0" destOrd="0" presId="urn:microsoft.com/office/officeart/2008/layout/VerticalCurvedList"/>
    <dgm:cxn modelId="{D48954C5-CC50-4F2B-AD5E-759749B63389}" type="presParOf" srcId="{8B410138-7825-45D7-AEBA-F556C9F94FA2}" destId="{854E36AF-CF44-4119-8654-1F6707F08CED}" srcOrd="0" destOrd="0" presId="urn:microsoft.com/office/officeart/2008/layout/VerticalCurvedList"/>
    <dgm:cxn modelId="{0CA7DED1-9E5B-41C9-B471-A44DC6E724CF}" type="presParOf" srcId="{854E36AF-CF44-4119-8654-1F6707F08CED}" destId="{8E5DE5B6-9A59-4C30-8E03-0EA30D60EFF3}" srcOrd="0" destOrd="0" presId="urn:microsoft.com/office/officeart/2008/layout/VerticalCurvedList"/>
    <dgm:cxn modelId="{5D5989BB-0634-446F-B27E-06518D819941}" type="presParOf" srcId="{854E36AF-CF44-4119-8654-1F6707F08CED}" destId="{CDB4A2AD-1139-42E4-9579-64C162D4CE25}" srcOrd="1" destOrd="0" presId="urn:microsoft.com/office/officeart/2008/layout/VerticalCurvedList"/>
    <dgm:cxn modelId="{FF3165A6-2BDD-483D-B243-E38EA77447C7}" type="presParOf" srcId="{854E36AF-CF44-4119-8654-1F6707F08CED}" destId="{CC4BB8B3-6DE5-42B9-803A-6C0ED0172160}" srcOrd="2" destOrd="0" presId="urn:microsoft.com/office/officeart/2008/layout/VerticalCurvedList"/>
    <dgm:cxn modelId="{6764ACDE-E85A-4AE9-9FD6-13AF6BE017CF}" type="presParOf" srcId="{854E36AF-CF44-4119-8654-1F6707F08CED}" destId="{8E429756-E45F-4EBA-A0D1-06190BF2191E}" srcOrd="3" destOrd="0" presId="urn:microsoft.com/office/officeart/2008/layout/VerticalCurvedList"/>
    <dgm:cxn modelId="{A7969B1B-C3CA-4901-95B4-08DD69E154A1}" type="presParOf" srcId="{8B410138-7825-45D7-AEBA-F556C9F94FA2}" destId="{97ADCB3B-9F18-4A4C-B22F-CDAF56736FA2}" srcOrd="1" destOrd="0" presId="urn:microsoft.com/office/officeart/2008/layout/VerticalCurvedList"/>
    <dgm:cxn modelId="{C1F0DB2A-6D45-4A98-A3E5-09088E63896E}" type="presParOf" srcId="{8B410138-7825-45D7-AEBA-F556C9F94FA2}" destId="{1AFC27A0-8748-4F78-A50F-6B2CC71CFF60}" srcOrd="2" destOrd="0" presId="urn:microsoft.com/office/officeart/2008/layout/VerticalCurvedList"/>
    <dgm:cxn modelId="{9F0E005A-4706-4910-85B8-7BB365FB79AC}" type="presParOf" srcId="{1AFC27A0-8748-4F78-A50F-6B2CC71CFF60}" destId="{C5C30FF9-39DE-4FF0-9CFD-D3305F09D875}" srcOrd="0" destOrd="0" presId="urn:microsoft.com/office/officeart/2008/layout/VerticalCurvedList"/>
    <dgm:cxn modelId="{02055BBC-32B8-4827-A263-602BA7B3054A}" type="presParOf" srcId="{8B410138-7825-45D7-AEBA-F556C9F94FA2}" destId="{DDD2BD0E-6D3A-466E-A970-36D3BF9F678F}" srcOrd="3" destOrd="0" presId="urn:microsoft.com/office/officeart/2008/layout/VerticalCurvedList"/>
    <dgm:cxn modelId="{7DF6E920-DB37-4973-AE3E-A82C6DC87F18}" type="presParOf" srcId="{8B410138-7825-45D7-AEBA-F556C9F94FA2}" destId="{E571A95B-E966-41EB-B201-810349EC5697}" srcOrd="4" destOrd="0" presId="urn:microsoft.com/office/officeart/2008/layout/VerticalCurvedList"/>
    <dgm:cxn modelId="{182BDBAD-EF6C-4D2E-8BEC-175DB9BA6589}" type="presParOf" srcId="{E571A95B-E966-41EB-B201-810349EC5697}" destId="{AD01EF44-69B7-4FF5-A9C0-3C0C7FE8D4B8}" srcOrd="0" destOrd="0" presId="urn:microsoft.com/office/officeart/2008/layout/VerticalCurvedList"/>
    <dgm:cxn modelId="{ED06BF93-D23F-4604-B8CC-CB085B442EB2}" type="presParOf" srcId="{8B410138-7825-45D7-AEBA-F556C9F94FA2}" destId="{8712A132-5B99-4EE7-90E4-0856B1011124}" srcOrd="5" destOrd="0" presId="urn:microsoft.com/office/officeart/2008/layout/VerticalCurvedList"/>
    <dgm:cxn modelId="{FD1B9FC5-FFC6-4E15-932E-8293723987E3}" type="presParOf" srcId="{8B410138-7825-45D7-AEBA-F556C9F94FA2}" destId="{1228EFD0-3B87-42B6-A552-FD7E6FE945E2}" srcOrd="6" destOrd="0" presId="urn:microsoft.com/office/officeart/2008/layout/VerticalCurvedList"/>
    <dgm:cxn modelId="{78BF6C0E-83A3-4DA4-B60B-6F533A8E2C9D}" type="presParOf" srcId="{1228EFD0-3B87-42B6-A552-FD7E6FE945E2}" destId="{06B6045E-3910-4972-B049-5FCF97A136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B91650-824C-4A6E-9E8E-877FF2076A88}"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AC85A305-65E4-427A-83A0-1B7C2E50762F}">
      <dgm:prSet phldrT="[Text]" custT="1"/>
      <dgm:spPr>
        <a:solidFill>
          <a:schemeClr val="tx2"/>
        </a:solidFill>
      </dgm:spPr>
      <dgm:t>
        <a:bodyPr/>
        <a:lstStyle/>
        <a:p>
          <a:pPr algn="ctr"/>
          <a:r>
            <a:rPr lang="en-US" sz="2000" b="1" dirty="0"/>
            <a:t>Competence</a:t>
          </a:r>
        </a:p>
      </dgm:t>
    </dgm:pt>
    <dgm:pt modelId="{B0AEC690-7D17-4532-B197-0406BECC157C}" type="parTrans" cxnId="{19E0CDE8-717F-41AE-882C-A094DD66F97E}">
      <dgm:prSet/>
      <dgm:spPr/>
      <dgm:t>
        <a:bodyPr/>
        <a:lstStyle/>
        <a:p>
          <a:endParaRPr lang="en-US"/>
        </a:p>
      </dgm:t>
    </dgm:pt>
    <dgm:pt modelId="{B43FB472-BAE9-431E-8181-FAA0AB49E6B0}" type="sibTrans" cxnId="{19E0CDE8-717F-41AE-882C-A094DD66F97E}">
      <dgm:prSet/>
      <dgm:spPr/>
      <dgm:t>
        <a:bodyPr/>
        <a:lstStyle/>
        <a:p>
          <a:endParaRPr lang="en-US"/>
        </a:p>
      </dgm:t>
    </dgm:pt>
    <dgm:pt modelId="{F6EF2165-B9E5-4DCA-A0ED-0A44F585997F}">
      <dgm:prSet phldrT="[Text]" custT="1"/>
      <dgm:spPr>
        <a:solidFill>
          <a:schemeClr val="tx2"/>
        </a:solidFill>
      </dgm:spPr>
      <dgm:t>
        <a:bodyPr/>
        <a:lstStyle/>
        <a:p>
          <a:pPr algn="l"/>
          <a:r>
            <a:rPr lang="en-US" sz="2000" dirty="0"/>
            <a:t>intellectual ability and social and behavioral skills. </a:t>
          </a:r>
        </a:p>
      </dgm:t>
    </dgm:pt>
    <dgm:pt modelId="{F3A60133-2356-4C41-9073-A38CB092458D}" type="parTrans" cxnId="{1369E5B2-FDA9-4617-9645-BD74406204F1}">
      <dgm:prSet/>
      <dgm:spPr/>
      <dgm:t>
        <a:bodyPr/>
        <a:lstStyle/>
        <a:p>
          <a:endParaRPr lang="en-US"/>
        </a:p>
      </dgm:t>
    </dgm:pt>
    <dgm:pt modelId="{C0E8B76F-EFE1-4282-8D1A-E984C99584E7}" type="sibTrans" cxnId="{1369E5B2-FDA9-4617-9645-BD74406204F1}">
      <dgm:prSet/>
      <dgm:spPr/>
      <dgm:t>
        <a:bodyPr/>
        <a:lstStyle/>
        <a:p>
          <a:endParaRPr lang="en-US"/>
        </a:p>
      </dgm:t>
    </dgm:pt>
    <dgm:pt modelId="{17769BBA-54A1-485C-93BD-B0CFFC7CFDD0}">
      <dgm:prSet phldrT="[Text]" custT="1"/>
      <dgm:spPr>
        <a:solidFill>
          <a:schemeClr val="tx2"/>
        </a:solidFill>
      </dgm:spPr>
      <dgm:t>
        <a:bodyPr/>
        <a:lstStyle/>
        <a:p>
          <a:pPr algn="ctr"/>
          <a:r>
            <a:rPr lang="en-US" sz="2000" b="1" dirty="0"/>
            <a:t>Connection</a:t>
          </a:r>
        </a:p>
      </dgm:t>
    </dgm:pt>
    <dgm:pt modelId="{381D1137-AAAD-4D12-BBE9-5C1DCBDDD98A}" type="parTrans" cxnId="{3263D82E-7D3A-4F7F-B049-156335578988}">
      <dgm:prSet/>
      <dgm:spPr/>
      <dgm:t>
        <a:bodyPr/>
        <a:lstStyle/>
        <a:p>
          <a:endParaRPr lang="en-US"/>
        </a:p>
      </dgm:t>
    </dgm:pt>
    <dgm:pt modelId="{6C7B1403-AEFC-4D21-B504-EBD81077826F}" type="sibTrans" cxnId="{3263D82E-7D3A-4F7F-B049-156335578988}">
      <dgm:prSet/>
      <dgm:spPr/>
      <dgm:t>
        <a:bodyPr/>
        <a:lstStyle/>
        <a:p>
          <a:endParaRPr lang="en-US"/>
        </a:p>
      </dgm:t>
    </dgm:pt>
    <dgm:pt modelId="{196BD6A6-32B8-444B-A43A-6B7EEEC3FC31}">
      <dgm:prSet phldrT="[Text]" custT="1"/>
      <dgm:spPr>
        <a:solidFill>
          <a:schemeClr val="tx2"/>
        </a:solidFill>
      </dgm:spPr>
      <dgm:t>
        <a:bodyPr/>
        <a:lstStyle/>
        <a:p>
          <a:pPr algn="l"/>
          <a:r>
            <a:rPr lang="en-US" sz="2000" dirty="0"/>
            <a:t>positive bonds with people and institutions. </a:t>
          </a:r>
        </a:p>
      </dgm:t>
    </dgm:pt>
    <dgm:pt modelId="{C69CCA9F-19AD-4815-9EB0-325ED4D6C029}" type="parTrans" cxnId="{69E66BA5-D657-4B56-83C3-EABE1958981E}">
      <dgm:prSet/>
      <dgm:spPr/>
      <dgm:t>
        <a:bodyPr/>
        <a:lstStyle/>
        <a:p>
          <a:endParaRPr lang="en-US"/>
        </a:p>
      </dgm:t>
    </dgm:pt>
    <dgm:pt modelId="{400F4164-D3FF-45BA-90CB-373CD9E14A23}" type="sibTrans" cxnId="{69E66BA5-D657-4B56-83C3-EABE1958981E}">
      <dgm:prSet/>
      <dgm:spPr/>
      <dgm:t>
        <a:bodyPr/>
        <a:lstStyle/>
        <a:p>
          <a:endParaRPr lang="en-US"/>
        </a:p>
      </dgm:t>
    </dgm:pt>
    <dgm:pt modelId="{C3A6A8F2-9D80-4820-B388-E27782128DD7}">
      <dgm:prSet phldrT="[Text]" custT="1"/>
      <dgm:spPr>
        <a:solidFill>
          <a:schemeClr val="tx2"/>
        </a:solidFill>
      </dgm:spPr>
      <dgm:t>
        <a:bodyPr/>
        <a:lstStyle/>
        <a:p>
          <a:pPr algn="ctr"/>
          <a:r>
            <a:rPr lang="en-US" sz="2000" b="1" dirty="0"/>
            <a:t>Character</a:t>
          </a:r>
        </a:p>
      </dgm:t>
    </dgm:pt>
    <dgm:pt modelId="{B5C01E30-B026-4E82-A3CA-0CE40AA3BE70}" type="parTrans" cxnId="{E2E398CE-36E5-4858-AD8F-CC9C7A9F888B}">
      <dgm:prSet/>
      <dgm:spPr/>
      <dgm:t>
        <a:bodyPr/>
        <a:lstStyle/>
        <a:p>
          <a:endParaRPr lang="en-US"/>
        </a:p>
      </dgm:t>
    </dgm:pt>
    <dgm:pt modelId="{AC430859-E49C-46F5-A19B-6387E4C577E4}" type="sibTrans" cxnId="{E2E398CE-36E5-4858-AD8F-CC9C7A9F888B}">
      <dgm:prSet/>
      <dgm:spPr/>
      <dgm:t>
        <a:bodyPr/>
        <a:lstStyle/>
        <a:p>
          <a:endParaRPr lang="en-US"/>
        </a:p>
      </dgm:t>
    </dgm:pt>
    <dgm:pt modelId="{9664A824-33E2-4B8C-87B6-9FBEB4676100}">
      <dgm:prSet phldrT="[Text]" custT="1"/>
      <dgm:spPr>
        <a:solidFill>
          <a:schemeClr val="tx2"/>
        </a:solidFill>
      </dgm:spPr>
      <dgm:t>
        <a:bodyPr/>
        <a:lstStyle/>
        <a:p>
          <a:pPr algn="l"/>
          <a:r>
            <a:rPr lang="en-US" sz="2000" dirty="0"/>
            <a:t>integrity and moral centeredness. </a:t>
          </a:r>
        </a:p>
      </dgm:t>
    </dgm:pt>
    <dgm:pt modelId="{8C994CE9-747B-4415-A678-18F0B685C469}" type="parTrans" cxnId="{799B620D-2360-4977-894B-F34FF0332C7F}">
      <dgm:prSet/>
      <dgm:spPr/>
      <dgm:t>
        <a:bodyPr/>
        <a:lstStyle/>
        <a:p>
          <a:endParaRPr lang="en-US"/>
        </a:p>
      </dgm:t>
    </dgm:pt>
    <dgm:pt modelId="{074191A8-A455-4923-A78C-896071A71ABB}" type="sibTrans" cxnId="{799B620D-2360-4977-894B-F34FF0332C7F}">
      <dgm:prSet/>
      <dgm:spPr/>
      <dgm:t>
        <a:bodyPr/>
        <a:lstStyle/>
        <a:p>
          <a:endParaRPr lang="en-US"/>
        </a:p>
      </dgm:t>
    </dgm:pt>
    <dgm:pt modelId="{C014D4FE-9E8B-4D70-AEC8-76292EF234DC}">
      <dgm:prSet phldrT="[Text]" custT="1"/>
      <dgm:spPr>
        <a:solidFill>
          <a:schemeClr val="tx2"/>
        </a:solidFill>
      </dgm:spPr>
      <dgm:t>
        <a:bodyPr/>
        <a:lstStyle/>
        <a:p>
          <a:pPr algn="ctr"/>
          <a:r>
            <a:rPr lang="en-US" sz="2000" b="1" dirty="0"/>
            <a:t>Confidence</a:t>
          </a:r>
        </a:p>
      </dgm:t>
    </dgm:pt>
    <dgm:pt modelId="{E146BC1F-873A-48F9-9945-9A17A73C3217}" type="parTrans" cxnId="{1CEB4728-9CC5-4E8C-90A1-1A76275DE237}">
      <dgm:prSet/>
      <dgm:spPr/>
      <dgm:t>
        <a:bodyPr/>
        <a:lstStyle/>
        <a:p>
          <a:endParaRPr lang="en-US"/>
        </a:p>
      </dgm:t>
    </dgm:pt>
    <dgm:pt modelId="{8DDF0F4A-0CDF-40C1-826E-E460287FC745}" type="sibTrans" cxnId="{1CEB4728-9CC5-4E8C-90A1-1A76275DE237}">
      <dgm:prSet/>
      <dgm:spPr/>
      <dgm:t>
        <a:bodyPr/>
        <a:lstStyle/>
        <a:p>
          <a:endParaRPr lang="en-US"/>
        </a:p>
      </dgm:t>
    </dgm:pt>
    <dgm:pt modelId="{6708BDC5-FEF9-43D9-AB29-5441E86DE054}">
      <dgm:prSet phldrT="[Text]" custT="1"/>
      <dgm:spPr>
        <a:solidFill>
          <a:schemeClr val="tx2"/>
        </a:solidFill>
      </dgm:spPr>
      <dgm:t>
        <a:bodyPr/>
        <a:lstStyle/>
        <a:p>
          <a:pPr algn="l"/>
          <a:r>
            <a:rPr lang="en-US" sz="2000" dirty="0"/>
            <a:t>positive self-regard, a sense of self-efficacy, and courage. </a:t>
          </a:r>
        </a:p>
      </dgm:t>
    </dgm:pt>
    <dgm:pt modelId="{F123BEB5-F45F-49FB-A5CB-9634E4D27C37}" type="parTrans" cxnId="{4B701CA8-8C3D-4D11-9546-95B5FFCBE599}">
      <dgm:prSet/>
      <dgm:spPr/>
      <dgm:t>
        <a:bodyPr/>
        <a:lstStyle/>
        <a:p>
          <a:endParaRPr lang="en-US"/>
        </a:p>
      </dgm:t>
    </dgm:pt>
    <dgm:pt modelId="{64450394-3F59-4F87-84DE-C8D4AE83F525}" type="sibTrans" cxnId="{4B701CA8-8C3D-4D11-9546-95B5FFCBE599}">
      <dgm:prSet/>
      <dgm:spPr/>
      <dgm:t>
        <a:bodyPr/>
        <a:lstStyle/>
        <a:p>
          <a:endParaRPr lang="en-US"/>
        </a:p>
      </dgm:t>
    </dgm:pt>
    <dgm:pt modelId="{CF1EDA7E-185D-400B-B4AC-5368E47BA167}">
      <dgm:prSet phldrT="[Text]" custT="1"/>
      <dgm:spPr>
        <a:solidFill>
          <a:schemeClr val="tx2"/>
        </a:solidFill>
      </dgm:spPr>
      <dgm:t>
        <a:bodyPr/>
        <a:lstStyle/>
        <a:p>
          <a:pPr algn="ctr"/>
          <a:r>
            <a:rPr lang="en-US" sz="2000" b="1" dirty="0"/>
            <a:t>Caring/Compassion</a:t>
          </a:r>
        </a:p>
      </dgm:t>
    </dgm:pt>
    <dgm:pt modelId="{7026B67C-3D01-48A4-8F5C-947DA726487F}" type="parTrans" cxnId="{73363C63-3501-4166-BB0D-EE231C81838A}">
      <dgm:prSet/>
      <dgm:spPr/>
      <dgm:t>
        <a:bodyPr/>
        <a:lstStyle/>
        <a:p>
          <a:endParaRPr lang="en-US"/>
        </a:p>
      </dgm:t>
    </dgm:pt>
    <dgm:pt modelId="{7DABFEEE-07FE-45C2-9B4E-C7A1FE8250D6}" type="sibTrans" cxnId="{73363C63-3501-4166-BB0D-EE231C81838A}">
      <dgm:prSet/>
      <dgm:spPr/>
      <dgm:t>
        <a:bodyPr/>
        <a:lstStyle/>
        <a:p>
          <a:endParaRPr lang="en-US"/>
        </a:p>
      </dgm:t>
    </dgm:pt>
    <dgm:pt modelId="{FFCF8DD4-9D75-4A69-AE52-6F0720D5C7CD}">
      <dgm:prSet phldrT="[Text]" custT="1"/>
      <dgm:spPr>
        <a:solidFill>
          <a:schemeClr val="tx2"/>
        </a:solidFill>
      </dgm:spPr>
      <dgm:t>
        <a:bodyPr/>
        <a:lstStyle/>
        <a:p>
          <a:pPr algn="l"/>
          <a:r>
            <a:rPr lang="en-US" sz="2000" dirty="0"/>
            <a:t>humane values, empathy, and a sense of social justice. </a:t>
          </a:r>
        </a:p>
      </dgm:t>
    </dgm:pt>
    <dgm:pt modelId="{BE2369F3-B0E9-4CE9-882D-2286AF1690DA}" type="parTrans" cxnId="{41C975CE-7D08-49E4-BF6F-8B5EAAD1C5E0}">
      <dgm:prSet/>
      <dgm:spPr/>
      <dgm:t>
        <a:bodyPr/>
        <a:lstStyle/>
        <a:p>
          <a:endParaRPr lang="en-US"/>
        </a:p>
      </dgm:t>
    </dgm:pt>
    <dgm:pt modelId="{29189C4C-AC4A-49B6-824E-442211357D03}" type="sibTrans" cxnId="{41C975CE-7D08-49E4-BF6F-8B5EAAD1C5E0}">
      <dgm:prSet/>
      <dgm:spPr/>
      <dgm:t>
        <a:bodyPr/>
        <a:lstStyle/>
        <a:p>
          <a:endParaRPr lang="en-US"/>
        </a:p>
      </dgm:t>
    </dgm:pt>
    <dgm:pt modelId="{826B24F9-8DB7-418F-967D-41AC35AB659A}" type="pres">
      <dgm:prSet presAssocID="{21B91650-824C-4A6E-9E8E-877FF2076A88}" presName="diagram" presStyleCnt="0">
        <dgm:presLayoutVars>
          <dgm:dir/>
          <dgm:resizeHandles val="exact"/>
        </dgm:presLayoutVars>
      </dgm:prSet>
      <dgm:spPr/>
    </dgm:pt>
    <dgm:pt modelId="{E37005C6-8303-4DFC-BD72-36346D6017C4}" type="pres">
      <dgm:prSet presAssocID="{AC85A305-65E4-427A-83A0-1B7C2E50762F}" presName="node" presStyleLbl="node1" presStyleIdx="0" presStyleCnt="5">
        <dgm:presLayoutVars>
          <dgm:bulletEnabled val="1"/>
        </dgm:presLayoutVars>
      </dgm:prSet>
      <dgm:spPr/>
    </dgm:pt>
    <dgm:pt modelId="{14B7C20E-C3AB-4939-AD5D-E104CE4FDC2E}" type="pres">
      <dgm:prSet presAssocID="{B43FB472-BAE9-431E-8181-FAA0AB49E6B0}" presName="sibTrans" presStyleCnt="0"/>
      <dgm:spPr/>
    </dgm:pt>
    <dgm:pt modelId="{12F83B94-136A-4FAA-B37B-827FACBF00B9}" type="pres">
      <dgm:prSet presAssocID="{17769BBA-54A1-485C-93BD-B0CFFC7CFDD0}" presName="node" presStyleLbl="node1" presStyleIdx="1" presStyleCnt="5">
        <dgm:presLayoutVars>
          <dgm:bulletEnabled val="1"/>
        </dgm:presLayoutVars>
      </dgm:prSet>
      <dgm:spPr/>
    </dgm:pt>
    <dgm:pt modelId="{3B86107F-61E8-4C93-988F-62C8B1DA2367}" type="pres">
      <dgm:prSet presAssocID="{6C7B1403-AEFC-4D21-B504-EBD81077826F}" presName="sibTrans" presStyleCnt="0"/>
      <dgm:spPr/>
    </dgm:pt>
    <dgm:pt modelId="{5DCA9943-14A9-4AE0-B130-D37F810AFA12}" type="pres">
      <dgm:prSet presAssocID="{C3A6A8F2-9D80-4820-B388-E27782128DD7}" presName="node" presStyleLbl="node1" presStyleIdx="2" presStyleCnt="5">
        <dgm:presLayoutVars>
          <dgm:bulletEnabled val="1"/>
        </dgm:presLayoutVars>
      </dgm:prSet>
      <dgm:spPr/>
    </dgm:pt>
    <dgm:pt modelId="{2769D2A3-396A-49DA-9AD8-9DB7A8744D7B}" type="pres">
      <dgm:prSet presAssocID="{AC430859-E49C-46F5-A19B-6387E4C577E4}" presName="sibTrans" presStyleCnt="0"/>
      <dgm:spPr/>
    </dgm:pt>
    <dgm:pt modelId="{9AB49CB2-12EB-4851-9C2E-19F71370625B}" type="pres">
      <dgm:prSet presAssocID="{C014D4FE-9E8B-4D70-AEC8-76292EF234DC}" presName="node" presStyleLbl="node1" presStyleIdx="3" presStyleCnt="5">
        <dgm:presLayoutVars>
          <dgm:bulletEnabled val="1"/>
        </dgm:presLayoutVars>
      </dgm:prSet>
      <dgm:spPr/>
    </dgm:pt>
    <dgm:pt modelId="{88B86A0D-D2E1-4212-B658-B23DAABD4A36}" type="pres">
      <dgm:prSet presAssocID="{8DDF0F4A-0CDF-40C1-826E-E460287FC745}" presName="sibTrans" presStyleCnt="0"/>
      <dgm:spPr/>
    </dgm:pt>
    <dgm:pt modelId="{CBBBE38D-340F-46F3-8161-67009C128B47}" type="pres">
      <dgm:prSet presAssocID="{CF1EDA7E-185D-400B-B4AC-5368E47BA167}" presName="node" presStyleLbl="node1" presStyleIdx="4" presStyleCnt="5">
        <dgm:presLayoutVars>
          <dgm:bulletEnabled val="1"/>
        </dgm:presLayoutVars>
      </dgm:prSet>
      <dgm:spPr/>
    </dgm:pt>
  </dgm:ptLst>
  <dgm:cxnLst>
    <dgm:cxn modelId="{512A760B-DAEF-456E-B769-3F610D9EB880}" type="presOf" srcId="{FFCF8DD4-9D75-4A69-AE52-6F0720D5C7CD}" destId="{CBBBE38D-340F-46F3-8161-67009C128B47}" srcOrd="0" destOrd="1" presId="urn:microsoft.com/office/officeart/2005/8/layout/default"/>
    <dgm:cxn modelId="{799B620D-2360-4977-894B-F34FF0332C7F}" srcId="{C3A6A8F2-9D80-4820-B388-E27782128DD7}" destId="{9664A824-33E2-4B8C-87B6-9FBEB4676100}" srcOrd="0" destOrd="0" parTransId="{8C994CE9-747B-4415-A678-18F0B685C469}" sibTransId="{074191A8-A455-4923-A78C-896071A71ABB}"/>
    <dgm:cxn modelId="{1CEB4728-9CC5-4E8C-90A1-1A76275DE237}" srcId="{21B91650-824C-4A6E-9E8E-877FF2076A88}" destId="{C014D4FE-9E8B-4D70-AEC8-76292EF234DC}" srcOrd="3" destOrd="0" parTransId="{E146BC1F-873A-48F9-9945-9A17A73C3217}" sibTransId="{8DDF0F4A-0CDF-40C1-826E-E460287FC745}"/>
    <dgm:cxn modelId="{656E2029-6379-4D53-8807-7E6C2D9E61D1}" type="presOf" srcId="{17769BBA-54A1-485C-93BD-B0CFFC7CFDD0}" destId="{12F83B94-136A-4FAA-B37B-827FACBF00B9}" srcOrd="0" destOrd="0" presId="urn:microsoft.com/office/officeart/2005/8/layout/default"/>
    <dgm:cxn modelId="{3263D82E-7D3A-4F7F-B049-156335578988}" srcId="{21B91650-824C-4A6E-9E8E-877FF2076A88}" destId="{17769BBA-54A1-485C-93BD-B0CFFC7CFDD0}" srcOrd="1" destOrd="0" parTransId="{381D1137-AAAD-4D12-BBE9-5C1DCBDDD98A}" sibTransId="{6C7B1403-AEFC-4D21-B504-EBD81077826F}"/>
    <dgm:cxn modelId="{73363C63-3501-4166-BB0D-EE231C81838A}" srcId="{21B91650-824C-4A6E-9E8E-877FF2076A88}" destId="{CF1EDA7E-185D-400B-B4AC-5368E47BA167}" srcOrd="4" destOrd="0" parTransId="{7026B67C-3D01-48A4-8F5C-947DA726487F}" sibTransId="{7DABFEEE-07FE-45C2-9B4E-C7A1FE8250D6}"/>
    <dgm:cxn modelId="{C299BC64-F18F-4A42-B52A-636C4390F7A3}" type="presOf" srcId="{CF1EDA7E-185D-400B-B4AC-5368E47BA167}" destId="{CBBBE38D-340F-46F3-8161-67009C128B47}" srcOrd="0" destOrd="0" presId="urn:microsoft.com/office/officeart/2005/8/layout/default"/>
    <dgm:cxn modelId="{3AFBAC6A-354E-4CBD-9CF2-A78CE53708DA}" type="presOf" srcId="{21B91650-824C-4A6E-9E8E-877FF2076A88}" destId="{826B24F9-8DB7-418F-967D-41AC35AB659A}" srcOrd="0" destOrd="0" presId="urn:microsoft.com/office/officeart/2005/8/layout/default"/>
    <dgm:cxn modelId="{F0102684-ADDA-4115-83AA-BB43F0C7DAD4}" type="presOf" srcId="{C3A6A8F2-9D80-4820-B388-E27782128DD7}" destId="{5DCA9943-14A9-4AE0-B130-D37F810AFA12}" srcOrd="0" destOrd="0" presId="urn:microsoft.com/office/officeart/2005/8/layout/default"/>
    <dgm:cxn modelId="{69E66BA5-D657-4B56-83C3-EABE1958981E}" srcId="{17769BBA-54A1-485C-93BD-B0CFFC7CFDD0}" destId="{196BD6A6-32B8-444B-A43A-6B7EEEC3FC31}" srcOrd="0" destOrd="0" parTransId="{C69CCA9F-19AD-4815-9EB0-325ED4D6C029}" sibTransId="{400F4164-D3FF-45BA-90CB-373CD9E14A23}"/>
    <dgm:cxn modelId="{4B701CA8-8C3D-4D11-9546-95B5FFCBE599}" srcId="{C014D4FE-9E8B-4D70-AEC8-76292EF234DC}" destId="{6708BDC5-FEF9-43D9-AB29-5441E86DE054}" srcOrd="0" destOrd="0" parTransId="{F123BEB5-F45F-49FB-A5CB-9634E4D27C37}" sibTransId="{64450394-3F59-4F87-84DE-C8D4AE83F525}"/>
    <dgm:cxn modelId="{1369E5B2-FDA9-4617-9645-BD74406204F1}" srcId="{AC85A305-65E4-427A-83A0-1B7C2E50762F}" destId="{F6EF2165-B9E5-4DCA-A0ED-0A44F585997F}" srcOrd="0" destOrd="0" parTransId="{F3A60133-2356-4C41-9073-A38CB092458D}" sibTransId="{C0E8B76F-EFE1-4282-8D1A-E984C99584E7}"/>
    <dgm:cxn modelId="{77397DB3-1175-40DD-AE66-1B0894869B88}" type="presOf" srcId="{196BD6A6-32B8-444B-A43A-6B7EEEC3FC31}" destId="{12F83B94-136A-4FAA-B37B-827FACBF00B9}" srcOrd="0" destOrd="1" presId="urn:microsoft.com/office/officeart/2005/8/layout/default"/>
    <dgm:cxn modelId="{EABDA3B7-3439-4F86-95E0-A2175D200E65}" type="presOf" srcId="{9664A824-33E2-4B8C-87B6-9FBEB4676100}" destId="{5DCA9943-14A9-4AE0-B130-D37F810AFA12}" srcOrd="0" destOrd="1" presId="urn:microsoft.com/office/officeart/2005/8/layout/default"/>
    <dgm:cxn modelId="{4719CBB8-B9B6-4946-8864-E6091570D0CD}" type="presOf" srcId="{6708BDC5-FEF9-43D9-AB29-5441E86DE054}" destId="{9AB49CB2-12EB-4851-9C2E-19F71370625B}" srcOrd="0" destOrd="1" presId="urn:microsoft.com/office/officeart/2005/8/layout/default"/>
    <dgm:cxn modelId="{9C6E88C5-0367-4F33-954B-E1A48BB87FD6}" type="presOf" srcId="{C014D4FE-9E8B-4D70-AEC8-76292EF234DC}" destId="{9AB49CB2-12EB-4851-9C2E-19F71370625B}" srcOrd="0" destOrd="0" presId="urn:microsoft.com/office/officeart/2005/8/layout/default"/>
    <dgm:cxn modelId="{41C975CE-7D08-49E4-BF6F-8B5EAAD1C5E0}" srcId="{CF1EDA7E-185D-400B-B4AC-5368E47BA167}" destId="{FFCF8DD4-9D75-4A69-AE52-6F0720D5C7CD}" srcOrd="0" destOrd="0" parTransId="{BE2369F3-B0E9-4CE9-882D-2286AF1690DA}" sibTransId="{29189C4C-AC4A-49B6-824E-442211357D03}"/>
    <dgm:cxn modelId="{E2E398CE-36E5-4858-AD8F-CC9C7A9F888B}" srcId="{21B91650-824C-4A6E-9E8E-877FF2076A88}" destId="{C3A6A8F2-9D80-4820-B388-E27782128DD7}" srcOrd="2" destOrd="0" parTransId="{B5C01E30-B026-4E82-A3CA-0CE40AA3BE70}" sibTransId="{AC430859-E49C-46F5-A19B-6387E4C577E4}"/>
    <dgm:cxn modelId="{B52186DB-755A-43A5-8B2E-328E65587EE2}" type="presOf" srcId="{AC85A305-65E4-427A-83A0-1B7C2E50762F}" destId="{E37005C6-8303-4DFC-BD72-36346D6017C4}" srcOrd="0" destOrd="0" presId="urn:microsoft.com/office/officeart/2005/8/layout/default"/>
    <dgm:cxn modelId="{19E0CDE8-717F-41AE-882C-A094DD66F97E}" srcId="{21B91650-824C-4A6E-9E8E-877FF2076A88}" destId="{AC85A305-65E4-427A-83A0-1B7C2E50762F}" srcOrd="0" destOrd="0" parTransId="{B0AEC690-7D17-4532-B197-0406BECC157C}" sibTransId="{B43FB472-BAE9-431E-8181-FAA0AB49E6B0}"/>
    <dgm:cxn modelId="{6536C1F3-A3BD-4AEA-8F6C-6E0F0EC40223}" type="presOf" srcId="{F6EF2165-B9E5-4DCA-A0ED-0A44F585997F}" destId="{E37005C6-8303-4DFC-BD72-36346D6017C4}" srcOrd="0" destOrd="1" presId="urn:microsoft.com/office/officeart/2005/8/layout/default"/>
    <dgm:cxn modelId="{C533C71B-9BB4-49D2-9711-15E469FEEBDA}" type="presParOf" srcId="{826B24F9-8DB7-418F-967D-41AC35AB659A}" destId="{E37005C6-8303-4DFC-BD72-36346D6017C4}" srcOrd="0" destOrd="0" presId="urn:microsoft.com/office/officeart/2005/8/layout/default"/>
    <dgm:cxn modelId="{DEDAFA60-E92E-4EA3-94B7-9148C6E445A4}" type="presParOf" srcId="{826B24F9-8DB7-418F-967D-41AC35AB659A}" destId="{14B7C20E-C3AB-4939-AD5D-E104CE4FDC2E}" srcOrd="1" destOrd="0" presId="urn:microsoft.com/office/officeart/2005/8/layout/default"/>
    <dgm:cxn modelId="{C44BE445-C7F6-4D4D-9A07-988DF568E63F}" type="presParOf" srcId="{826B24F9-8DB7-418F-967D-41AC35AB659A}" destId="{12F83B94-136A-4FAA-B37B-827FACBF00B9}" srcOrd="2" destOrd="0" presId="urn:microsoft.com/office/officeart/2005/8/layout/default"/>
    <dgm:cxn modelId="{348171DF-6A12-47C6-81C6-782BA103F9FD}" type="presParOf" srcId="{826B24F9-8DB7-418F-967D-41AC35AB659A}" destId="{3B86107F-61E8-4C93-988F-62C8B1DA2367}" srcOrd="3" destOrd="0" presId="urn:microsoft.com/office/officeart/2005/8/layout/default"/>
    <dgm:cxn modelId="{6FAA4A36-DF13-4247-9A25-6FA5231EA36F}" type="presParOf" srcId="{826B24F9-8DB7-418F-967D-41AC35AB659A}" destId="{5DCA9943-14A9-4AE0-B130-D37F810AFA12}" srcOrd="4" destOrd="0" presId="urn:microsoft.com/office/officeart/2005/8/layout/default"/>
    <dgm:cxn modelId="{14E6F20C-9675-4178-A4A4-28B261BBC1AB}" type="presParOf" srcId="{826B24F9-8DB7-418F-967D-41AC35AB659A}" destId="{2769D2A3-396A-49DA-9AD8-9DB7A8744D7B}" srcOrd="5" destOrd="0" presId="urn:microsoft.com/office/officeart/2005/8/layout/default"/>
    <dgm:cxn modelId="{DF243D64-4EBE-4FA9-9264-0E37CD842954}" type="presParOf" srcId="{826B24F9-8DB7-418F-967D-41AC35AB659A}" destId="{9AB49CB2-12EB-4851-9C2E-19F71370625B}" srcOrd="6" destOrd="0" presId="urn:microsoft.com/office/officeart/2005/8/layout/default"/>
    <dgm:cxn modelId="{24BBE228-708E-4700-8F4E-B3791C20E38C}" type="presParOf" srcId="{826B24F9-8DB7-418F-967D-41AC35AB659A}" destId="{88B86A0D-D2E1-4212-B658-B23DAABD4A36}" srcOrd="7" destOrd="0" presId="urn:microsoft.com/office/officeart/2005/8/layout/default"/>
    <dgm:cxn modelId="{5C355CB8-1ADE-46CF-8A82-E910D9FC10D2}" type="presParOf" srcId="{826B24F9-8DB7-418F-967D-41AC35AB659A}" destId="{CBBBE38D-340F-46F3-8161-67009C128B4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FD455-81C8-4467-A064-AB2C467270BF}">
      <dsp:nvSpPr>
        <dsp:cNvPr id="0" name=""/>
        <dsp:cNvSpPr/>
      </dsp:nvSpPr>
      <dsp:spPr>
        <a:xfrm>
          <a:off x="0" y="0"/>
          <a:ext cx="1143000" cy="1143000"/>
        </a:xfrm>
        <a:prstGeom prst="pie">
          <a:avLst>
            <a:gd name="adj1" fmla="val 5400000"/>
            <a:gd name="adj2" fmla="val 1620000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62F88E-9F63-4741-B253-B36565EB52BC}">
      <dsp:nvSpPr>
        <dsp:cNvPr id="0" name=""/>
        <dsp:cNvSpPr/>
      </dsp:nvSpPr>
      <dsp:spPr>
        <a:xfrm>
          <a:off x="571500" y="0"/>
          <a:ext cx="7658100" cy="1143000"/>
        </a:xfrm>
        <a:prstGeom prst="rect">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en-US" sz="3900" kern="1200" baseline="0" dirty="0">
              <a:solidFill>
                <a:schemeClr val="tx2"/>
              </a:solidFill>
            </a:rPr>
            <a:t>Problem free is not fully prepared</a:t>
          </a:r>
          <a:endParaRPr lang="en-US" sz="3900" kern="1200" dirty="0">
            <a:solidFill>
              <a:schemeClr val="tx2"/>
            </a:solidFill>
          </a:endParaRPr>
        </a:p>
      </dsp:txBody>
      <dsp:txXfrm>
        <a:off x="571500" y="0"/>
        <a:ext cx="7658100" cy="1143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4A2AD-1139-42E4-9579-64C162D4CE25}">
      <dsp:nvSpPr>
        <dsp:cNvPr id="0" name=""/>
        <dsp:cNvSpPr/>
      </dsp:nvSpPr>
      <dsp:spPr>
        <a:xfrm>
          <a:off x="-4599724" y="-705227"/>
          <a:ext cx="5479217" cy="5479217"/>
        </a:xfrm>
        <a:prstGeom prst="blockArc">
          <a:avLst>
            <a:gd name="adj1" fmla="val 18900000"/>
            <a:gd name="adj2" fmla="val 2700000"/>
            <a:gd name="adj3" fmla="val 394"/>
          </a:avLst>
        </a:pr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97ADCB3B-9F18-4A4C-B22F-CDAF56736FA2}">
      <dsp:nvSpPr>
        <dsp:cNvPr id="0" name=""/>
        <dsp:cNvSpPr/>
      </dsp:nvSpPr>
      <dsp:spPr>
        <a:xfrm>
          <a:off x="565631" y="406876"/>
          <a:ext cx="8751706" cy="813752"/>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916"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b="0" kern="1200" dirty="0"/>
            <a:t>1. Provide a caring relationship</a:t>
          </a:r>
        </a:p>
      </dsp:txBody>
      <dsp:txXfrm>
        <a:off x="565631" y="406876"/>
        <a:ext cx="8751706" cy="813752"/>
      </dsp:txXfrm>
    </dsp:sp>
    <dsp:sp modelId="{C5C30FF9-39DE-4FF0-9CFD-D3305F09D875}">
      <dsp:nvSpPr>
        <dsp:cNvPr id="0" name=""/>
        <dsp:cNvSpPr/>
      </dsp:nvSpPr>
      <dsp:spPr>
        <a:xfrm>
          <a:off x="57036" y="305157"/>
          <a:ext cx="1017190" cy="1017190"/>
        </a:xfrm>
        <a:prstGeom prst="ellipse">
          <a:avLst/>
        </a:prstGeom>
        <a:solidFill>
          <a:schemeClr val="bg1"/>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DDD2BD0E-6D3A-466E-A970-36D3BF9F678F}">
      <dsp:nvSpPr>
        <dsp:cNvPr id="0" name=""/>
        <dsp:cNvSpPr/>
      </dsp:nvSpPr>
      <dsp:spPr>
        <a:xfrm>
          <a:off x="861430" y="1627505"/>
          <a:ext cx="8455907" cy="813752"/>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916"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b="0" kern="1200" dirty="0"/>
            <a:t>2. Provide high expectation messages</a:t>
          </a:r>
        </a:p>
      </dsp:txBody>
      <dsp:txXfrm>
        <a:off x="861430" y="1627505"/>
        <a:ext cx="8455907" cy="813752"/>
      </dsp:txXfrm>
    </dsp:sp>
    <dsp:sp modelId="{AD01EF44-69B7-4FF5-A9C0-3C0C7FE8D4B8}">
      <dsp:nvSpPr>
        <dsp:cNvPr id="0" name=""/>
        <dsp:cNvSpPr/>
      </dsp:nvSpPr>
      <dsp:spPr>
        <a:xfrm>
          <a:off x="352835" y="1525786"/>
          <a:ext cx="1017190" cy="1017190"/>
        </a:xfrm>
        <a:prstGeom prst="ellipse">
          <a:avLst/>
        </a:prstGeom>
        <a:solidFill>
          <a:schemeClr val="bg1"/>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8712A132-5B99-4EE7-90E4-0856B1011124}">
      <dsp:nvSpPr>
        <dsp:cNvPr id="0" name=""/>
        <dsp:cNvSpPr/>
      </dsp:nvSpPr>
      <dsp:spPr>
        <a:xfrm>
          <a:off x="565631" y="2848134"/>
          <a:ext cx="8751706" cy="813752"/>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916"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b="0" kern="1200" dirty="0"/>
            <a:t>3. Facilitate meaningful participation</a:t>
          </a:r>
        </a:p>
      </dsp:txBody>
      <dsp:txXfrm>
        <a:off x="565631" y="2848134"/>
        <a:ext cx="8751706" cy="813752"/>
      </dsp:txXfrm>
    </dsp:sp>
    <dsp:sp modelId="{06B6045E-3910-4972-B049-5FCF97A136F6}">
      <dsp:nvSpPr>
        <dsp:cNvPr id="0" name=""/>
        <dsp:cNvSpPr/>
      </dsp:nvSpPr>
      <dsp:spPr>
        <a:xfrm>
          <a:off x="57036" y="2746415"/>
          <a:ext cx="1017190" cy="1017190"/>
        </a:xfrm>
        <a:prstGeom prst="ellipse">
          <a:avLst/>
        </a:prstGeom>
        <a:solidFill>
          <a:schemeClr val="bg1"/>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005C6-8303-4DFC-BD72-36346D6017C4}">
      <dsp:nvSpPr>
        <dsp:cNvPr id="0" name=""/>
        <dsp:cNvSpPr/>
      </dsp:nvSpPr>
      <dsp:spPr>
        <a:xfrm>
          <a:off x="0" y="362743"/>
          <a:ext cx="2571749" cy="1543050"/>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t>Competence</a:t>
          </a:r>
        </a:p>
        <a:p>
          <a:pPr marL="228600" lvl="1" indent="-228600" algn="l" defTabSz="889000">
            <a:lnSpc>
              <a:spcPct val="90000"/>
            </a:lnSpc>
            <a:spcBef>
              <a:spcPct val="0"/>
            </a:spcBef>
            <a:spcAft>
              <a:spcPct val="15000"/>
            </a:spcAft>
            <a:buChar char="•"/>
          </a:pPr>
          <a:r>
            <a:rPr lang="en-US" sz="2000" kern="1200" dirty="0"/>
            <a:t>intellectual ability and social and behavioral skills. </a:t>
          </a:r>
        </a:p>
      </dsp:txBody>
      <dsp:txXfrm>
        <a:off x="0" y="362743"/>
        <a:ext cx="2571749" cy="1543050"/>
      </dsp:txXfrm>
    </dsp:sp>
    <dsp:sp modelId="{12F83B94-136A-4FAA-B37B-827FACBF00B9}">
      <dsp:nvSpPr>
        <dsp:cNvPr id="0" name=""/>
        <dsp:cNvSpPr/>
      </dsp:nvSpPr>
      <dsp:spPr>
        <a:xfrm>
          <a:off x="2828925" y="362743"/>
          <a:ext cx="2571749" cy="1543050"/>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t>Connection</a:t>
          </a:r>
        </a:p>
        <a:p>
          <a:pPr marL="228600" lvl="1" indent="-228600" algn="l" defTabSz="889000">
            <a:lnSpc>
              <a:spcPct val="90000"/>
            </a:lnSpc>
            <a:spcBef>
              <a:spcPct val="0"/>
            </a:spcBef>
            <a:spcAft>
              <a:spcPct val="15000"/>
            </a:spcAft>
            <a:buChar char="•"/>
          </a:pPr>
          <a:r>
            <a:rPr lang="en-US" sz="2000" kern="1200" dirty="0"/>
            <a:t>positive bonds with people and institutions. </a:t>
          </a:r>
        </a:p>
      </dsp:txBody>
      <dsp:txXfrm>
        <a:off x="2828925" y="362743"/>
        <a:ext cx="2571749" cy="1543050"/>
      </dsp:txXfrm>
    </dsp:sp>
    <dsp:sp modelId="{5DCA9943-14A9-4AE0-B130-D37F810AFA12}">
      <dsp:nvSpPr>
        <dsp:cNvPr id="0" name=""/>
        <dsp:cNvSpPr/>
      </dsp:nvSpPr>
      <dsp:spPr>
        <a:xfrm>
          <a:off x="5657849" y="362743"/>
          <a:ext cx="2571749" cy="1543050"/>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t>Character</a:t>
          </a:r>
        </a:p>
        <a:p>
          <a:pPr marL="228600" lvl="1" indent="-228600" algn="l" defTabSz="889000">
            <a:lnSpc>
              <a:spcPct val="90000"/>
            </a:lnSpc>
            <a:spcBef>
              <a:spcPct val="0"/>
            </a:spcBef>
            <a:spcAft>
              <a:spcPct val="15000"/>
            </a:spcAft>
            <a:buChar char="•"/>
          </a:pPr>
          <a:r>
            <a:rPr lang="en-US" sz="2000" kern="1200" dirty="0"/>
            <a:t>integrity and moral centeredness. </a:t>
          </a:r>
        </a:p>
      </dsp:txBody>
      <dsp:txXfrm>
        <a:off x="5657849" y="362743"/>
        <a:ext cx="2571749" cy="1543050"/>
      </dsp:txXfrm>
    </dsp:sp>
    <dsp:sp modelId="{9AB49CB2-12EB-4851-9C2E-19F71370625B}">
      <dsp:nvSpPr>
        <dsp:cNvPr id="0" name=""/>
        <dsp:cNvSpPr/>
      </dsp:nvSpPr>
      <dsp:spPr>
        <a:xfrm>
          <a:off x="1414462" y="2162969"/>
          <a:ext cx="2571749" cy="1543050"/>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t>Confidence</a:t>
          </a:r>
        </a:p>
        <a:p>
          <a:pPr marL="228600" lvl="1" indent="-228600" algn="l" defTabSz="889000">
            <a:lnSpc>
              <a:spcPct val="90000"/>
            </a:lnSpc>
            <a:spcBef>
              <a:spcPct val="0"/>
            </a:spcBef>
            <a:spcAft>
              <a:spcPct val="15000"/>
            </a:spcAft>
            <a:buChar char="•"/>
          </a:pPr>
          <a:r>
            <a:rPr lang="en-US" sz="2000" kern="1200" dirty="0"/>
            <a:t>positive self-regard, a sense of self-efficacy, and courage. </a:t>
          </a:r>
        </a:p>
      </dsp:txBody>
      <dsp:txXfrm>
        <a:off x="1414462" y="2162969"/>
        <a:ext cx="2571749" cy="1543050"/>
      </dsp:txXfrm>
    </dsp:sp>
    <dsp:sp modelId="{CBBBE38D-340F-46F3-8161-67009C128B47}">
      <dsp:nvSpPr>
        <dsp:cNvPr id="0" name=""/>
        <dsp:cNvSpPr/>
      </dsp:nvSpPr>
      <dsp:spPr>
        <a:xfrm>
          <a:off x="4243387" y="2162969"/>
          <a:ext cx="2571749" cy="1543050"/>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t>Caring/Compassion</a:t>
          </a:r>
        </a:p>
        <a:p>
          <a:pPr marL="228600" lvl="1" indent="-228600" algn="l" defTabSz="889000">
            <a:lnSpc>
              <a:spcPct val="90000"/>
            </a:lnSpc>
            <a:spcBef>
              <a:spcPct val="0"/>
            </a:spcBef>
            <a:spcAft>
              <a:spcPct val="15000"/>
            </a:spcAft>
            <a:buChar char="•"/>
          </a:pPr>
          <a:r>
            <a:rPr lang="en-US" sz="2000" kern="1200" dirty="0"/>
            <a:t>humane values, empathy, and a sense of social justice. </a:t>
          </a:r>
        </a:p>
      </dsp:txBody>
      <dsp:txXfrm>
        <a:off x="4243387" y="216296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64DB5-B70D-4A08-A0F3-292263FB751A}" type="datetimeFigureOut">
              <a:rPr lang="en-US" smtClean="0"/>
              <a:t>12/19/2019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E763A-7940-4AED-A9D1-6CCF52FDAA64}" type="slidenum">
              <a:rPr lang="en-US" smtClean="0"/>
              <a:t>‹#›</a:t>
            </a:fld>
            <a:endParaRPr lang="en-US" dirty="0"/>
          </a:p>
        </p:txBody>
      </p:sp>
    </p:spTree>
    <p:extLst>
      <p:ext uri="{BB962C8B-B14F-4D97-AF65-F5344CB8AC3E}">
        <p14:creationId xmlns:p14="http://schemas.microsoft.com/office/powerpoint/2010/main" val="1691543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INTENTION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introduce the concept of Positive Youth Development as an approach for developing the mentoring relationship.</a:t>
            </a:r>
          </a:p>
          <a:p>
            <a:r>
              <a:rPr lang="en-US" sz="1200" kern="1200" dirty="0">
                <a:solidFill>
                  <a:schemeClr val="tx1"/>
                </a:solidFill>
                <a:effectLst/>
                <a:latin typeface="+mn-lt"/>
                <a:ea typeface="+mn-ea"/>
                <a:cs typeface="+mn-cs"/>
              </a:rPr>
              <a:t>To</a:t>
            </a:r>
            <a:r>
              <a:rPr lang="en-US" sz="1200" kern="1200" baseline="0" dirty="0">
                <a:solidFill>
                  <a:schemeClr val="tx1"/>
                </a:solidFill>
                <a:effectLst/>
                <a:latin typeface="+mn-lt"/>
                <a:ea typeface="+mn-ea"/>
                <a:cs typeface="+mn-cs"/>
              </a:rPr>
              <a:t> read the case study while waiting for the training to begin.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TRAINER INSTRUCTION</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Have this slide showing in full screen mode before mentors arrive.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mentors enter the room, </a:t>
            </a:r>
            <a:r>
              <a:rPr lang="en-US" sz="1200" u="none" kern="1200" dirty="0">
                <a:solidFill>
                  <a:schemeClr val="tx1"/>
                </a:solidFill>
                <a:effectLst/>
                <a:latin typeface="+mn-lt"/>
                <a:ea typeface="+mn-ea"/>
                <a:cs typeface="+mn-cs"/>
              </a:rPr>
              <a:t>give each a copy of Anthony &amp; James Case Study-</a:t>
            </a:r>
            <a:r>
              <a:rPr lang="en-US" sz="1200" kern="1200" dirty="0">
                <a:solidFill>
                  <a:schemeClr val="tx1"/>
                </a:solidFill>
                <a:effectLst/>
                <a:latin typeface="+mn-lt"/>
                <a:ea typeface="+mn-ea"/>
                <a:cs typeface="+mn-cs"/>
              </a:rPr>
              <a:t>Part One and ask them to read 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Pass out PYD at a Glance</a:t>
            </a:r>
            <a:r>
              <a:rPr lang="en-US" sz="1200" kern="1200" baseline="0" dirty="0">
                <a:solidFill>
                  <a:schemeClr val="tx1"/>
                </a:solidFill>
                <a:effectLst/>
                <a:latin typeface="+mn-lt"/>
                <a:ea typeface="+mn-ea"/>
                <a:cs typeface="+mn-cs"/>
              </a:rPr>
              <a:t> handout at start of the session. Explain that you’ll talk about it during the training.</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if everyone has finished reading Anthony’s story. Begin on time; you can do the introductions if a few people are still reading.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Introduce yourself and ask everyone to introduce themselves (unless they have just completed Mods 1-2)</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Trainer should be mindful throughout this session of their use of language and work to keep it strength-based – example:  use “youth in high risk situations” versus “high risk youth” </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KEY CONTENT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Introduce yourself and your role</a:t>
            </a:r>
          </a:p>
          <a:p>
            <a:pPr lvl="0"/>
            <a:r>
              <a:rPr lang="en-US" sz="1200" kern="1200" dirty="0">
                <a:solidFill>
                  <a:schemeClr val="tx1"/>
                </a:solidFill>
                <a:effectLst/>
                <a:latin typeface="+mn-lt"/>
                <a:ea typeface="+mn-ea"/>
                <a:cs typeface="+mn-cs"/>
              </a:rPr>
              <a:t>Review what was learned in Modules 1 and 2</a:t>
            </a:r>
          </a:p>
          <a:p>
            <a:pPr lvl="0"/>
            <a:r>
              <a:rPr lang="en-US" sz="1200" kern="1200" dirty="0">
                <a:solidFill>
                  <a:schemeClr val="tx1"/>
                </a:solidFill>
                <a:effectLst/>
                <a:latin typeface="+mn-lt"/>
                <a:ea typeface="+mn-ea"/>
                <a:cs typeface="+mn-cs"/>
              </a:rPr>
              <a:t>Introduce the next concept of Positive Youth Development (PYD)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SUGGESTED SCRIPT: (2 minutes)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Introduce yourself and ask everyone to introduce themselves – quick like popcorn (unless they have just completed Mods 1-2). Then begin with following: This training builds on what we learned in the previous training you’ve had and brings some balance to the content. So</a:t>
            </a:r>
            <a:r>
              <a:rPr lang="en-US" sz="1200" kern="1200" baseline="0" dirty="0">
                <a:solidFill>
                  <a:schemeClr val="tx1"/>
                </a:solidFill>
                <a:effectLst/>
                <a:latin typeface="+mn-lt"/>
                <a:ea typeface="+mn-ea"/>
                <a:cs typeface="+mn-cs"/>
              </a:rPr>
              <a:t> far we’ve examined the risks and challenges that a child might be facing. </a:t>
            </a:r>
            <a:r>
              <a:rPr lang="en-US" sz="1200" kern="1200" dirty="0">
                <a:solidFill>
                  <a:schemeClr val="tx1"/>
                </a:solidFill>
                <a:effectLst/>
                <a:latin typeface="+mn-lt"/>
                <a:ea typeface="+mn-ea"/>
                <a:cs typeface="+mn-cs"/>
              </a:rPr>
              <a:t>Module 1 focused on what a youth with an incarcerated family member may be facing and feeling and in Module 2 you learned about how child development is affected by the stress and trauma of parental incarceration. Now we’ll learn about the protective</a:t>
            </a:r>
            <a:r>
              <a:rPr lang="en-US" sz="1200" kern="1200" baseline="0" dirty="0">
                <a:solidFill>
                  <a:schemeClr val="tx1"/>
                </a:solidFill>
                <a:effectLst/>
                <a:latin typeface="+mn-lt"/>
                <a:ea typeface="+mn-ea"/>
                <a:cs typeface="+mn-cs"/>
              </a:rPr>
              <a:t> factors for children and youth and how mentors can help develop those. </a:t>
            </a:r>
            <a:r>
              <a:rPr lang="en-US" sz="1200" kern="1200" dirty="0">
                <a:solidFill>
                  <a:schemeClr val="tx1"/>
                </a:solidFill>
                <a:effectLst/>
                <a:latin typeface="+mn-lt"/>
                <a:ea typeface="+mn-ea"/>
                <a:cs typeface="+mn-cs"/>
              </a:rPr>
              <a:t>Module 3 will introduce you to a concept called Positive Youth Development or PYD. In this session, you are going to learn about Positive Youth Development and how you can use this information as mentors. Some of it may be familiar to you and some may be new. We’re going to discuss what Positive Youth Development is, why we use it, and how it works. Throughout, you’ll be seeing it in action by way of the story you’ve just read about Anthony.</a:t>
            </a:r>
          </a:p>
          <a:p>
            <a:endParaRPr lang="en-US" dirty="0"/>
          </a:p>
        </p:txBody>
      </p:sp>
      <p:sp>
        <p:nvSpPr>
          <p:cNvPr id="4" name="Slide Number Placeholder 3"/>
          <p:cNvSpPr>
            <a:spLocks noGrp="1"/>
          </p:cNvSpPr>
          <p:nvPr>
            <p:ph type="sldNum" sz="quarter" idx="5"/>
          </p:nvPr>
        </p:nvSpPr>
        <p:spPr/>
        <p:txBody>
          <a:bodyPr/>
          <a:lstStyle/>
          <a:p>
            <a:fld id="{632E763A-7940-4AED-A9D1-6CCF52FDAA64}" type="slidenum">
              <a:rPr lang="en-US" smtClean="0"/>
              <a:t>1</a:t>
            </a:fld>
            <a:endParaRPr lang="en-US" dirty="0"/>
          </a:p>
        </p:txBody>
      </p:sp>
    </p:spTree>
    <p:extLst>
      <p:ext uri="{BB962C8B-B14F-4D97-AF65-F5344CB8AC3E}">
        <p14:creationId xmlns:p14="http://schemas.microsoft.com/office/powerpoint/2010/main" val="227330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INTENTION</a:t>
            </a:r>
            <a:endParaRPr lang="en-US" dirty="0"/>
          </a:p>
          <a:p>
            <a:r>
              <a:rPr lang="en-US" dirty="0"/>
              <a:t>To explain the goals of the training session </a:t>
            </a:r>
            <a:endParaRPr lang="en-US" dirty="0">
              <a:effectLst/>
            </a:endParaRPr>
          </a:p>
          <a:p>
            <a:r>
              <a:rPr lang="en-US" dirty="0"/>
              <a:t> </a:t>
            </a:r>
            <a:endParaRPr lang="en-US" dirty="0">
              <a:effectLst/>
            </a:endParaRPr>
          </a:p>
          <a:p>
            <a:r>
              <a:rPr lang="en-US" b="1" dirty="0"/>
              <a:t>TRAINER INSTRUCTIONS</a:t>
            </a:r>
            <a:endParaRPr lang="en-US" dirty="0"/>
          </a:p>
          <a:p>
            <a:r>
              <a:rPr lang="en-US" dirty="0"/>
              <a:t>Encourage responses and make sure that we mean by connector is communicated. If the concept of meeting people, visiting places, and having experiences isn’t conveyed, try to capture it before moving on to the next slide. </a:t>
            </a:r>
          </a:p>
          <a:p>
            <a:r>
              <a:rPr lang="en-US" dirty="0"/>
              <a:t> </a:t>
            </a:r>
          </a:p>
          <a:p>
            <a:r>
              <a:rPr lang="en-US" b="1" dirty="0"/>
              <a:t>KEY CONTENT</a:t>
            </a:r>
            <a:endParaRPr lang="en-US" dirty="0"/>
          </a:p>
          <a:p>
            <a:pPr lvl="0"/>
            <a:r>
              <a:rPr lang="en-US" dirty="0"/>
              <a:t>Understand</a:t>
            </a:r>
            <a:r>
              <a:rPr lang="en-US" baseline="0" dirty="0"/>
              <a:t> the goals for Module 3.</a:t>
            </a:r>
          </a:p>
          <a:p>
            <a:pPr lvl="0"/>
            <a:r>
              <a:rPr lang="en-US" baseline="0" dirty="0"/>
              <a:t>Explain that PYD means Positive Youth Development</a:t>
            </a:r>
          </a:p>
          <a:p>
            <a:pPr lvl="0"/>
            <a:r>
              <a:rPr lang="en-US" dirty="0"/>
              <a:t>Introduce</a:t>
            </a:r>
            <a:r>
              <a:rPr lang="en-US" baseline="0" dirty="0"/>
              <a:t> the term and a</a:t>
            </a:r>
            <a:r>
              <a:rPr lang="en-US" dirty="0"/>
              <a:t>sk for their ideas of what they think the term positive youth development might</a:t>
            </a:r>
            <a:r>
              <a:rPr lang="en-US" baseline="0" dirty="0"/>
              <a:t> mean</a:t>
            </a:r>
          </a:p>
          <a:p>
            <a:pPr lvl="0"/>
            <a:r>
              <a:rPr lang="en-US" baseline="0" dirty="0"/>
              <a:t>PYD is a strength-based perspective</a:t>
            </a:r>
          </a:p>
          <a:p>
            <a:pPr lvl="0"/>
            <a:r>
              <a:rPr lang="en-US" baseline="0" dirty="0"/>
              <a:t>PYD is a holistic approach to building to a mentoring relationship</a:t>
            </a:r>
            <a:endParaRPr lang="en-US" dirty="0"/>
          </a:p>
          <a:p>
            <a:pPr lvl="0"/>
            <a:endParaRPr lang="en-US" dirty="0"/>
          </a:p>
          <a:p>
            <a:pPr lvl="0"/>
            <a:endParaRPr lang="en-US" dirty="0"/>
          </a:p>
          <a:p>
            <a:r>
              <a:rPr lang="en-US" b="1" dirty="0"/>
              <a:t>SUGGESTED SCRIPT: (1 minute)</a:t>
            </a:r>
            <a:endParaRPr lang="en-US" dirty="0"/>
          </a:p>
          <a:p>
            <a:endParaRPr lang="en-US" dirty="0"/>
          </a:p>
          <a:p>
            <a:r>
              <a:rPr lang="en-US" dirty="0"/>
              <a:t>Positive Youth Development. Have any of you ever heard this term? What comes to mind when you hear it? </a:t>
            </a:r>
            <a:r>
              <a:rPr lang="en-US" i="1" dirty="0"/>
              <a:t>Pause to allow responses.</a:t>
            </a:r>
            <a:r>
              <a:rPr lang="en-US" i="1" baseline="0" dirty="0"/>
              <a:t> </a:t>
            </a:r>
            <a:r>
              <a:rPr lang="en-US" i="0" baseline="0" dirty="0"/>
              <a:t>In this training, we </a:t>
            </a:r>
            <a:r>
              <a:rPr lang="en-US" dirty="0"/>
              <a:t>want you to learn about positive youth development</a:t>
            </a:r>
            <a:r>
              <a:rPr lang="en-US" baseline="0" dirty="0"/>
              <a:t> and how focusing on strengths is a key component of this approach. We will then walk through with you ways in which you can incorporate this approach in your mentoring relationship. Being a PYD mentor is important as it provides a holistic approach to building your relationship with your mentee. </a:t>
            </a:r>
          </a:p>
          <a:p>
            <a:endParaRPr lang="en-US" baseline="0" dirty="0"/>
          </a:p>
          <a:p>
            <a:r>
              <a:rPr lang="en-US" baseline="0" dirty="0"/>
              <a:t>So what do we mean by Positive Youth Development? </a:t>
            </a:r>
            <a:r>
              <a:rPr lang="en-US" i="1" baseline="0" dirty="0"/>
              <a:t>(Advance slides)</a:t>
            </a:r>
            <a:endParaRPr lang="en-US" i="1" dirty="0"/>
          </a:p>
        </p:txBody>
      </p:sp>
      <p:sp>
        <p:nvSpPr>
          <p:cNvPr id="4" name="Slide Number Placeholder 3"/>
          <p:cNvSpPr>
            <a:spLocks noGrp="1"/>
          </p:cNvSpPr>
          <p:nvPr>
            <p:ph type="sldNum" sz="quarter" idx="5"/>
          </p:nvPr>
        </p:nvSpPr>
        <p:spPr/>
        <p:txBody>
          <a:bodyPr/>
          <a:lstStyle/>
          <a:p>
            <a:fld id="{632E763A-7940-4AED-A9D1-6CCF52FDAA64}" type="slidenum">
              <a:rPr lang="en-US" smtClean="0"/>
              <a:t>2</a:t>
            </a:fld>
            <a:endParaRPr lang="en-US" dirty="0"/>
          </a:p>
        </p:txBody>
      </p:sp>
    </p:spTree>
    <p:extLst>
      <p:ext uri="{BB962C8B-B14F-4D97-AF65-F5344CB8AC3E}">
        <p14:creationId xmlns:p14="http://schemas.microsoft.com/office/powerpoint/2010/main" val="331205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INTENTION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begin to explain how PYD looks in a mentoring relationship.</a:t>
            </a:r>
          </a:p>
          <a:p>
            <a:r>
              <a:rPr lang="en-US" sz="1200" kern="1200" dirty="0">
                <a:solidFill>
                  <a:schemeClr val="tx1"/>
                </a:solidFill>
                <a:effectLst/>
                <a:latin typeface="+mn-lt"/>
                <a:ea typeface="+mn-ea"/>
                <a:cs typeface="+mn-cs"/>
              </a:rPr>
              <a:t>To introduce a strength-based perspective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TRAINER INSTRUCTIONS </a:t>
            </a:r>
          </a:p>
          <a:p>
            <a:r>
              <a:rPr lang="en-US" sz="1200" b="0" kern="1200" baseline="0" dirty="0">
                <a:solidFill>
                  <a:schemeClr val="tx1"/>
                </a:solidFill>
                <a:effectLst/>
                <a:latin typeface="+mn-lt"/>
                <a:ea typeface="+mn-ea"/>
                <a:cs typeface="+mn-cs"/>
              </a:rPr>
              <a:t>This introduces the concept of positive youth development. Begin by asking mentors to think about a child in their life that is important to them. Ask them what they would wish for that child when they grow up. Most will share positive things. Point out that most of the responses were not negative things like “don’t do drugs” or “not have children too young” – we want more for our children than to have no problems – we want them to have a full life with interests and activities – skills and talents – healthy relationships – connections to community.  To develop positive attributes.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CONTENT</a:t>
            </a:r>
            <a:endParaRPr lang="en-US" sz="1200" kern="1200" dirty="0">
              <a:solidFill>
                <a:schemeClr val="tx1"/>
              </a:solidFill>
              <a:effectLst/>
              <a:latin typeface="+mn-lt"/>
              <a:ea typeface="+mn-ea"/>
              <a:cs typeface="+mn-cs"/>
            </a:endParaRPr>
          </a:p>
          <a:p>
            <a:pPr marL="171450" indent="-171450">
              <a:buFont typeface="Arial" pitchFamily="34" charset="0"/>
              <a:buChar char="•"/>
            </a:pPr>
            <a:r>
              <a:rPr lang="en-US" sz="1200" b="0" kern="1200" dirty="0">
                <a:solidFill>
                  <a:schemeClr val="tx1"/>
                </a:solidFill>
                <a:effectLst/>
                <a:latin typeface="+mn-lt"/>
                <a:ea typeface="+mn-ea"/>
                <a:cs typeface="+mn-cs"/>
              </a:rPr>
              <a:t>Strength-based</a:t>
            </a:r>
            <a:r>
              <a:rPr lang="en-US" sz="1200" b="0" kern="1200" baseline="0" dirty="0">
                <a:solidFill>
                  <a:schemeClr val="tx1"/>
                </a:solidFill>
                <a:effectLst/>
                <a:latin typeface="+mn-lt"/>
                <a:ea typeface="+mn-ea"/>
                <a:cs typeface="+mn-cs"/>
              </a:rPr>
              <a:t> perspective</a:t>
            </a:r>
          </a:p>
          <a:p>
            <a:pPr marL="171450" indent="-171450">
              <a:buFont typeface="Arial" pitchFamily="34" charset="0"/>
              <a:buChar char="•"/>
            </a:pPr>
            <a:r>
              <a:rPr lang="en-US" sz="1200" b="0" kern="1200" dirty="0">
                <a:solidFill>
                  <a:schemeClr val="tx1"/>
                </a:solidFill>
                <a:effectLst/>
                <a:latin typeface="+mn-lt"/>
                <a:ea typeface="+mn-ea"/>
                <a:cs typeface="+mn-cs"/>
              </a:rPr>
              <a:t>Youth</a:t>
            </a:r>
            <a:r>
              <a:rPr lang="en-US" sz="1200" b="0" kern="1200" baseline="0" dirty="0">
                <a:solidFill>
                  <a:schemeClr val="tx1"/>
                </a:solidFill>
                <a:effectLst/>
                <a:latin typeface="+mn-lt"/>
                <a:ea typeface="+mn-ea"/>
                <a:cs typeface="+mn-cs"/>
              </a:rPr>
              <a:t> have many assets</a:t>
            </a:r>
          </a:p>
          <a:p>
            <a:pPr marL="171450" indent="-171450">
              <a:buFont typeface="Arial" pitchFamily="34" charset="0"/>
              <a:buChar char="•"/>
            </a:pPr>
            <a:r>
              <a:rPr lang="en-US" sz="1200" b="0" kern="1200" baseline="0" dirty="0">
                <a:solidFill>
                  <a:schemeClr val="tx1"/>
                </a:solidFill>
                <a:effectLst/>
                <a:latin typeface="+mn-lt"/>
                <a:ea typeface="+mn-ea"/>
                <a:cs typeface="+mn-cs"/>
              </a:rPr>
              <a:t>By focusing on assets, we can help them develop more assets</a:t>
            </a:r>
          </a:p>
          <a:p>
            <a:r>
              <a:rPr lang="en-US" sz="1200" b="0" kern="1200" baseline="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SUGGESTED SCRIPT (2 minutes)</a:t>
            </a:r>
            <a:endParaRPr lang="en-US" sz="1200" kern="120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I’d like you to think about a child in your life that is important to you – maybe even your own child, a niece or nephew, a family friend. </a:t>
            </a:r>
            <a:r>
              <a:rPr lang="en-US" sz="1200" b="0" i="1" kern="1200" baseline="0" dirty="0">
                <a:solidFill>
                  <a:schemeClr val="tx1"/>
                </a:solidFill>
                <a:effectLst/>
                <a:latin typeface="+mn-lt"/>
                <a:ea typeface="+mn-ea"/>
                <a:cs typeface="+mn-cs"/>
              </a:rPr>
              <a:t>Pause for a several seconds</a:t>
            </a:r>
            <a:r>
              <a:rPr lang="en-US" sz="1200" b="0" kern="1200" baseline="0" dirty="0">
                <a:solidFill>
                  <a:schemeClr val="tx1"/>
                </a:solidFill>
                <a:effectLst/>
                <a:latin typeface="+mn-lt"/>
                <a:ea typeface="+mn-ea"/>
                <a:cs typeface="+mn-cs"/>
              </a:rPr>
              <a:t>. When you think about their growth and development, w</a:t>
            </a:r>
            <a:r>
              <a:rPr lang="en-US" sz="1200" b="0" i="0" kern="1200" baseline="0" dirty="0">
                <a:solidFill>
                  <a:schemeClr val="tx1"/>
                </a:solidFill>
                <a:effectLst/>
                <a:latin typeface="+mn-lt"/>
                <a:ea typeface="+mn-ea"/>
                <a:cs typeface="+mn-cs"/>
              </a:rPr>
              <a:t>hat do you want for them</a:t>
            </a:r>
            <a:r>
              <a:rPr lang="en-US" sz="1200" b="0" kern="1200" baseline="0" dirty="0">
                <a:solidFill>
                  <a:schemeClr val="tx1"/>
                </a:solidFill>
                <a:effectLst/>
                <a:latin typeface="+mn-lt"/>
                <a:ea typeface="+mn-ea"/>
                <a:cs typeface="+mn-cs"/>
              </a:rPr>
              <a:t>? </a:t>
            </a:r>
            <a:r>
              <a:rPr lang="en-US" sz="1200" b="0" i="1" kern="1200" baseline="0" dirty="0">
                <a:solidFill>
                  <a:schemeClr val="tx1"/>
                </a:solidFill>
                <a:effectLst/>
                <a:latin typeface="+mn-lt"/>
                <a:ea typeface="+mn-ea"/>
                <a:cs typeface="+mn-cs"/>
              </a:rPr>
              <a:t>Pause for responses</a:t>
            </a:r>
            <a:r>
              <a:rPr lang="en-US" sz="1200" b="0" kern="1200" baseline="0" dirty="0">
                <a:solidFill>
                  <a:schemeClr val="tx1"/>
                </a:solidFill>
                <a:effectLst/>
                <a:latin typeface="+mn-lt"/>
                <a:ea typeface="+mn-ea"/>
                <a:cs typeface="+mn-cs"/>
              </a:rPr>
              <a:t>. What skills do you want them to have? </a:t>
            </a:r>
            <a:r>
              <a:rPr lang="en-US" sz="1200" b="0" i="1" kern="1200" baseline="0" dirty="0">
                <a:solidFill>
                  <a:schemeClr val="tx1"/>
                </a:solidFill>
                <a:effectLst/>
                <a:latin typeface="+mn-lt"/>
                <a:ea typeface="+mn-ea"/>
                <a:cs typeface="+mn-cs"/>
              </a:rPr>
              <a:t>Pause for responses. Note: Most will share positive things.</a:t>
            </a:r>
            <a:r>
              <a:rPr lang="en-US" sz="1200" b="0" kern="1200" baseline="0" dirty="0">
                <a:solidFill>
                  <a:schemeClr val="tx1"/>
                </a:solidFill>
                <a:effectLst/>
                <a:latin typeface="+mn-lt"/>
                <a:ea typeface="+mn-ea"/>
                <a:cs typeface="+mn-cs"/>
              </a:rPr>
              <a:t>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So most of the responses were not “don’t do drugs”, or “not get pregnant”, or “not in a gang”. Problem free is good but is it enough? It is typical that people want more for the children in their lives than for them to not have problems – we want them to have a full life with interests and activities – skills and talents – healthy relationships – connections to community – a good career.  We hope them to be successful, and we focus on what that means. We want them to develop positive attributes. </a:t>
            </a:r>
            <a:endParaRPr lang="en-US" dirty="0"/>
          </a:p>
        </p:txBody>
      </p:sp>
    </p:spTree>
    <p:extLst>
      <p:ext uri="{BB962C8B-B14F-4D97-AF65-F5344CB8AC3E}">
        <p14:creationId xmlns:p14="http://schemas.microsoft.com/office/powerpoint/2010/main" val="33161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INTENTION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introduce how PYD looks in a mentoring relationship.</a:t>
            </a:r>
          </a:p>
          <a:p>
            <a:r>
              <a:rPr lang="en-US" sz="1200" kern="1200" dirty="0">
                <a:solidFill>
                  <a:schemeClr val="tx1"/>
                </a:solidFill>
                <a:effectLst/>
                <a:latin typeface="+mn-lt"/>
                <a:ea typeface="+mn-ea"/>
                <a:cs typeface="+mn-cs"/>
              </a:rPr>
              <a:t>To reinforce the concept of a strength-based perspective.</a:t>
            </a:r>
          </a:p>
          <a:p>
            <a:r>
              <a:rPr lang="en-US" sz="1200" b="0" kern="1200" dirty="0">
                <a:solidFill>
                  <a:schemeClr val="tx1"/>
                </a:solidFill>
                <a:effectLst/>
                <a:latin typeface="+mn-lt"/>
                <a:ea typeface="+mn-ea"/>
                <a:cs typeface="+mn-cs"/>
              </a:rPr>
              <a:t>T</a:t>
            </a:r>
            <a:r>
              <a:rPr lang="en-US" sz="1200" b="0" kern="1200" baseline="0" dirty="0">
                <a:solidFill>
                  <a:schemeClr val="tx1"/>
                </a:solidFill>
                <a:effectLst/>
                <a:latin typeface="+mn-lt"/>
                <a:ea typeface="+mn-ea"/>
                <a:cs typeface="+mn-cs"/>
              </a:rPr>
              <a:t>o consider their perspective and how what they see is influenced by what they focus on.</a:t>
            </a:r>
          </a:p>
          <a:p>
            <a:r>
              <a:rPr lang="en-US" sz="1200" b="0" kern="1200" baseline="0" dirty="0">
                <a:solidFill>
                  <a:schemeClr val="tx1"/>
                </a:solidFill>
                <a:effectLst/>
                <a:latin typeface="+mn-lt"/>
                <a:ea typeface="+mn-ea"/>
                <a:cs typeface="+mn-cs"/>
              </a:rPr>
              <a:t>To introduce the concept of internal and external assets.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TRAINER INSTRUCTIONS </a:t>
            </a:r>
          </a:p>
          <a:p>
            <a:r>
              <a:rPr lang="en-US" sz="1200" b="0" kern="1200" dirty="0">
                <a:solidFill>
                  <a:schemeClr val="tx1"/>
                </a:solidFill>
                <a:effectLst/>
                <a:latin typeface="+mn-lt"/>
                <a:ea typeface="+mn-ea"/>
                <a:cs typeface="+mn-cs"/>
              </a:rPr>
              <a:t>This</a:t>
            </a:r>
            <a:r>
              <a:rPr lang="en-US" sz="1200" b="0" kern="1200" baseline="0" dirty="0">
                <a:solidFill>
                  <a:schemeClr val="tx1"/>
                </a:solidFill>
                <a:effectLst/>
                <a:latin typeface="+mn-lt"/>
                <a:ea typeface="+mn-ea"/>
                <a:cs typeface="+mn-cs"/>
              </a:rPr>
              <a:t> slide will begin with a warm-up activity that asks mentors to consider their perspective - how what they see is influenced by what they focus on. </a:t>
            </a:r>
          </a:p>
          <a:p>
            <a:r>
              <a:rPr lang="en-US" sz="1200" b="0" kern="1200" baseline="0" dirty="0">
                <a:solidFill>
                  <a:schemeClr val="tx1"/>
                </a:solidFill>
                <a:effectLst/>
                <a:latin typeface="+mn-lt"/>
                <a:ea typeface="+mn-ea"/>
                <a:cs typeface="+mn-cs"/>
              </a:rPr>
              <a:t>Begin by asking mentors to look around the room, make note of everything they see that is red. Now ask them to close their eyes and raise their hands if they saw 3 red things, 6 red things, 10 red things – then ask how many </a:t>
            </a:r>
            <a:r>
              <a:rPr lang="en-US" sz="1200" b="0" u="sng" kern="1200" baseline="0" dirty="0">
                <a:solidFill>
                  <a:schemeClr val="tx1"/>
                </a:solidFill>
                <a:effectLst/>
                <a:latin typeface="+mn-lt"/>
                <a:ea typeface="+mn-ea"/>
                <a:cs typeface="+mn-cs"/>
              </a:rPr>
              <a:t>blue</a:t>
            </a:r>
            <a:r>
              <a:rPr lang="en-US" sz="1200" b="0" kern="1200" baseline="0" dirty="0">
                <a:solidFill>
                  <a:schemeClr val="tx1"/>
                </a:solidFill>
                <a:effectLst/>
                <a:latin typeface="+mn-lt"/>
                <a:ea typeface="+mn-ea"/>
                <a:cs typeface="+mn-cs"/>
              </a:rPr>
              <a:t> things they saw. They will point out that they weren’t looking for blue things. (</a:t>
            </a:r>
            <a:r>
              <a:rPr lang="en-US" sz="1200" b="0" i="1" kern="1200" baseline="0" dirty="0">
                <a:solidFill>
                  <a:schemeClr val="tx1"/>
                </a:solidFill>
                <a:effectLst/>
                <a:latin typeface="+mn-lt"/>
                <a:ea typeface="+mn-ea"/>
                <a:cs typeface="+mn-cs"/>
              </a:rPr>
              <a:t>Use your best judgement in terms of the presence of these specific colors in your training space – other colors might work better</a:t>
            </a:r>
            <a:r>
              <a:rPr lang="en-US" sz="1200" b="0" kern="1200" baseline="0" dirty="0">
                <a:solidFill>
                  <a:schemeClr val="tx1"/>
                </a:solidFill>
                <a:effectLst/>
                <a:latin typeface="+mn-lt"/>
                <a:ea typeface="+mn-ea"/>
                <a:cs typeface="+mn-cs"/>
              </a:rPr>
              <a:t>). This provides the starting point for a conversation about focusing on the positive – looking for what is going well – what we want versus what concerns us. </a:t>
            </a:r>
          </a:p>
          <a:p>
            <a:r>
              <a:rPr lang="en-US" sz="1200" b="0" kern="1200" baseline="0" dirty="0">
                <a:solidFill>
                  <a:schemeClr val="tx1"/>
                </a:solidFill>
                <a:effectLst/>
                <a:latin typeface="+mn-lt"/>
                <a:ea typeface="+mn-ea"/>
                <a:cs typeface="+mn-cs"/>
              </a:rPr>
              <a:t>You will then introduce Positive Youth Development as a strength-based approach to mentoring and provide concrete examples in mentoring practice. </a:t>
            </a:r>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CONTENT</a:t>
            </a:r>
          </a:p>
          <a:p>
            <a:pPr marL="171450" indent="-171450">
              <a:buFont typeface="Arial" pitchFamily="34" charset="0"/>
              <a:buChar char="•"/>
            </a:pPr>
            <a:r>
              <a:rPr lang="en-US" sz="1200" kern="1200" dirty="0">
                <a:solidFill>
                  <a:schemeClr val="tx1"/>
                </a:solidFill>
                <a:effectLst/>
                <a:latin typeface="+mn-lt"/>
                <a:ea typeface="+mn-ea"/>
                <a:cs typeface="+mn-cs"/>
              </a:rPr>
              <a:t>Introduce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positive youth development (PYD) and a strength-based focus</a:t>
            </a:r>
          </a:p>
          <a:p>
            <a:pPr marL="171450" indent="-171450">
              <a:buFont typeface="Arial" pitchFamily="34" charset="0"/>
              <a:buChar char="•"/>
            </a:pPr>
            <a:r>
              <a:rPr lang="en-US" sz="1200" kern="1200" dirty="0">
                <a:solidFill>
                  <a:schemeClr val="tx1"/>
                </a:solidFill>
                <a:effectLst/>
                <a:latin typeface="+mn-lt"/>
                <a:ea typeface="+mn-ea"/>
                <a:cs typeface="+mn-cs"/>
              </a:rPr>
              <a:t>Note that focus on strengths and assets as fundamental</a:t>
            </a:r>
            <a:r>
              <a:rPr lang="en-US" sz="1200" kern="1200" baseline="0" dirty="0">
                <a:solidFill>
                  <a:schemeClr val="tx1"/>
                </a:solidFill>
                <a:effectLst/>
                <a:latin typeface="+mn-lt"/>
                <a:ea typeface="+mn-ea"/>
                <a:cs typeface="+mn-cs"/>
              </a:rPr>
              <a:t> aspect of PYD</a:t>
            </a:r>
          </a:p>
          <a:p>
            <a:pPr marL="171450" indent="-171450">
              <a:buFont typeface="Arial" pitchFamily="34" charset="0"/>
              <a:buChar char="•"/>
            </a:pPr>
            <a:r>
              <a:rPr lang="en-US" sz="1200" kern="1200" dirty="0">
                <a:solidFill>
                  <a:schemeClr val="tx1"/>
                </a:solidFill>
                <a:effectLst/>
                <a:latin typeface="+mn-lt"/>
                <a:ea typeface="+mn-ea"/>
                <a:cs typeface="+mn-cs"/>
              </a:rPr>
              <a:t>How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be a PYD mentor</a:t>
            </a:r>
          </a:p>
          <a:p>
            <a:pPr marL="171450" indent="-171450">
              <a:buFont typeface="Arial" pitchFamily="34" charset="0"/>
              <a:buChar char="•"/>
            </a:pPr>
            <a:r>
              <a:rPr lang="en-US" sz="1200" kern="1200" dirty="0">
                <a:solidFill>
                  <a:schemeClr val="tx1"/>
                </a:solidFill>
                <a:effectLst/>
                <a:latin typeface="+mn-lt"/>
                <a:ea typeface="+mn-ea"/>
                <a:cs typeface="+mn-cs"/>
              </a:rPr>
              <a:t>This is an introduction. Support and additional training will be provided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SUGGESTED SCRIPT (2 minutes)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want you to take a minute to look around the room</a:t>
            </a:r>
            <a:r>
              <a:rPr lang="en-US" sz="1200" kern="1200" baseline="0" dirty="0">
                <a:solidFill>
                  <a:schemeClr val="tx1"/>
                </a:solidFill>
                <a:effectLst/>
                <a:latin typeface="+mn-lt"/>
                <a:ea typeface="+mn-ea"/>
                <a:cs typeface="+mn-cs"/>
              </a:rPr>
              <a:t> and</a:t>
            </a:r>
            <a:r>
              <a:rPr lang="en-US" sz="1200" kern="1200" dirty="0">
                <a:solidFill>
                  <a:schemeClr val="tx1"/>
                </a:solidFill>
                <a:effectLst/>
                <a:latin typeface="+mn-lt"/>
                <a:ea typeface="+mn-ea"/>
                <a:cs typeface="+mn-cs"/>
              </a:rPr>
              <a:t> make note of everything you see that is red. </a:t>
            </a:r>
            <a:r>
              <a:rPr lang="en-US" sz="1200" i="1" kern="1200" dirty="0">
                <a:solidFill>
                  <a:schemeClr val="tx1"/>
                </a:solidFill>
                <a:effectLst/>
                <a:latin typeface="+mn-lt"/>
                <a:ea typeface="+mn-ea"/>
                <a:cs typeface="+mn-cs"/>
              </a:rPr>
              <a:t>Pause to allow time for them to look around the room. </a:t>
            </a:r>
            <a:r>
              <a:rPr lang="en-US" sz="1200" kern="1200" dirty="0">
                <a:solidFill>
                  <a:schemeClr val="tx1"/>
                </a:solidFill>
                <a:effectLst/>
                <a:latin typeface="+mn-lt"/>
                <a:ea typeface="+mn-ea"/>
                <a:cs typeface="+mn-cs"/>
              </a:rPr>
              <a:t>Now close your eyes - raise your hands if you saw 3 red things (</a:t>
            </a:r>
            <a:r>
              <a:rPr lang="en-US" sz="1200" i="1" kern="1200" dirty="0">
                <a:solidFill>
                  <a:schemeClr val="tx1"/>
                </a:solidFill>
                <a:effectLst/>
                <a:latin typeface="+mn-lt"/>
                <a:ea typeface="+mn-ea"/>
                <a:cs typeface="+mn-cs"/>
              </a:rPr>
              <a:t>pause as they raise their hands</a:t>
            </a:r>
            <a:r>
              <a:rPr lang="en-US" sz="1200" kern="1200" dirty="0">
                <a:solidFill>
                  <a:schemeClr val="tx1"/>
                </a:solidFill>
                <a:effectLst/>
                <a:latin typeface="+mn-lt"/>
                <a:ea typeface="+mn-ea"/>
                <a:cs typeface="+mn-cs"/>
              </a:rPr>
              <a:t>), 6 red things (</a:t>
            </a:r>
            <a:r>
              <a:rPr lang="en-US" sz="1200" i="1" kern="1200" dirty="0">
                <a:solidFill>
                  <a:schemeClr val="tx1"/>
                </a:solidFill>
                <a:effectLst/>
                <a:latin typeface="+mn-lt"/>
                <a:ea typeface="+mn-ea"/>
                <a:cs typeface="+mn-cs"/>
              </a:rPr>
              <a:t>pause</a:t>
            </a:r>
            <a:r>
              <a:rPr lang="en-US" sz="1200" kern="1200" dirty="0">
                <a:solidFill>
                  <a:schemeClr val="tx1"/>
                </a:solidFill>
                <a:effectLst/>
                <a:latin typeface="+mn-lt"/>
                <a:ea typeface="+mn-ea"/>
                <a:cs typeface="+mn-cs"/>
              </a:rPr>
              <a:t>), 10 red things (</a:t>
            </a:r>
            <a:r>
              <a:rPr lang="en-US" sz="1200" i="1" kern="1200" dirty="0">
                <a:solidFill>
                  <a:schemeClr val="tx1"/>
                </a:solidFill>
                <a:effectLst/>
                <a:latin typeface="+mn-lt"/>
                <a:ea typeface="+mn-ea"/>
                <a:cs typeface="+mn-cs"/>
              </a:rPr>
              <a:t>pause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Then ask</a:t>
            </a:r>
            <a:r>
              <a:rPr lang="en-US" sz="1200" kern="1200" dirty="0">
                <a:solidFill>
                  <a:schemeClr val="tx1"/>
                </a:solidFill>
                <a:effectLst/>
                <a:latin typeface="+mn-lt"/>
                <a:ea typeface="+mn-ea"/>
                <a:cs typeface="+mn-cs"/>
              </a:rPr>
              <a:t>: How many blue things did you see? </a:t>
            </a:r>
            <a:r>
              <a:rPr lang="en-US" sz="1200" i="1" kern="1200" dirty="0">
                <a:solidFill>
                  <a:schemeClr val="tx1"/>
                </a:solidFill>
                <a:effectLst/>
                <a:latin typeface="+mn-lt"/>
                <a:ea typeface="+mn-ea"/>
                <a:cs typeface="+mn-cs"/>
              </a:rPr>
              <a:t>They will point out that they weren’t looking for blue things. </a:t>
            </a:r>
            <a:r>
              <a:rPr lang="en-US" sz="1200" i="0" kern="1200" dirty="0">
                <a:solidFill>
                  <a:schemeClr val="tx1"/>
                </a:solidFill>
                <a:effectLst/>
                <a:latin typeface="+mn-lt"/>
                <a:ea typeface="+mn-ea"/>
                <a:cs typeface="+mn-cs"/>
              </a:rPr>
              <a:t>Right, you weren’t looking for them so you didn’t really make</a:t>
            </a:r>
            <a:r>
              <a:rPr lang="en-US" sz="1200" i="0" kern="1200" baseline="0" dirty="0">
                <a:solidFill>
                  <a:schemeClr val="tx1"/>
                </a:solidFill>
                <a:effectLst/>
                <a:latin typeface="+mn-lt"/>
                <a:ea typeface="+mn-ea"/>
                <a:cs typeface="+mn-cs"/>
              </a:rPr>
              <a:t> note of them. This is the foundation for Positive Youth Development -</a:t>
            </a:r>
            <a:r>
              <a:rPr lang="en-US" sz="1200" kern="1200" dirty="0">
                <a:solidFill>
                  <a:schemeClr val="tx1"/>
                </a:solidFill>
                <a:effectLst/>
                <a:latin typeface="+mn-lt"/>
                <a:ea typeface="+mn-ea"/>
                <a:cs typeface="+mn-cs"/>
              </a:rPr>
              <a:t> focusing on the positive – looking for what is going well – what we want </a:t>
            </a:r>
            <a:r>
              <a:rPr lang="en-US" sz="1200" u="sng" kern="1200" dirty="0">
                <a:solidFill>
                  <a:schemeClr val="tx1"/>
                </a:solidFill>
                <a:effectLst/>
                <a:latin typeface="+mn-lt"/>
                <a:ea typeface="+mn-ea"/>
                <a:cs typeface="+mn-cs"/>
              </a:rPr>
              <a:t>versus</a:t>
            </a:r>
            <a:r>
              <a:rPr lang="en-US" sz="1200" kern="1200" dirty="0">
                <a:solidFill>
                  <a:schemeClr val="tx1"/>
                </a:solidFill>
                <a:effectLst/>
                <a:latin typeface="+mn-lt"/>
                <a:ea typeface="+mn-ea"/>
                <a:cs typeface="+mn-cs"/>
              </a:rPr>
              <a:t> what we don’t want – what concerns us.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On a flipchart sheet, draw an</a:t>
            </a:r>
            <a:r>
              <a:rPr lang="en-US" sz="1200" i="1" kern="1200" baseline="0" dirty="0">
                <a:solidFill>
                  <a:schemeClr val="tx1"/>
                </a:solidFill>
                <a:effectLst/>
                <a:latin typeface="+mn-lt"/>
                <a:ea typeface="+mn-ea"/>
                <a:cs typeface="+mn-cs"/>
              </a:rPr>
              <a:t> outline of a person – something that looks like you traced a gingerbread man. Make it large enough to write inside the person because you will use this to generate ideas from the group. You can draw this before the training if you prefer.  </a:t>
            </a:r>
            <a:endParaRPr lang="en-US" sz="1200" i="0" kern="1200" baseline="0" dirty="0">
              <a:solidFill>
                <a:schemeClr val="tx1"/>
              </a:solidFill>
              <a:effectLst/>
              <a:latin typeface="+mn-lt"/>
              <a:ea typeface="+mn-ea"/>
              <a:cs typeface="+mn-cs"/>
            </a:endParaRPr>
          </a:p>
          <a:p>
            <a:endParaRPr lang="en-US" sz="1200" i="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is Positive Youth Development or PYD? Simply put, PYD is a mentoring approach that focuses on a youth’s strengths. Strengths could include things</a:t>
            </a:r>
            <a:r>
              <a:rPr lang="en-US" sz="1200" kern="1200" baseline="0" dirty="0">
                <a:solidFill>
                  <a:schemeClr val="tx1"/>
                </a:solidFill>
                <a:effectLst/>
                <a:latin typeface="+mn-lt"/>
                <a:ea typeface="+mn-ea"/>
                <a:cs typeface="+mn-cs"/>
              </a:rPr>
              <a:t> about the youth such as talents, qualities, or interests. What are some examples? </a:t>
            </a:r>
            <a:r>
              <a:rPr lang="en-US" sz="1200" i="1" kern="1200" baseline="0" dirty="0">
                <a:solidFill>
                  <a:schemeClr val="tx1"/>
                </a:solidFill>
                <a:effectLst/>
                <a:latin typeface="+mn-lt"/>
                <a:ea typeface="+mn-ea"/>
                <a:cs typeface="+mn-cs"/>
              </a:rPr>
              <a:t>Write answers inside the drawing. </a:t>
            </a:r>
            <a:r>
              <a:rPr lang="en-US" sz="1200" i="0" kern="1200" baseline="0" dirty="0">
                <a:solidFill>
                  <a:schemeClr val="tx1"/>
                </a:solidFill>
                <a:effectLst/>
                <a:latin typeface="+mn-lt"/>
                <a:ea typeface="+mn-ea"/>
                <a:cs typeface="+mn-cs"/>
              </a:rPr>
              <a:t>Strengths can also include things about someone’s family or community, such as having a caring grandmother. Can you give me some other examples? </a:t>
            </a:r>
            <a:r>
              <a:rPr lang="en-US" sz="1200" b="0" i="1" kern="1200" baseline="0" dirty="0">
                <a:solidFill>
                  <a:schemeClr val="tx1"/>
                </a:solidFill>
                <a:effectLst/>
                <a:latin typeface="+mn-lt"/>
                <a:ea typeface="+mn-ea"/>
                <a:cs typeface="+mn-cs"/>
              </a:rPr>
              <a:t>Write the answers outside of the figure drawing. Keep the illustration visible as you proceed.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match conversations, you and your mentee will talk about his or her strengths and interests. Together you will look for ways to build on those strengths.  For example, if your mentee is interested in going to college, you might plan to visit some local colleges. Think of </a:t>
            </a:r>
            <a:r>
              <a:rPr lang="en-US" sz="1200" kern="1200" baseline="0" dirty="0">
                <a:solidFill>
                  <a:srgbClr val="FFFF00"/>
                </a:solidFill>
                <a:effectLst/>
                <a:latin typeface="+mn-lt"/>
                <a:ea typeface="+mn-ea"/>
                <a:cs typeface="+mn-cs"/>
              </a:rPr>
              <a:t>an 8</a:t>
            </a:r>
            <a:r>
              <a:rPr lang="en-US" sz="1200" kern="1200" baseline="30000" dirty="0">
                <a:solidFill>
                  <a:srgbClr val="FFFF00"/>
                </a:solidFill>
                <a:effectLst/>
                <a:latin typeface="+mn-lt"/>
                <a:ea typeface="+mn-ea"/>
                <a:cs typeface="+mn-cs"/>
              </a:rPr>
              <a:t>th</a:t>
            </a:r>
            <a:r>
              <a:rPr lang="en-US" sz="1200" kern="1200" baseline="0" dirty="0">
                <a:solidFill>
                  <a:srgbClr val="FFFF00"/>
                </a:solidFill>
                <a:effectLst/>
                <a:latin typeface="+mn-lt"/>
                <a:ea typeface="+mn-ea"/>
                <a:cs typeface="+mn-cs"/>
              </a:rPr>
              <a:t> grader that talks his way out of detention – we could notice his good negotiation skills, rather than only the behavior that got him into trouble in the first place. Consider h</a:t>
            </a:r>
            <a:r>
              <a:rPr lang="en-US" sz="1200" kern="1200" baseline="0" dirty="0">
                <a:solidFill>
                  <a:schemeClr val="tx1"/>
                </a:solidFill>
                <a:effectLst/>
                <a:latin typeface="+mn-lt"/>
                <a:ea typeface="+mn-ea"/>
                <a:cs typeface="+mn-cs"/>
              </a:rPr>
              <a:t>ow do you explore and capitalize on this skill to help him build relationships with others that can support him.</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session, you will learn what PYD looks like in action. Please keep in mind that our session today is only an introduction to PYD. Your match support will assist you to be a PYD mentor and you’ll have an opportunity for more in-depth training on how to mentor using the PYD approach at a later time.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today, we will focus on three things you can do as a mentor to make PYD come alive and have a positive impact on your mentee.</a:t>
            </a:r>
          </a:p>
        </p:txBody>
      </p:sp>
    </p:spTree>
    <p:extLst>
      <p:ext uri="{BB962C8B-B14F-4D97-AF65-F5344CB8AC3E}">
        <p14:creationId xmlns:p14="http://schemas.microsoft.com/office/powerpoint/2010/main" val="1423433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INTENTION</a:t>
            </a:r>
          </a:p>
          <a:p>
            <a:r>
              <a:rPr lang="en-US" sz="1200" kern="1200" dirty="0">
                <a:solidFill>
                  <a:schemeClr val="tx1"/>
                </a:solidFill>
                <a:effectLst/>
                <a:latin typeface="+mn-lt"/>
                <a:ea typeface="+mn-ea"/>
                <a:cs typeface="+mn-cs"/>
              </a:rPr>
              <a:t>To introduce the concept of internal and external assets, and how they are the focus of the PYD approach.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TRAINER INSTRUCTION:</a:t>
            </a:r>
          </a:p>
          <a:p>
            <a:r>
              <a:rPr lang="en-US" sz="1200" b="0" kern="1200" dirty="0">
                <a:solidFill>
                  <a:schemeClr val="tx1"/>
                </a:solidFill>
                <a:effectLst/>
                <a:latin typeface="+mn-lt"/>
                <a:ea typeface="+mn-ea"/>
                <a:cs typeface="+mn-cs"/>
              </a:rPr>
              <a:t>Mentors</a:t>
            </a:r>
            <a:r>
              <a:rPr lang="en-US" sz="1200" b="0" kern="1200" baseline="0" dirty="0">
                <a:solidFill>
                  <a:schemeClr val="tx1"/>
                </a:solidFill>
                <a:effectLst/>
                <a:latin typeface="+mn-lt"/>
                <a:ea typeface="+mn-ea"/>
                <a:cs typeface="+mn-cs"/>
              </a:rPr>
              <a:t> are introduced to the concept of assets and asked to consider their own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a:t>
            </a:r>
            <a:r>
              <a:rPr lang="en-US" sz="1200" kern="1200" baseline="0" dirty="0">
                <a:solidFill>
                  <a:schemeClr val="tx1"/>
                </a:solidFill>
                <a:effectLst/>
                <a:latin typeface="+mn-lt"/>
                <a:ea typeface="+mn-ea"/>
                <a:cs typeface="+mn-cs"/>
              </a:rPr>
              <a:t> will refer to the handout distributed when they arrived - </a:t>
            </a:r>
            <a:r>
              <a:rPr lang="en-US" sz="1200" kern="1200" dirty="0">
                <a:solidFill>
                  <a:schemeClr val="tx1"/>
                </a:solidFill>
                <a:effectLst/>
                <a:latin typeface="+mn-lt"/>
                <a:ea typeface="+mn-ea"/>
                <a:cs typeface="+mn-cs"/>
              </a:rPr>
              <a:t>Anthony’s story (Handout 3A)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Note: While</a:t>
            </a:r>
            <a:r>
              <a:rPr lang="en-US" sz="1200" i="1" kern="1200" baseline="0" dirty="0">
                <a:solidFill>
                  <a:schemeClr val="tx1"/>
                </a:solidFill>
                <a:effectLst/>
                <a:latin typeface="+mn-lt"/>
                <a:ea typeface="+mn-ea"/>
                <a:cs typeface="+mn-cs"/>
              </a:rPr>
              <a:t> you may recognize this content as Search Institute’s 40 Developmental Assets, this will not be the focus of this slide. Rather, introducing the concept of assets and how to look for them as mentors is the focus. You will share the 40 Assets handout with them at the end to read on their own.  </a:t>
            </a:r>
            <a:endParaRPr lang="en-US" sz="105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CONTENT:</a:t>
            </a:r>
          </a:p>
          <a:p>
            <a:pPr lvl="0"/>
            <a:r>
              <a:rPr lang="en-US" sz="1200" kern="1200" dirty="0">
                <a:solidFill>
                  <a:schemeClr val="tx1"/>
                </a:solidFill>
                <a:effectLst/>
                <a:latin typeface="+mn-lt"/>
                <a:ea typeface="+mn-ea"/>
                <a:cs typeface="+mn-cs"/>
              </a:rPr>
              <a:t>Assets: </a:t>
            </a:r>
            <a:endParaRPr lang="en-US" sz="105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Internal and external</a:t>
            </a:r>
          </a:p>
          <a:p>
            <a:pPr marL="171450" lvl="0" indent="-171450">
              <a:buFont typeface="Arial" pitchFamily="34" charset="0"/>
              <a:buChar char="•"/>
            </a:pPr>
            <a:r>
              <a:rPr lang="en-US" sz="1200" kern="1200" dirty="0">
                <a:solidFill>
                  <a:schemeClr val="tx1"/>
                </a:solidFill>
                <a:effectLst/>
                <a:latin typeface="+mn-lt"/>
                <a:ea typeface="+mn-ea"/>
                <a:cs typeface="+mn-cs"/>
              </a:rPr>
              <a:t>More assets youth have, the less likely youth are to participate in unhealthy behavior, such as self-harm, violence, and substance abuse</a:t>
            </a:r>
            <a:endParaRPr lang="en-US" sz="1050" kern="1200" dirty="0">
              <a:solidFill>
                <a:schemeClr val="tx1"/>
              </a:solidFill>
              <a:effectLst/>
              <a:latin typeface="+mn-lt"/>
              <a:ea typeface="+mn-ea"/>
              <a:cs typeface="+mn-cs"/>
            </a:endParaRPr>
          </a:p>
          <a:p>
            <a:pPr marL="171450" lvl="0" indent="-171450">
              <a:buFont typeface="Arial" pitchFamily="34" charset="0"/>
              <a:buChar char="•"/>
            </a:pPr>
            <a:r>
              <a:rPr lang="en-US" sz="1200" b="0" kern="1200" dirty="0">
                <a:solidFill>
                  <a:schemeClr val="tx1"/>
                </a:solidFill>
                <a:effectLst/>
                <a:latin typeface="+mn-lt"/>
                <a:ea typeface="+mn-ea"/>
                <a:cs typeface="+mn-cs"/>
              </a:rPr>
              <a:t>Assets</a:t>
            </a:r>
            <a:r>
              <a:rPr lang="en-US" sz="1200" b="0" kern="1200" baseline="0" dirty="0">
                <a:solidFill>
                  <a:schemeClr val="tx1"/>
                </a:solidFill>
                <a:effectLst/>
                <a:latin typeface="+mn-lt"/>
                <a:ea typeface="+mn-ea"/>
                <a:cs typeface="+mn-cs"/>
              </a:rPr>
              <a:t> can be internal – relating to self-identify, character, and values -  or external relating to family and community</a:t>
            </a:r>
          </a:p>
          <a:p>
            <a:pPr marL="171450" lvl="0" indent="-171450">
              <a:buFont typeface="Arial" pitchFamily="34" charset="0"/>
              <a:buChar char="•"/>
            </a:pPr>
            <a:r>
              <a:rPr lang="en-US" sz="1200" b="0" kern="1200" baseline="0" dirty="0">
                <a:solidFill>
                  <a:schemeClr val="tx1"/>
                </a:solidFill>
                <a:effectLst/>
                <a:latin typeface="+mn-lt"/>
                <a:ea typeface="+mn-ea"/>
                <a:cs typeface="+mn-cs"/>
              </a:rPr>
              <a:t>Reinforce concept of more assets = better outcomes</a:t>
            </a:r>
          </a:p>
          <a:p>
            <a:pPr marL="171450" lvl="0" indent="-171450">
              <a:buFont typeface="Arial" pitchFamily="34" charset="0"/>
              <a:buChar char="•"/>
            </a:pPr>
            <a:r>
              <a:rPr lang="en-US" sz="1200" b="0" kern="1200" baseline="0" dirty="0">
                <a:solidFill>
                  <a:schemeClr val="tx1"/>
                </a:solidFill>
                <a:effectLst/>
                <a:latin typeface="+mn-lt"/>
                <a:ea typeface="+mn-ea"/>
                <a:cs typeface="+mn-cs"/>
              </a:rPr>
              <a:t>Apply to Anthony and James case study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SUGGESTED SCRIPT (5</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minutes):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call these assets. These (</a:t>
            </a:r>
            <a:r>
              <a:rPr lang="en-US" sz="1200" i="1" kern="1200" dirty="0">
                <a:solidFill>
                  <a:schemeClr val="tx1"/>
                </a:solidFill>
                <a:effectLst/>
                <a:latin typeface="+mn-lt"/>
                <a:ea typeface="+mn-ea"/>
                <a:cs typeface="+mn-cs"/>
              </a:rPr>
              <a:t>indicate</a:t>
            </a:r>
            <a:r>
              <a:rPr lang="en-US" sz="1200" i="1" kern="1200" baseline="0" dirty="0">
                <a:solidFill>
                  <a:schemeClr val="tx1"/>
                </a:solidFill>
                <a:effectLst/>
                <a:latin typeface="+mn-lt"/>
                <a:ea typeface="+mn-ea"/>
                <a:cs typeface="+mn-cs"/>
              </a:rPr>
              <a:t> inside of figure)</a:t>
            </a:r>
            <a:r>
              <a:rPr lang="en-US" sz="1200" i="0" kern="1200" baseline="0" dirty="0">
                <a:solidFill>
                  <a:schemeClr val="tx1"/>
                </a:solidFill>
                <a:effectLst/>
                <a:latin typeface="+mn-lt"/>
                <a:ea typeface="+mn-ea"/>
                <a:cs typeface="+mn-cs"/>
              </a:rPr>
              <a:t> are internal assets, things relating to self-identity, character, and values. These (</a:t>
            </a:r>
            <a:r>
              <a:rPr lang="en-US" sz="1200" i="1" kern="1200" baseline="0" dirty="0">
                <a:solidFill>
                  <a:schemeClr val="tx1"/>
                </a:solidFill>
                <a:effectLst/>
                <a:latin typeface="+mn-lt"/>
                <a:ea typeface="+mn-ea"/>
                <a:cs typeface="+mn-cs"/>
              </a:rPr>
              <a:t>indicate outside the figure)</a:t>
            </a:r>
            <a:r>
              <a:rPr lang="en-US" sz="1200" i="0" kern="1200" baseline="0" dirty="0">
                <a:solidFill>
                  <a:schemeClr val="tx1"/>
                </a:solidFill>
                <a:effectLst/>
                <a:latin typeface="+mn-lt"/>
                <a:ea typeface="+mn-ea"/>
                <a:cs typeface="+mn-cs"/>
              </a:rPr>
              <a:t> are considered external assets – things relating to family and community.  Though this may seem pretty natural, there’s been a lot of research about it because it makes a big difference for youth and their healthy development.</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Let’s take a moment to talk about what this means as mentors. </a:t>
            </a:r>
            <a:r>
              <a:rPr lang="en-US" sz="1200" kern="1200" dirty="0">
                <a:solidFill>
                  <a:schemeClr val="tx1"/>
                </a:solidFill>
                <a:effectLst/>
                <a:latin typeface="+mn-lt"/>
                <a:ea typeface="+mn-ea"/>
                <a:cs typeface="+mn-cs"/>
              </a:rPr>
              <a:t>As mentors, you will build assets simply by being another caring adult in their life that is providing opportunities for growth and</a:t>
            </a:r>
            <a:r>
              <a:rPr lang="en-US" sz="1200" kern="1200" baseline="0" dirty="0">
                <a:solidFill>
                  <a:schemeClr val="tx1"/>
                </a:solidFill>
                <a:effectLst/>
                <a:latin typeface="+mn-lt"/>
                <a:ea typeface="+mn-ea"/>
                <a:cs typeface="+mn-cs"/>
              </a:rPr>
              <a:t> development. </a:t>
            </a:r>
            <a:r>
              <a:rPr lang="en-US" sz="1200" kern="1200" dirty="0">
                <a:solidFill>
                  <a:schemeClr val="tx1"/>
                </a:solidFill>
                <a:effectLst/>
                <a:latin typeface="+mn-lt"/>
                <a:ea typeface="+mn-ea"/>
                <a:cs typeface="+mn-cs"/>
              </a:rPr>
              <a:t>According to the research, the more assets a youth possesses, the more likely they are to have greater social and emotional well-being, which helps them successfully transition to adulthood. They are better equipped to learn how to live responsibly and independently, set goals and plan for their future, express emotion appropriately, form positive relationships, and make good choices. This also suggests that the more assets they have,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less likely they are to participate in negative behaviors such as violence, substance abuse, and poor academic performance. But you might be surprised to hear that focusing on assets may not be intuitive or even comfortable. It might</a:t>
            </a:r>
            <a:r>
              <a:rPr lang="en-US" sz="1200" kern="1200" baseline="0" dirty="0">
                <a:solidFill>
                  <a:schemeClr val="tx1"/>
                </a:solidFill>
                <a:effectLst/>
                <a:latin typeface="+mn-lt"/>
                <a:ea typeface="+mn-ea"/>
                <a:cs typeface="+mn-cs"/>
              </a:rPr>
              <a:t> take some practice.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Ask:</a:t>
            </a:r>
            <a:r>
              <a:rPr lang="en-US" sz="1200" kern="1200" baseline="0" dirty="0">
                <a:solidFill>
                  <a:schemeClr val="tx1"/>
                </a:solidFill>
                <a:effectLst/>
                <a:latin typeface="+mn-lt"/>
                <a:ea typeface="+mn-ea"/>
                <a:cs typeface="+mn-cs"/>
              </a:rPr>
              <a:t>  I’d like you to take a minute to consider your own assets–jot down at least two internal asset and two external assets that you have. </a:t>
            </a:r>
            <a:r>
              <a:rPr lang="en-US" sz="1200" i="1" kern="1200" baseline="0" dirty="0">
                <a:solidFill>
                  <a:schemeClr val="tx1"/>
                </a:solidFill>
                <a:effectLst/>
                <a:latin typeface="+mn-lt"/>
                <a:ea typeface="+mn-ea"/>
                <a:cs typeface="+mn-cs"/>
              </a:rPr>
              <a:t>Pause to allow them to do this, then invite them to share examples.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effectLst/>
                <a:latin typeface="+mn-lt"/>
                <a:ea typeface="+mn-ea"/>
                <a:cs typeface="+mn-cs"/>
              </a:rPr>
              <a:t>Ask</a:t>
            </a:r>
            <a:r>
              <a:rPr lang="en-US" sz="1200" i="0" kern="1200" baseline="0" dirty="0">
                <a:solidFill>
                  <a:schemeClr val="tx1"/>
                </a:solidFill>
                <a:effectLst/>
                <a:latin typeface="+mn-lt"/>
                <a:ea typeface="+mn-ea"/>
                <a:cs typeface="+mn-cs"/>
              </a:rPr>
              <a:t>: Was it difficult to come up with your assets? </a:t>
            </a:r>
            <a:r>
              <a:rPr lang="en-US" sz="1200" i="1" kern="1200" baseline="0" dirty="0">
                <a:solidFill>
                  <a:schemeClr val="tx1"/>
                </a:solidFill>
                <a:effectLst/>
                <a:latin typeface="+mn-lt"/>
                <a:ea typeface="+mn-ea"/>
                <a:cs typeface="+mn-cs"/>
              </a:rPr>
              <a:t>Pause for responses.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effectLst/>
                <a:latin typeface="+mn-lt"/>
                <a:ea typeface="+mn-ea"/>
                <a:cs typeface="+mn-cs"/>
              </a:rPr>
              <a:t>Ask: </a:t>
            </a:r>
            <a:r>
              <a:rPr lang="en-US" sz="1200" i="0" kern="1200" baseline="0" dirty="0">
                <a:solidFill>
                  <a:schemeClr val="tx1"/>
                </a:solidFill>
                <a:effectLst/>
                <a:latin typeface="+mn-lt"/>
                <a:ea typeface="+mn-ea"/>
                <a:cs typeface="+mn-cs"/>
              </a:rPr>
              <a:t>How does it feel to acknowledge your assets? </a:t>
            </a:r>
            <a:r>
              <a:rPr lang="en-US" sz="1200" i="1" kern="1200" baseline="0" dirty="0">
                <a:solidFill>
                  <a:schemeClr val="tx1"/>
                </a:solidFill>
                <a:effectLst/>
                <a:latin typeface="+mn-lt"/>
                <a:ea typeface="+mn-ea"/>
                <a:cs typeface="+mn-cs"/>
              </a:rPr>
              <a:t>Pause for responses.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Now let’s take a look at the story I handed out earlier about Anthony and James. What stood out for you when you first read this story? (</a:t>
            </a:r>
            <a:r>
              <a:rPr lang="en-US" sz="1200" i="1" kern="1200" baseline="0" dirty="0">
                <a:solidFill>
                  <a:schemeClr val="tx1"/>
                </a:solidFill>
                <a:effectLst/>
                <a:latin typeface="+mn-lt"/>
                <a:ea typeface="+mn-ea"/>
                <a:cs typeface="+mn-cs"/>
              </a:rPr>
              <a:t>lots of negative things happening in Anthony’s life)</a:t>
            </a:r>
            <a:r>
              <a:rPr lang="en-US" sz="1200" i="0" kern="1200" baseline="0" dirty="0">
                <a:solidFill>
                  <a:schemeClr val="tx1"/>
                </a:solidFill>
                <a:effectLst/>
                <a:latin typeface="+mn-lt"/>
                <a:ea typeface="+mn-ea"/>
                <a:cs typeface="+mn-cs"/>
              </a:rPr>
              <a:t> The challenges just shout right out at you, don’t they? But this is more to this story. There are assets. I would like you to pair up and look at the story and discuss the following: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kern="1200" baseline="0" dirty="0">
                <a:solidFill>
                  <a:schemeClr val="tx1"/>
                </a:solidFill>
                <a:effectLst/>
                <a:latin typeface="+mn-lt"/>
                <a:ea typeface="+mn-ea"/>
                <a:cs typeface="+mn-cs"/>
              </a:rPr>
              <a:t>What do you think are some of Anthony’s internal assets? What are some of his external assets?</a:t>
            </a:r>
            <a:endParaRPr lang="en-US" sz="120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effectLst/>
                <a:latin typeface="+mn-lt"/>
                <a:ea typeface="+mn-ea"/>
                <a:cs typeface="+mn-cs"/>
              </a:rPr>
              <a:t>Invite </a:t>
            </a:r>
            <a:r>
              <a:rPr lang="en-US" sz="1200" b="0" i="0" kern="1200" baseline="0" dirty="0">
                <a:solidFill>
                  <a:schemeClr val="tx1"/>
                </a:solidFill>
                <a:effectLst/>
                <a:latin typeface="+mn-lt"/>
                <a:ea typeface="+mn-ea"/>
                <a:cs typeface="+mn-cs"/>
              </a:rPr>
              <a:t>pairs</a:t>
            </a:r>
            <a:r>
              <a:rPr lang="en-US" sz="1200" i="0" kern="1200" baseline="0" dirty="0">
                <a:solidFill>
                  <a:schemeClr val="tx1"/>
                </a:solidFill>
                <a:effectLst/>
                <a:latin typeface="+mn-lt"/>
                <a:ea typeface="+mn-ea"/>
                <a:cs typeface="+mn-cs"/>
              </a:rPr>
              <a:t> to share with the full group, first, examples they identified of internal assets for Anthony </a:t>
            </a:r>
            <a:r>
              <a:rPr lang="en-US" sz="1200" i="1" kern="1200" baseline="0" dirty="0">
                <a:solidFill>
                  <a:schemeClr val="tx1"/>
                </a:solidFill>
                <a:effectLst/>
                <a:latin typeface="+mn-lt"/>
                <a:ea typeface="+mn-ea"/>
                <a:cs typeface="+mn-cs"/>
              </a:rPr>
              <a:t>(pause for responses-examples are determination, artistic talent, responsibility, goals for the future), </a:t>
            </a:r>
            <a:r>
              <a:rPr lang="en-US" sz="1200" i="0" kern="1200" baseline="0" dirty="0">
                <a:solidFill>
                  <a:schemeClr val="tx1"/>
                </a:solidFill>
                <a:effectLst/>
                <a:latin typeface="+mn-lt"/>
                <a:ea typeface="+mn-ea"/>
                <a:cs typeface="+mn-cs"/>
              </a:rPr>
              <a:t>and then examples of external assets. </a:t>
            </a:r>
            <a:r>
              <a:rPr lang="en-US" sz="1200" i="1" kern="1200" baseline="0" dirty="0">
                <a:solidFill>
                  <a:schemeClr val="tx1"/>
                </a:solidFill>
                <a:effectLst/>
                <a:latin typeface="+mn-lt"/>
                <a:ea typeface="+mn-ea"/>
                <a:cs typeface="+mn-cs"/>
              </a:rPr>
              <a:t>(pause for responses- examples are family support, positive friends, school connection)</a:t>
            </a:r>
            <a:endParaRPr lang="en-US" sz="120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effectLst/>
                <a:latin typeface="+mn-lt"/>
                <a:ea typeface="+mn-ea"/>
                <a:cs typeface="+mn-cs"/>
              </a:rPr>
              <a:t>Ask</a:t>
            </a:r>
            <a:r>
              <a:rPr lang="en-US" sz="1200" i="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activities might James and Anthony do to build on Anthony’s assets and interests?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effectLst/>
                <a:latin typeface="+mn-lt"/>
                <a:ea typeface="+mn-ea"/>
                <a:cs typeface="+mn-cs"/>
              </a:rPr>
              <a:t>Ask:</a:t>
            </a:r>
            <a:r>
              <a:rPr lang="en-US" sz="1200" i="0" kern="1200" baseline="0" dirty="0">
                <a:solidFill>
                  <a:schemeClr val="tx1"/>
                </a:solidFill>
                <a:effectLst/>
                <a:latin typeface="+mn-lt"/>
                <a:ea typeface="+mn-ea"/>
                <a:cs typeface="+mn-cs"/>
              </a:rPr>
              <a:t> What do you think might be some of Anthony’s aspirations?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237936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INTENTION</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introduce the concepts of the “Big 3” and help mentors consider how they can use these concepts in mentoring.</a:t>
            </a:r>
          </a:p>
          <a:p>
            <a:endParaRPr lang="en-US"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TRAINER INSTRUCTIONS</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will address each of the Big 3 one at a time. For each one, first you will provide content overview</a:t>
            </a:r>
            <a:r>
              <a:rPr lang="en-US" sz="1200" kern="1200" baseline="0" dirty="0">
                <a:solidFill>
                  <a:schemeClr val="tx1"/>
                </a:solidFill>
                <a:effectLst/>
                <a:latin typeface="+mn-lt"/>
                <a:ea typeface="+mn-ea"/>
                <a:cs typeface="+mn-cs"/>
              </a:rPr>
              <a:t> and then you will </a:t>
            </a:r>
            <a:r>
              <a:rPr lang="en-US" sz="1050" kern="1200" dirty="0">
                <a:solidFill>
                  <a:schemeClr val="tx1"/>
                </a:solidFill>
                <a:effectLst/>
                <a:latin typeface="+mn-lt"/>
                <a:ea typeface="+mn-ea"/>
                <a:cs typeface="+mn-cs"/>
              </a:rPr>
              <a:t>ask mentors a question that will help them consider what is meant by each phrase in practice. Be sure to have the full conversation about each one individually.</a:t>
            </a:r>
            <a:r>
              <a:rPr lang="en-US" sz="1050" kern="1200" baseline="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CONTENT</a:t>
            </a:r>
            <a:endParaRPr lang="en-US" sz="105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Caring relationships:</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Caring relationships are defined as supportive connections to others in the child’s life who model and support healthy development and well-being.</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Caring relationships convey that someone is “there for the youth”.</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Studies have found that caring relationships is most critical factor promoting healthy and successful development even in face of stress, challenge, and risk.</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High expectation messages:</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High expectation messages are defined as the consistent communication of direct and indirect messages that the child can succeed.</a:t>
            </a:r>
          </a:p>
          <a:p>
            <a:pPr lvl="1"/>
            <a:r>
              <a:rPr lang="en-US" sz="1200" kern="1200" dirty="0">
                <a:solidFill>
                  <a:schemeClr val="tx1"/>
                </a:solidFill>
                <a:effectLst/>
                <a:latin typeface="+mn-lt"/>
                <a:ea typeface="+mn-ea"/>
                <a:cs typeface="+mn-cs"/>
              </a:rPr>
              <a:t>“high expectation” refers to conveying encouragement and belief in their abilities</a:t>
            </a:r>
            <a:r>
              <a:rPr lang="en-US" sz="1200" kern="1200" baseline="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Message is “You can make it; you have everything it takes to achieve your dreams; I’ll be there to support you.”</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 high-expectation approach is individually based and strengths-focused.</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Meaningful participation:</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Defined as the involvement of the child in relevant, engaging, and interesting activities with opportunities for responsibility and contribution.</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Participation, like caring and support, meets a fundamental human need: to have some control and ownership over one’s life.</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Resilience research has documented that youth who are given valued responsibilities, planning and decision-making opportunities, and chances to contribute and help others in their home, school, and community environments have better outcomes.</a:t>
            </a:r>
            <a:endParaRPr lang="en-US" sz="105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SUGGESTED SCRIPT (5 minutes)</a:t>
            </a:r>
            <a:endParaRPr lang="en-US" sz="105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So the big</a:t>
            </a:r>
            <a:r>
              <a:rPr lang="en-US" sz="1200" b="0" kern="1200" baseline="0" dirty="0">
                <a:solidFill>
                  <a:schemeClr val="tx1"/>
                </a:solidFill>
                <a:effectLst/>
                <a:latin typeface="+mn-lt"/>
                <a:ea typeface="+mn-ea"/>
                <a:cs typeface="+mn-cs"/>
              </a:rPr>
              <a:t> question is, how can PYD mentors build assets? When we talk about a PYD approach, there are 3 things that emerge as key to positive outcomes for youth. Let’s talk about them. </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Provide a caring relationship</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Caring relationships are defined as supportive connections to others in the child’s life who model and support healthy development and well-being. Studies have identified caring relationships as the most critical factor promoting healthy and successful development even in the face of much environmental stress, challenge, and risk. Caring relationships convey that someone is “there” for a youth. This is demonstrated by an adult or peer having an interest in who a young person is, and in actively listening to, and talking with, the youth.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are some of the caring</a:t>
            </a:r>
            <a:r>
              <a:rPr lang="en-US" sz="1200" kern="1200" baseline="0" dirty="0">
                <a:solidFill>
                  <a:schemeClr val="tx1"/>
                </a:solidFill>
                <a:effectLst/>
                <a:latin typeface="+mn-lt"/>
                <a:ea typeface="+mn-ea"/>
                <a:cs typeface="+mn-cs"/>
              </a:rPr>
              <a:t> relationships a child typically has? </a:t>
            </a:r>
          </a:p>
          <a:p>
            <a:endParaRPr lang="en-US" sz="1200" i="0" kern="1200" baseline="0" dirty="0">
              <a:solidFill>
                <a:schemeClr val="tx1"/>
              </a:solidFill>
              <a:effectLst/>
              <a:latin typeface="+mn-lt"/>
              <a:ea typeface="+mn-ea"/>
              <a:cs typeface="+mn-cs"/>
            </a:endParaRPr>
          </a:p>
          <a:p>
            <a:r>
              <a:rPr lang="en-US" sz="1200" i="0" kern="1200" baseline="0" dirty="0">
                <a:solidFill>
                  <a:schemeClr val="tx1"/>
                </a:solidFill>
                <a:effectLst/>
                <a:latin typeface="+mn-lt"/>
                <a:ea typeface="+mn-ea"/>
                <a:cs typeface="+mn-cs"/>
              </a:rPr>
              <a:t>And, now, your mentee will have you as their mentor to add to that list of caring relationships. </a:t>
            </a:r>
            <a:endParaRPr lang="en-US" sz="1200" kern="1200" dirty="0">
              <a:solidFill>
                <a:schemeClr val="tx1"/>
              </a:solidFill>
              <a:effectLst/>
              <a:latin typeface="+mn-lt"/>
              <a:ea typeface="+mn-ea"/>
              <a:cs typeface="+mn-cs"/>
            </a:endParaRPr>
          </a:p>
          <a:p>
            <a:endParaRPr lang="en-US"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Provide high expectation messages</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High expectation messages are defined as the consistent communication of direct and indirect messages that the child can succeed. They are at the core of caring relationships and communicate belief in the youth’s innate resilience and ability to learn. The message is “You can make it; you have everything it takes to achieve your dreams; I’ll be there to support you.” A high-expectation approach is individually based and strengths-focused. You are essentially identifying each youth’s unique strengths and gifts, nurturing them, and using them to work on needs or concerns.</a:t>
            </a: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are some examples of high expectations messages? </a:t>
            </a:r>
            <a:r>
              <a:rPr lang="en-US" sz="1200" i="1" kern="1200" dirty="0">
                <a:solidFill>
                  <a:schemeClr val="tx1"/>
                </a:solidFill>
                <a:effectLst/>
                <a:latin typeface="+mn-lt"/>
                <a:ea typeface="+mn-ea"/>
                <a:cs typeface="+mn-cs"/>
              </a:rPr>
              <a:t>Allow responses. </a:t>
            </a:r>
            <a:r>
              <a:rPr lang="en-US" sz="1200" i="0" kern="1200" dirty="0">
                <a:solidFill>
                  <a:schemeClr val="tx1"/>
                </a:solidFill>
                <a:effectLst/>
                <a:latin typeface="+mn-lt"/>
                <a:ea typeface="+mn-ea"/>
                <a:cs typeface="+mn-cs"/>
              </a:rPr>
              <a:t>What might James say to Anthony? </a:t>
            </a:r>
            <a:endParaRPr lang="en-US" sz="1200" kern="1200" dirty="0">
              <a:solidFill>
                <a:schemeClr val="tx1"/>
              </a:solidFill>
              <a:effectLst/>
              <a:latin typeface="+mn-lt"/>
              <a:ea typeface="+mn-ea"/>
              <a:cs typeface="+mn-cs"/>
            </a:endParaRPr>
          </a:p>
          <a:p>
            <a:endParaRPr lang="en-US"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Facilitate meaningful participation</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Meaningful participation is defined as the involvement of the child in relevant, engaging, and interesting activities with opportunities for responsibility and contribution. Providing young people with opportunities for meaningful participation is a natural outcome of environments that convey high expectations. Participation, like caring and support, meets a fundamental human need: to have some control and ownership over one’s life. Resilience research has documented that youth who are given valued responsibilities, planning and decision-making opportunities, and chances to contribute and help others in their home, school, and community environments have better outcomes.  </a:t>
            </a: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are some ways we can do</a:t>
            </a:r>
            <a:r>
              <a:rPr lang="en-US" sz="1200" kern="1200" baseline="0" dirty="0">
                <a:solidFill>
                  <a:schemeClr val="tx1"/>
                </a:solidFill>
                <a:effectLst/>
                <a:latin typeface="+mn-lt"/>
                <a:ea typeface="+mn-ea"/>
                <a:cs typeface="+mn-cs"/>
              </a:rPr>
              <a:t> this with children and youth? </a:t>
            </a:r>
          </a:p>
          <a:p>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and your mentee explore,</a:t>
            </a:r>
            <a:r>
              <a:rPr lang="en-US" sz="1200" kern="1200" baseline="0" dirty="0">
                <a:solidFill>
                  <a:schemeClr val="tx1"/>
                </a:solidFill>
                <a:effectLst/>
                <a:latin typeface="+mn-lt"/>
                <a:ea typeface="+mn-ea"/>
                <a:cs typeface="+mn-cs"/>
              </a:rPr>
              <a:t> you will be exposing them to new </a:t>
            </a:r>
            <a:r>
              <a:rPr lang="en-US" sz="1200" kern="1200" dirty="0">
                <a:solidFill>
                  <a:schemeClr val="tx1"/>
                </a:solidFill>
                <a:effectLst/>
                <a:latin typeface="+mn-lt"/>
                <a:ea typeface="+mn-ea"/>
                <a:cs typeface="+mn-cs"/>
              </a:rPr>
              <a:t>people, places and things that develop strengths and interests</a:t>
            </a:r>
            <a:r>
              <a:rPr lang="en-US" sz="1200" kern="1200" baseline="0" dirty="0">
                <a:solidFill>
                  <a:schemeClr val="tx1"/>
                </a:solidFill>
                <a:effectLst/>
                <a:latin typeface="+mn-lt"/>
                <a:ea typeface="+mn-ea"/>
                <a:cs typeface="+mn-cs"/>
              </a:rPr>
              <a:t> and new ideas for things to explore. </a:t>
            </a:r>
            <a:endParaRPr lang="en-US" sz="105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40179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INTENTION</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Provide an overview of how all aspects of PYD approach are intertwined.</a:t>
            </a:r>
          </a:p>
          <a:p>
            <a:r>
              <a:rPr lang="en-US" sz="1200" kern="1200" dirty="0">
                <a:solidFill>
                  <a:schemeClr val="tx1"/>
                </a:solidFill>
                <a:effectLst/>
                <a:latin typeface="+mn-lt"/>
                <a:ea typeface="+mn-ea"/>
                <a:cs typeface="+mn-cs"/>
              </a:rPr>
              <a:t>Relate PYD approach to mentoring</a:t>
            </a:r>
          </a:p>
          <a:p>
            <a:endParaRPr lang="en-US"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TRAINER INSTRUCTIONS</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Point to each section as you describe it.</a:t>
            </a:r>
          </a:p>
          <a:p>
            <a:pPr lvl="0"/>
            <a:r>
              <a:rPr lang="en-US" sz="1200" kern="1200" dirty="0">
                <a:solidFill>
                  <a:schemeClr val="tx1"/>
                </a:solidFill>
                <a:effectLst/>
                <a:latin typeface="+mn-lt"/>
                <a:ea typeface="+mn-ea"/>
                <a:cs typeface="+mn-cs"/>
              </a:rPr>
              <a:t>Acknowledge there’s a lot of information on this slide – and say we’re going to spend some time breaking this down a bit.</a:t>
            </a:r>
          </a:p>
          <a:p>
            <a:pPr lvl="0"/>
            <a:r>
              <a:rPr lang="en-US" sz="1200" kern="1200" dirty="0">
                <a:solidFill>
                  <a:schemeClr val="tx1"/>
                </a:solidFill>
                <a:effectLst/>
                <a:latin typeface="+mn-lt"/>
                <a:ea typeface="+mn-ea"/>
                <a:cs typeface="+mn-cs"/>
              </a:rPr>
              <a:t>Handout PYD at a Glance</a:t>
            </a:r>
            <a:r>
              <a:rPr lang="en-US" sz="1200" kern="1200" baseline="0" dirty="0">
                <a:solidFill>
                  <a:schemeClr val="tx1"/>
                </a:solidFill>
                <a:effectLst/>
                <a:latin typeface="+mn-lt"/>
                <a:ea typeface="+mn-ea"/>
                <a:cs typeface="+mn-cs"/>
              </a:rPr>
              <a:t> that was provided at the start of the session will be discussed in detail. It is shared in a handout to make the detail easier to see. </a:t>
            </a:r>
            <a:endParaRPr lang="en-US" sz="105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CONTENT</a:t>
            </a:r>
            <a:endParaRPr lang="en-US" sz="105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5Cs are Competence, Confidence, Character, Caring, and Connection, which are developed through a PYD approach. These concepts will be discussed on next slide.</a:t>
            </a:r>
            <a:endParaRPr lang="en-US" sz="105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Resilience:</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Youth’s ability to bounce back from a traumatic situation, like having an incarcerated family member</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 positive asset they develop and apply to life situations.</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 very important characteristic AND a protective factor </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Protective factors we are referring to those traits, abilities, and assets that promote safety and success.</a:t>
            </a:r>
            <a:endParaRPr lang="en-US" sz="105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Youth outcomes</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Positive outcomes are the whole purpose of PYD </a:t>
            </a:r>
            <a:r>
              <a:rPr lang="en-US" sz="1050" kern="1200" dirty="0">
                <a:solidFill>
                  <a:schemeClr val="tx1"/>
                </a:solidFill>
                <a:effectLst/>
                <a:latin typeface="+mn-lt"/>
                <a:ea typeface="+mn-ea"/>
                <a:cs typeface="+mn-cs"/>
              </a:rPr>
              <a:t>.</a:t>
            </a:r>
            <a:r>
              <a:rPr lang="en-US" sz="105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a youth has depth in the 5Cs and is becoming more resilient, he/she is at reduced risk for negative influences, can positively contribute to family and community, and thrive. </a:t>
            </a:r>
            <a:endParaRPr lang="en-US" sz="105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SUGGESTED SCRIPT (5 minutes)</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that we have an understanding of how PYD focuses on assets, I want to take a minute to show you how this is integrated into PYD mentoring. This graphic illustrates what PYD is about, and what outcomes we intend for the youth to achieve. I realize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there’s a lot of information on this slide but don’t worry, we’re going to spend some time breaking this down a bit. We shared this with you as a handout to make it easier to read.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a:t>
            </a:r>
            <a:r>
              <a:rPr lang="en-US" sz="1200" kern="1200" baseline="0" dirty="0">
                <a:solidFill>
                  <a:schemeClr val="tx1"/>
                </a:solidFill>
                <a:effectLst/>
                <a:latin typeface="+mn-lt"/>
                <a:ea typeface="+mn-ea"/>
                <a:cs typeface="+mn-cs"/>
              </a:rPr>
              <a:t> you can see, internal and external assets are our starting point </a:t>
            </a:r>
            <a:r>
              <a:rPr lang="en-US" sz="1200" kern="1200" dirty="0">
                <a:solidFill>
                  <a:schemeClr val="tx1"/>
                </a:solidFill>
                <a:effectLst/>
                <a:latin typeface="+mn-lt"/>
                <a:ea typeface="+mn-ea"/>
                <a:cs typeface="+mn-cs"/>
              </a:rPr>
              <a:t>on the left (point to youth assets). As we discussed, every mentee has some internal assets - strengths or characteristics - as well as external assets going for them. </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heart</a:t>
            </a:r>
            <a:r>
              <a:rPr lang="en-US" sz="1200" kern="1200" baseline="0" dirty="0">
                <a:solidFill>
                  <a:schemeClr val="tx1"/>
                </a:solidFill>
                <a:effectLst/>
                <a:latin typeface="+mn-lt"/>
                <a:ea typeface="+mn-ea"/>
                <a:cs typeface="+mn-cs"/>
              </a:rPr>
              <a:t> of the PYD approach are </a:t>
            </a:r>
            <a:r>
              <a:rPr lang="en-US" sz="1200" b="1" kern="1200" dirty="0">
                <a:solidFill>
                  <a:schemeClr val="tx1"/>
                </a:solidFill>
                <a:effectLst/>
                <a:latin typeface="+mn-lt"/>
                <a:ea typeface="+mn-ea"/>
                <a:cs typeface="+mn-cs"/>
              </a:rPr>
              <a:t>The 5Cs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point to it in the middle</a:t>
            </a:r>
            <a:r>
              <a:rPr lang="en-US" sz="1200" kern="1200" dirty="0">
                <a:solidFill>
                  <a:schemeClr val="tx1"/>
                </a:solidFill>
                <a:effectLst/>
                <a:latin typeface="+mn-lt"/>
                <a:ea typeface="+mn-ea"/>
                <a:cs typeface="+mn-cs"/>
              </a:rPr>
              <a:t>) – these are characteristics that are foundational for positive development. We’ll look at these in a bit more depth next but first, let’s talk about resilience (</a:t>
            </a:r>
            <a:r>
              <a:rPr lang="en-US" sz="1200" i="1" kern="1200" dirty="0">
                <a:solidFill>
                  <a:schemeClr val="tx1"/>
                </a:solidFill>
                <a:effectLst/>
                <a:latin typeface="+mn-lt"/>
                <a:ea typeface="+mn-ea"/>
                <a:cs typeface="+mn-cs"/>
              </a:rPr>
              <a:t>point to the</a:t>
            </a:r>
            <a:r>
              <a:rPr lang="en-US" sz="1200" i="1" kern="1200" baseline="0" dirty="0">
                <a:solidFill>
                  <a:schemeClr val="tx1"/>
                </a:solidFill>
                <a:effectLst/>
                <a:latin typeface="+mn-lt"/>
                <a:ea typeface="+mn-ea"/>
                <a:cs typeface="+mn-cs"/>
              </a:rPr>
              <a:t> arrow running along the bottom moving your hand to demonstrate the concept of movement – growth and development</a:t>
            </a:r>
            <a:r>
              <a:rPr lang="en-US" sz="12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know we discussed a bit about resilience</a:t>
            </a:r>
            <a:r>
              <a:rPr lang="en-US" sz="1200" kern="1200" baseline="0" dirty="0">
                <a:solidFill>
                  <a:schemeClr val="tx1"/>
                </a:solidFill>
                <a:effectLst/>
                <a:latin typeface="+mn-lt"/>
                <a:ea typeface="+mn-ea"/>
                <a:cs typeface="+mn-cs"/>
              </a:rPr>
              <a:t> already during pre-match training, so I will only provide a reminder. You can</a:t>
            </a:r>
            <a:r>
              <a:rPr lang="en-US" sz="1200" kern="1200" dirty="0">
                <a:solidFill>
                  <a:schemeClr val="tx1"/>
                </a:solidFill>
                <a:effectLst/>
                <a:latin typeface="+mn-lt"/>
                <a:ea typeface="+mn-ea"/>
                <a:cs typeface="+mn-cs"/>
              </a:rPr>
              <a:t> think of resilience in two ways. First, as the youth’s ability to bounce back from a traumatic situation, like having an incarcerated family member. Second, as a positive asset they develop and apply to life situations. As</a:t>
            </a:r>
            <a:r>
              <a:rPr lang="en-US" sz="1200" kern="1200" baseline="0" dirty="0">
                <a:solidFill>
                  <a:schemeClr val="tx1"/>
                </a:solidFill>
                <a:effectLst/>
                <a:latin typeface="+mn-lt"/>
                <a:ea typeface="+mn-ea"/>
                <a:cs typeface="+mn-cs"/>
              </a:rPr>
              <a:t> mentors, we can support youth in becoming more resilient – increasing their ability to respond in healthy ways when they encounter stressful situations.</a:t>
            </a:r>
            <a:endParaRPr lang="en-US" sz="105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the mentee is developing in the 5C s, he/she is also developing resilience which is a very important characteristic AND a protective factor – especially for youth who have an incarcerated family member. When we talk about protective factors we are referring to </a:t>
            </a:r>
            <a:r>
              <a:rPr lang="en-US" sz="1200" b="1" kern="1200" dirty="0">
                <a:solidFill>
                  <a:schemeClr val="tx1"/>
                </a:solidFill>
                <a:effectLst/>
                <a:latin typeface="+mn-lt"/>
                <a:ea typeface="+mn-ea"/>
                <a:cs typeface="+mn-cs"/>
              </a:rPr>
              <a:t>assets</a:t>
            </a:r>
            <a:r>
              <a:rPr lang="en-US" sz="1200" kern="1200" dirty="0">
                <a:solidFill>
                  <a:schemeClr val="tx1"/>
                </a:solidFill>
                <a:effectLst/>
                <a:latin typeface="+mn-lt"/>
                <a:ea typeface="+mn-ea"/>
                <a:cs typeface="+mn-cs"/>
              </a:rPr>
              <a:t> that promote safety and success. Some examples are: social connectedness, leadership, academic goal achievement, and personality traits like determination, integrity, and compassion.</a:t>
            </a:r>
            <a:endParaRPr lang="en-US" sz="105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Why do you think that building resiliency, with a youth who has experienced having an incarcerated parent might be especially important? (</a:t>
            </a:r>
            <a:r>
              <a:rPr lang="en-US" sz="1200" i="1" kern="1200" dirty="0">
                <a:solidFill>
                  <a:schemeClr val="tx1"/>
                </a:solidFill>
                <a:effectLst/>
                <a:latin typeface="+mn-lt"/>
                <a:ea typeface="+mn-ea"/>
                <a:cs typeface="+mn-cs"/>
              </a:rPr>
              <a:t>Examples may include</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because the mainstays of a youth’s life may be shaken: housing, food, school;</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youth may be experiencing grief, anger, embarrassment;</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may have trust issues and are fearful of systems that could support them;</a:t>
            </a:r>
            <a:r>
              <a:rPr lang="en-US" sz="1200" i="1" kern="1200" baseline="0" dirty="0">
                <a:solidFill>
                  <a:schemeClr val="tx1"/>
                </a:solidFill>
                <a:effectLst/>
                <a:latin typeface="+mn-lt"/>
                <a:ea typeface="+mn-ea"/>
                <a:cs typeface="+mn-cs"/>
              </a:rPr>
              <a:t> may be concerned about losing others in their lives</a:t>
            </a:r>
            <a:r>
              <a:rPr lang="en-US" sz="1200" i="1" kern="1200" dirty="0">
                <a:solidFill>
                  <a:schemeClr val="tx1"/>
                </a:solidFill>
                <a:effectLst/>
                <a:latin typeface="+mn-lt"/>
                <a:ea typeface="+mn-ea"/>
                <a:cs typeface="+mn-cs"/>
              </a:rPr>
              <a:t>)</a:t>
            </a:r>
          </a:p>
          <a:p>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we have the youth outcomes – which are the whole purpose of PYD (point to the section on the right). When a youth has depth in the 5Cs and is becoming more resilient, he/she is at reduced risk for negative influences, can positively contribute to family and community, and thrive. </a:t>
            </a:r>
          </a:p>
          <a:p>
            <a:endParaRPr lang="en-US" sz="105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95451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INTENTION</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Introduce mentors to how they can support youth in building up the 5Cs as part of a PYD approach.</a:t>
            </a:r>
          </a:p>
          <a:p>
            <a:endParaRPr lang="en-US"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TRAINER INSTRUCTIONS</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a:t>
            </a:r>
            <a:r>
              <a:rPr lang="en-US" sz="1200" kern="1200" baseline="0" dirty="0">
                <a:solidFill>
                  <a:schemeClr val="tx1"/>
                </a:solidFill>
                <a:effectLst/>
                <a:latin typeface="+mn-lt"/>
                <a:ea typeface="+mn-ea"/>
                <a:cs typeface="+mn-cs"/>
              </a:rPr>
              <a:t> the training begins, h</a:t>
            </a:r>
            <a:r>
              <a:rPr lang="en-US" sz="1200" kern="1200" dirty="0">
                <a:solidFill>
                  <a:schemeClr val="tx1"/>
                </a:solidFill>
                <a:effectLst/>
                <a:latin typeface="+mn-lt"/>
                <a:ea typeface="+mn-ea"/>
                <a:cs typeface="+mn-cs"/>
              </a:rPr>
              <a:t>ave your prepared five pieces of flipchart paper with each paper having a heading with one of the 5Cs posted on the wall. Have different colored markers available</a:t>
            </a:r>
            <a:r>
              <a:rPr lang="en-US" sz="1200" kern="1200" baseline="0" dirty="0">
                <a:solidFill>
                  <a:schemeClr val="tx1"/>
                </a:solidFill>
                <a:effectLst/>
                <a:latin typeface="+mn-lt"/>
                <a:ea typeface="+mn-ea"/>
                <a:cs typeface="+mn-cs"/>
              </a:rPr>
              <a:t> (avoid using yellow or orange as they are hard to see). When you post on the wall, m</a:t>
            </a:r>
            <a:r>
              <a:rPr lang="en-US" sz="1200" kern="1200" dirty="0">
                <a:solidFill>
                  <a:schemeClr val="tx1"/>
                </a:solidFill>
                <a:effectLst/>
                <a:latin typeface="+mn-lt"/>
                <a:ea typeface="+mn-ea"/>
                <a:cs typeface="+mn-cs"/>
              </a:rPr>
              <a:t>ake sure you allow</a:t>
            </a:r>
            <a:r>
              <a:rPr lang="en-US" sz="1200" kern="1200" baseline="0" dirty="0">
                <a:solidFill>
                  <a:schemeClr val="tx1"/>
                </a:solidFill>
                <a:effectLst/>
                <a:latin typeface="+mn-lt"/>
                <a:ea typeface="+mn-ea"/>
                <a:cs typeface="+mn-cs"/>
              </a:rPr>
              <a:t> enough </a:t>
            </a:r>
            <a:r>
              <a:rPr lang="en-US" sz="1200" kern="1200" dirty="0">
                <a:solidFill>
                  <a:schemeClr val="tx1"/>
                </a:solidFill>
                <a:effectLst/>
                <a:latin typeface="+mn-lt"/>
                <a:ea typeface="+mn-ea"/>
                <a:cs typeface="+mn-cs"/>
              </a:rPr>
              <a:t>space</a:t>
            </a:r>
            <a:r>
              <a:rPr lang="en-US" sz="1200" kern="1200" baseline="0" dirty="0">
                <a:solidFill>
                  <a:schemeClr val="tx1"/>
                </a:solidFill>
                <a:effectLst/>
                <a:latin typeface="+mn-lt"/>
                <a:ea typeface="+mn-ea"/>
                <a:cs typeface="+mn-cs"/>
              </a:rPr>
              <a:t> between them to allow for groups of people to write on them. </a:t>
            </a:r>
            <a:r>
              <a:rPr lang="en-US" sz="1200" kern="1200" dirty="0">
                <a:solidFill>
                  <a:schemeClr val="tx1"/>
                </a:solidFill>
                <a:effectLst/>
                <a:latin typeface="+mn-lt"/>
                <a:ea typeface="+mn-ea"/>
                <a:cs typeface="+mn-cs"/>
              </a:rPr>
              <a:t>Once you review the overall 5Cs on this slide, you will ask mentors to walk around the room and write some ideas about things they could do with their</a:t>
            </a:r>
            <a:r>
              <a:rPr lang="en-US" sz="1200" kern="1200" baseline="0" dirty="0">
                <a:solidFill>
                  <a:schemeClr val="tx1"/>
                </a:solidFill>
                <a:effectLst/>
                <a:latin typeface="+mn-lt"/>
                <a:ea typeface="+mn-ea"/>
                <a:cs typeface="+mn-cs"/>
              </a:rPr>
              <a:t> mentee to </a:t>
            </a:r>
            <a:r>
              <a:rPr lang="en-US" sz="1200" kern="1200" dirty="0">
                <a:solidFill>
                  <a:schemeClr val="tx1"/>
                </a:solidFill>
                <a:effectLst/>
                <a:latin typeface="+mn-lt"/>
                <a:ea typeface="+mn-ea"/>
                <a:cs typeface="+mn-cs"/>
              </a:rPr>
              <a:t>develop the 5Cs. </a:t>
            </a:r>
          </a:p>
          <a:p>
            <a:endParaRPr lang="en-US"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CONTENT</a:t>
            </a:r>
            <a:endParaRPr lang="en-US" sz="105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5Cs are developed as a result of PYD approach. </a:t>
            </a:r>
            <a:endParaRPr lang="en-US" sz="105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Mentors have great opportunities to help youth develop these characteristics.</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COMPETENCE: intellectual ability and social and behavioral skills.</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CONNECTION: positive bonds with people and institutions.</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CHARACTER: integrity and moral centeredness.</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CONFIDENCE: positive self-regard, a sense of self-efficacy, and courage.</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CARING: humane values, empathy, and a sense of social justice.</a:t>
            </a:r>
            <a:endParaRPr lang="en-US" sz="105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Mentors consider concrete ways in which they can support developing 5Cs with mentees through interactive activity.</a:t>
            </a:r>
          </a:p>
          <a:p>
            <a:pPr lvl="0"/>
            <a:endParaRPr lang="en-US"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SUGGESTED SCRIPT (8 minutes)</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let’s take this into a deeper exploration of the 5Cs, which we touched on briefly in the last slide.</a:t>
            </a:r>
            <a:endParaRPr lang="en-US" sz="1050" kern="1200" dirty="0">
              <a:solidFill>
                <a:schemeClr val="tx1"/>
              </a:solidFill>
              <a:effectLst/>
              <a:latin typeface="+mn-lt"/>
              <a:ea typeface="+mn-ea"/>
              <a:cs typeface="+mn-cs"/>
            </a:endParaRPr>
          </a:p>
          <a:p>
            <a:pPr marL="171450" indent="-171450">
              <a:buFont typeface="Arial" pitchFamily="34" charset="0"/>
              <a:buChar char="•"/>
            </a:pPr>
            <a:r>
              <a:rPr lang="en-US" sz="1200" b="1" kern="1200" dirty="0">
                <a:solidFill>
                  <a:schemeClr val="tx1"/>
                </a:solidFill>
                <a:effectLst/>
                <a:latin typeface="+mn-lt"/>
                <a:ea typeface="+mn-ea"/>
                <a:cs typeface="+mn-cs"/>
              </a:rPr>
              <a:t>COMPETENCE</a:t>
            </a:r>
            <a:r>
              <a:rPr lang="en-US" sz="1200" b="0" kern="1200" baseline="0" dirty="0">
                <a:solidFill>
                  <a:schemeClr val="tx1"/>
                </a:solidFill>
                <a:effectLst/>
                <a:latin typeface="+mn-lt"/>
                <a:ea typeface="+mn-ea"/>
                <a:cs typeface="+mn-cs"/>
              </a:rPr>
              <a:t> relates to </a:t>
            </a:r>
            <a:r>
              <a:rPr lang="en-US" sz="1200" kern="1200" dirty="0">
                <a:solidFill>
                  <a:schemeClr val="tx1"/>
                </a:solidFill>
                <a:effectLst/>
                <a:latin typeface="+mn-lt"/>
                <a:ea typeface="+mn-ea"/>
                <a:cs typeface="+mn-cs"/>
              </a:rPr>
              <a:t>intellectual ability and social and behavioral skills. Some action examples of this might include that youth acts appropriately with people, youth can develop relationships with others, and youth are able to meet standards socially and at school. </a:t>
            </a:r>
          </a:p>
          <a:p>
            <a:pPr marL="171450" indent="-171450">
              <a:buFont typeface="Arial" pitchFamily="34" charset="0"/>
              <a:buChar char="•"/>
            </a:pPr>
            <a:r>
              <a:rPr lang="en-US" sz="1200" b="1" kern="1200" dirty="0">
                <a:solidFill>
                  <a:schemeClr val="tx1"/>
                </a:solidFill>
                <a:effectLst/>
                <a:latin typeface="+mn-lt"/>
                <a:ea typeface="+mn-ea"/>
                <a:cs typeface="+mn-cs"/>
              </a:rPr>
              <a:t>CONNECTION</a:t>
            </a:r>
            <a:r>
              <a:rPr lang="en-US" sz="1200" b="0" kern="1200" baseline="0" dirty="0">
                <a:solidFill>
                  <a:schemeClr val="tx1"/>
                </a:solidFill>
                <a:effectLst/>
                <a:latin typeface="+mn-lt"/>
                <a:ea typeface="+mn-ea"/>
                <a:cs typeface="+mn-cs"/>
              </a:rPr>
              <a:t> is about </a:t>
            </a:r>
            <a:r>
              <a:rPr lang="en-US" sz="1200" kern="1200" dirty="0">
                <a:solidFill>
                  <a:schemeClr val="tx1"/>
                </a:solidFill>
                <a:effectLst/>
                <a:latin typeface="+mn-lt"/>
                <a:ea typeface="+mn-ea"/>
                <a:cs typeface="+mn-cs"/>
              </a:rPr>
              <a:t>positive bonds with people and institutions.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you might see if a youth is connected is that he/she is part or is involved in one or more activities at or afterschool, youth is aware of organizations/agencies/resources that are related to his/her interests, she/he has healthy relationships, and she/he has people-resources to draw upon.</a:t>
            </a:r>
            <a:endParaRPr lang="en-US" sz="1050" kern="1200" dirty="0">
              <a:solidFill>
                <a:schemeClr val="tx1"/>
              </a:solidFill>
              <a:effectLst/>
              <a:latin typeface="+mn-lt"/>
              <a:ea typeface="+mn-ea"/>
              <a:cs typeface="+mn-cs"/>
            </a:endParaRPr>
          </a:p>
          <a:p>
            <a:pPr marL="171450" indent="-171450">
              <a:buFont typeface="Arial" pitchFamily="34" charset="0"/>
              <a:buChar char="•"/>
            </a:pPr>
            <a:r>
              <a:rPr lang="en-US" sz="1200" b="1" kern="1200" dirty="0">
                <a:solidFill>
                  <a:schemeClr val="tx1"/>
                </a:solidFill>
                <a:effectLst/>
                <a:latin typeface="+mn-lt"/>
                <a:ea typeface="+mn-ea"/>
                <a:cs typeface="+mn-cs"/>
              </a:rPr>
              <a:t>CHARACTER</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When we talk about character, we are referring to things such as </a:t>
            </a:r>
            <a:r>
              <a:rPr lang="en-US" sz="1200" kern="1200" dirty="0">
                <a:solidFill>
                  <a:schemeClr val="tx1"/>
                </a:solidFill>
                <a:effectLst/>
                <a:latin typeface="+mn-lt"/>
                <a:ea typeface="+mn-ea"/>
                <a:cs typeface="+mn-cs"/>
              </a:rPr>
              <a:t>integrity and moral centeredness. Some action examples of this could include youth making commitments and sticking to them, she/he tries to avoids gangs or other violent behavior, and she/he participates in activities that serve others. </a:t>
            </a:r>
            <a:endParaRPr lang="en-US" sz="1050" kern="1200" dirty="0">
              <a:solidFill>
                <a:schemeClr val="tx1"/>
              </a:solidFill>
              <a:effectLst/>
              <a:latin typeface="+mn-lt"/>
              <a:ea typeface="+mn-ea"/>
              <a:cs typeface="+mn-cs"/>
            </a:endParaRPr>
          </a:p>
          <a:p>
            <a:pPr marL="171450" indent="-171450">
              <a:buFont typeface="Arial" pitchFamily="34" charset="0"/>
              <a:buChar char="•"/>
            </a:pPr>
            <a:r>
              <a:rPr lang="en-US" sz="1200" b="1" kern="1200" dirty="0">
                <a:solidFill>
                  <a:schemeClr val="tx1"/>
                </a:solidFill>
                <a:effectLst/>
                <a:latin typeface="+mn-lt"/>
                <a:ea typeface="+mn-ea"/>
                <a:cs typeface="+mn-cs"/>
              </a:rPr>
              <a:t>CONFIDENCE</a:t>
            </a:r>
            <a:r>
              <a:rPr lang="en-US" sz="1200" b="0" kern="1200" baseline="0" dirty="0">
                <a:solidFill>
                  <a:schemeClr val="tx1"/>
                </a:solidFill>
                <a:effectLst/>
                <a:latin typeface="+mn-lt"/>
                <a:ea typeface="+mn-ea"/>
                <a:cs typeface="+mn-cs"/>
              </a:rPr>
              <a:t> relates to a </a:t>
            </a:r>
            <a:r>
              <a:rPr lang="en-US" sz="1200" kern="1200" dirty="0">
                <a:solidFill>
                  <a:schemeClr val="tx1"/>
                </a:solidFill>
                <a:effectLst/>
                <a:latin typeface="+mn-lt"/>
                <a:ea typeface="+mn-ea"/>
                <a:cs typeface="+mn-cs"/>
              </a:rPr>
              <a:t>positive self-regard, a sense of self-efficacy, and courage. When you see that a youth is making plans for future, is attentive to health needs, and is willing and able to take calculated and safe risks to achieve goals, that is evidence of confidence.</a:t>
            </a:r>
            <a:endParaRPr lang="en-US" sz="1050" kern="1200" dirty="0">
              <a:solidFill>
                <a:schemeClr val="tx1"/>
              </a:solidFill>
              <a:effectLst/>
              <a:latin typeface="+mn-lt"/>
              <a:ea typeface="+mn-ea"/>
              <a:cs typeface="+mn-cs"/>
            </a:endParaRPr>
          </a:p>
          <a:p>
            <a:pPr marL="171450" indent="-171450">
              <a:buFont typeface="Arial" pitchFamily="34" charset="0"/>
              <a:buChar char="•"/>
            </a:pPr>
            <a:r>
              <a:rPr lang="en-US" sz="1050" b="1" kern="1200" dirty="0">
                <a:solidFill>
                  <a:schemeClr val="tx1"/>
                </a:solidFill>
                <a:effectLst/>
                <a:latin typeface="+mn-lt"/>
                <a:ea typeface="+mn-ea"/>
                <a:cs typeface="+mn-cs"/>
              </a:rPr>
              <a:t>And</a:t>
            </a:r>
            <a:r>
              <a:rPr lang="en-US" sz="105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CARING</a:t>
            </a:r>
            <a:r>
              <a:rPr lang="en-US" sz="1200" kern="1200" dirty="0">
                <a:solidFill>
                  <a:schemeClr val="tx1"/>
                </a:solidFill>
                <a:effectLst/>
                <a:latin typeface="+mn-lt"/>
                <a:ea typeface="+mn-ea"/>
                <a:cs typeface="+mn-cs"/>
              </a:rPr>
              <a:t>: With</a:t>
            </a:r>
            <a:r>
              <a:rPr lang="en-US" sz="1200" kern="1200" baseline="0" dirty="0">
                <a:solidFill>
                  <a:schemeClr val="tx1"/>
                </a:solidFill>
                <a:effectLst/>
                <a:latin typeface="+mn-lt"/>
                <a:ea typeface="+mn-ea"/>
                <a:cs typeface="+mn-cs"/>
              </a:rPr>
              <a:t> caring we are referring to </a:t>
            </a:r>
            <a:r>
              <a:rPr lang="en-US" sz="1200" kern="1200" dirty="0">
                <a:solidFill>
                  <a:schemeClr val="tx1"/>
                </a:solidFill>
                <a:effectLst/>
                <a:latin typeface="+mn-lt"/>
                <a:ea typeface="+mn-ea"/>
                <a:cs typeface="+mn-cs"/>
              </a:rPr>
              <a:t>humane values, empathy, and a sense of social justice.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Some action examples of caring might include youth talking about one or more causes that are meaningful to them, is willing and interested in providing help to others, volunteers in their school and/or community, and demonstrates appropriate responses to others sadness or concerns.</a:t>
            </a:r>
            <a:endParaRPr lang="en-US" sz="105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that we have reviewed these, I would like to have your thoughts on how mentors can help develop the 5Cs while being a mentor. </a:t>
            </a:r>
            <a:endParaRPr lang="en-US" sz="105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consider</a:t>
            </a:r>
            <a:r>
              <a:rPr lang="en-US" sz="1200" kern="1200" baseline="0" dirty="0">
                <a:solidFill>
                  <a:schemeClr val="tx1"/>
                </a:solidFill>
                <a:effectLst/>
                <a:latin typeface="+mn-lt"/>
                <a:ea typeface="+mn-ea"/>
                <a:cs typeface="+mn-cs"/>
              </a:rPr>
              <a:t> what this might mean for you as mentors. </a:t>
            </a:r>
            <a:r>
              <a:rPr lang="en-US" sz="1200" b="1" kern="1200" baseline="0" dirty="0">
                <a:solidFill>
                  <a:schemeClr val="tx1"/>
                </a:solidFill>
                <a:effectLst/>
                <a:latin typeface="+mn-lt"/>
                <a:ea typeface="+mn-ea"/>
                <a:cs typeface="+mn-cs"/>
              </a:rPr>
              <a:t>Ask:  </a:t>
            </a:r>
            <a:r>
              <a:rPr lang="en-US" sz="1200" kern="1200" baseline="0" dirty="0">
                <a:solidFill>
                  <a:schemeClr val="tx1"/>
                </a:solidFill>
                <a:effectLst/>
                <a:latin typeface="+mn-lt"/>
                <a:ea typeface="+mn-ea"/>
                <a:cs typeface="+mn-cs"/>
              </a:rPr>
              <a:t>What would it look like to develop these 5Cs? What types of things would you do? For example, what are some things you might do with your mentee that would foster development of character?  </a:t>
            </a:r>
            <a:r>
              <a:rPr lang="en-US" sz="1200" i="1" kern="1200" baseline="0" dirty="0">
                <a:solidFill>
                  <a:schemeClr val="tx1"/>
                </a:solidFill>
                <a:effectLst/>
                <a:latin typeface="+mn-lt"/>
                <a:ea typeface="+mn-ea"/>
                <a:cs typeface="+mn-cs"/>
              </a:rPr>
              <a:t>Pause for responses. (If people are stuck, examples ideas may include doing a community service activity together that is of interest to mentee, such as clothing drive, food pantry, animal shelter). </a:t>
            </a:r>
            <a:r>
              <a:rPr lang="en-US" sz="1200" i="0" kern="1200" baseline="0" dirty="0">
                <a:solidFill>
                  <a:schemeClr val="tx1"/>
                </a:solidFill>
                <a:effectLst/>
                <a:latin typeface="+mn-lt"/>
                <a:ea typeface="+mn-ea"/>
                <a:cs typeface="+mn-cs"/>
              </a:rPr>
              <a:t>Great – so we get the idea here. </a:t>
            </a:r>
            <a:endParaRPr lang="en-US" sz="1200" i="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have not yet, put the</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chart papers</a:t>
            </a:r>
            <a:r>
              <a:rPr lang="en-US" sz="1200" i="1" kern="1200" baseline="0" dirty="0">
                <a:solidFill>
                  <a:schemeClr val="tx1"/>
                </a:solidFill>
                <a:effectLst/>
                <a:latin typeface="+mn-lt"/>
                <a:ea typeface="+mn-ea"/>
                <a:cs typeface="+mn-cs"/>
              </a:rPr>
              <a:t> with 5Cs </a:t>
            </a:r>
            <a:r>
              <a:rPr lang="en-US" sz="1200" i="1" kern="1200" dirty="0">
                <a:solidFill>
                  <a:schemeClr val="tx1"/>
                </a:solidFill>
                <a:effectLst/>
                <a:latin typeface="+mn-lt"/>
                <a:ea typeface="+mn-ea"/>
                <a:cs typeface="+mn-cs"/>
              </a:rPr>
              <a:t>on the wall</a:t>
            </a:r>
            <a:r>
              <a:rPr lang="en-US" sz="1200" kern="1200" dirty="0">
                <a:solidFill>
                  <a:schemeClr val="tx1"/>
                </a:solidFill>
                <a:effectLst/>
                <a:latin typeface="+mn-lt"/>
                <a:ea typeface="+mn-ea"/>
                <a:cs typeface="+mn-cs"/>
              </a:rPr>
              <a:t>. I have on the wall each</a:t>
            </a:r>
            <a:r>
              <a:rPr lang="en-US" sz="1200" kern="1200" baseline="0" dirty="0">
                <a:solidFill>
                  <a:schemeClr val="tx1"/>
                </a:solidFill>
                <a:effectLst/>
                <a:latin typeface="+mn-lt"/>
                <a:ea typeface="+mn-ea"/>
                <a:cs typeface="+mn-cs"/>
              </a:rPr>
              <a:t> of the C’s on a piece of paper. I’d like you to spend some time at each one and jot down using markers one or two things that you think a mentor could do to </a:t>
            </a:r>
            <a:r>
              <a:rPr lang="en-US" sz="1200" kern="1200" dirty="0">
                <a:solidFill>
                  <a:schemeClr val="tx1"/>
                </a:solidFill>
                <a:effectLst/>
                <a:latin typeface="+mn-lt"/>
                <a:ea typeface="+mn-ea"/>
                <a:cs typeface="+mn-cs"/>
              </a:rPr>
              <a:t>develop that quality with a mentee. You can be specific, such as volunteer at an animal shelter. </a:t>
            </a:r>
            <a:r>
              <a:rPr lang="en-US" sz="1200" i="1" kern="1200" dirty="0">
                <a:solidFill>
                  <a:schemeClr val="tx1"/>
                </a:solidFill>
                <a:effectLst/>
                <a:latin typeface="+mn-lt"/>
                <a:ea typeface="+mn-ea"/>
                <a:cs typeface="+mn-cs"/>
              </a:rPr>
              <a:t>Give them a couple of minutes to move through the charts. You</a:t>
            </a:r>
            <a:r>
              <a:rPr lang="en-US" sz="1200" i="1" kern="1200" baseline="0" dirty="0">
                <a:solidFill>
                  <a:schemeClr val="tx1"/>
                </a:solidFill>
                <a:effectLst/>
                <a:latin typeface="+mn-lt"/>
                <a:ea typeface="+mn-ea"/>
                <a:cs typeface="+mn-cs"/>
              </a:rPr>
              <a:t> may need to prompt mentors to consider each of the 5 concepts. </a:t>
            </a:r>
            <a:endParaRPr lang="en-US" sz="105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I’d like you to take a minute to look at</a:t>
            </a:r>
            <a:r>
              <a:rPr lang="en-US" sz="1200" kern="1200" baseline="0" dirty="0">
                <a:solidFill>
                  <a:schemeClr val="tx1"/>
                </a:solidFill>
                <a:effectLst/>
                <a:latin typeface="+mn-lt"/>
                <a:ea typeface="+mn-ea"/>
                <a:cs typeface="+mn-cs"/>
              </a:rPr>
              <a:t> the examples on each of these. How do caring relationships play a role? Where could positive messages be used? Are there any opportunities for meaningful participation?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quite a few ideas here. (Trainer should read off at least a few from each of the chart papers – if enough time, </a:t>
            </a:r>
            <a:r>
              <a:rPr lang="en-US" sz="1200" u="sng" kern="1200" dirty="0">
                <a:solidFill>
                  <a:schemeClr val="tx1"/>
                </a:solidFill>
                <a:effectLst/>
                <a:latin typeface="+mn-lt"/>
                <a:ea typeface="+mn-ea"/>
                <a:cs typeface="+mn-cs"/>
              </a:rPr>
              <a:t>read off all the responses</a:t>
            </a:r>
            <a:r>
              <a:rPr lang="en-US" sz="1200" kern="1200" dirty="0">
                <a:solidFill>
                  <a:schemeClr val="tx1"/>
                </a:solidFill>
                <a:effectLst/>
                <a:latin typeface="+mn-lt"/>
                <a:ea typeface="+mn-ea"/>
                <a:cs typeface="+mn-cs"/>
              </a:rPr>
              <a:t>). This is great. And I am sure we can come up with even more</a:t>
            </a:r>
            <a:r>
              <a:rPr lang="en-US" sz="1200" kern="1200" baseline="0" dirty="0">
                <a:solidFill>
                  <a:schemeClr val="tx1"/>
                </a:solidFill>
                <a:effectLst/>
                <a:latin typeface="+mn-lt"/>
                <a:ea typeface="+mn-ea"/>
                <a:cs typeface="+mn-cs"/>
              </a:rPr>
              <a:t> especially once you meet your mentee and they share their ideas. </a:t>
            </a:r>
            <a:endParaRPr lang="en-US" sz="105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210663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INTENTION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Conclude the training and prepare for next training session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TRAINER INSTRUCTIONS</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Pass out 40 Developmental Asset Handout 3B and encourage mentors to review</a:t>
            </a:r>
            <a:r>
              <a:rPr lang="en-US" sz="1200" kern="1200" baseline="0" dirty="0">
                <a:solidFill>
                  <a:schemeClr val="tx1"/>
                </a:solidFill>
                <a:effectLst/>
                <a:latin typeface="+mn-lt"/>
                <a:ea typeface="+mn-ea"/>
                <a:cs typeface="+mn-cs"/>
              </a:rPr>
              <a:t> it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Thank the mentors for their participation while you pass out the brief assessment. </a:t>
            </a:r>
          </a:p>
          <a:p>
            <a:r>
              <a:rPr lang="en-US" sz="1200" kern="1200" dirty="0">
                <a:solidFill>
                  <a:schemeClr val="tx1"/>
                </a:solidFill>
                <a:effectLst/>
                <a:latin typeface="+mn-lt"/>
                <a:ea typeface="+mn-ea"/>
                <a:cs typeface="+mn-cs"/>
              </a:rPr>
              <a:t>Mentors will complete the brief assessment (Handout 3D).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CONTENT</a:t>
            </a: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Summarize</a:t>
            </a:r>
            <a:r>
              <a:rPr lang="en-US" sz="1200" kern="1200" baseline="0" dirty="0">
                <a:solidFill>
                  <a:schemeClr val="tx1"/>
                </a:solidFill>
                <a:effectLst/>
                <a:latin typeface="+mn-lt"/>
                <a:ea typeface="+mn-ea"/>
                <a:cs typeface="+mn-cs"/>
              </a:rPr>
              <a:t> the PYD approach in mentoring</a:t>
            </a: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Handout mentor assessment</a:t>
            </a:r>
          </a:p>
          <a:p>
            <a:pPr marL="171450" lvl="0" indent="-171450">
              <a:buFont typeface="Arial" pitchFamily="34" charset="0"/>
              <a:buChar char="•"/>
            </a:pPr>
            <a:r>
              <a:rPr lang="en-US" sz="1200" kern="1200" dirty="0">
                <a:solidFill>
                  <a:schemeClr val="tx1"/>
                </a:solidFill>
                <a:effectLst/>
                <a:latin typeface="+mn-lt"/>
                <a:ea typeface="+mn-ea"/>
                <a:cs typeface="+mn-cs"/>
              </a:rPr>
              <a:t>Invite them to next and last training in this pre-match mentor series, Module 4</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SUGGESTED SCRIPT (2 minutes)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that wraps up this session for today. Let’s take</a:t>
            </a:r>
            <a:r>
              <a:rPr lang="en-US" sz="1200" kern="1200" baseline="0" dirty="0">
                <a:solidFill>
                  <a:schemeClr val="tx1"/>
                </a:solidFill>
                <a:effectLst/>
                <a:latin typeface="+mn-lt"/>
                <a:ea typeface="+mn-ea"/>
                <a:cs typeface="+mn-cs"/>
              </a:rPr>
              <a:t> a minute to share something that you learned during today’s training. </a:t>
            </a:r>
            <a:r>
              <a:rPr lang="en-US" sz="1200" b="1" kern="1200" baseline="0" dirty="0">
                <a:solidFill>
                  <a:schemeClr val="tx1"/>
                </a:solidFill>
                <a:effectLst/>
                <a:latin typeface="+mn-lt"/>
                <a:ea typeface="+mn-ea"/>
                <a:cs typeface="+mn-cs"/>
              </a:rPr>
              <a:t>Ask: </a:t>
            </a:r>
            <a:r>
              <a:rPr lang="en-US" sz="1200" kern="1200" baseline="0" dirty="0">
                <a:solidFill>
                  <a:schemeClr val="tx1"/>
                </a:solidFill>
                <a:effectLst/>
                <a:latin typeface="+mn-lt"/>
                <a:ea typeface="+mn-ea"/>
                <a:cs typeface="+mn-cs"/>
              </a:rPr>
              <a:t>What is something that you learned during this session?</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a:t>
            </a:r>
            <a:r>
              <a:rPr lang="en-US" sz="1200" kern="1200" baseline="0" dirty="0">
                <a:solidFill>
                  <a:schemeClr val="tx1"/>
                </a:solidFill>
                <a:effectLst/>
                <a:latin typeface="+mn-lt"/>
                <a:ea typeface="+mn-ea"/>
                <a:cs typeface="+mn-cs"/>
              </a:rPr>
              <a:t> am sharing one more handout. This list comes from the research that I mentioned earlier. It is a list of 40 Developmental Assets developed by the Search Institute. This is just for your reference as you consider assets that you and your mentee have. </a:t>
            </a:r>
            <a:r>
              <a:rPr lang="en-US" sz="1200" kern="1200" dirty="0">
                <a:solidFill>
                  <a:schemeClr val="tx1"/>
                </a:solidFill>
                <a:effectLst/>
                <a:latin typeface="+mn-lt"/>
                <a:ea typeface="+mn-ea"/>
                <a:cs typeface="+mn-cs"/>
              </a:rPr>
              <a:t> If you have a chance,</a:t>
            </a:r>
            <a:r>
              <a:rPr lang="en-US" sz="1200" kern="1200" baseline="0" dirty="0">
                <a:solidFill>
                  <a:schemeClr val="tx1"/>
                </a:solidFill>
                <a:effectLst/>
                <a:latin typeface="+mn-lt"/>
                <a:ea typeface="+mn-ea"/>
                <a:cs typeface="+mn-cs"/>
              </a:rPr>
              <a:t> I s</a:t>
            </a:r>
            <a:r>
              <a:rPr lang="en-US" sz="1200" kern="1200" dirty="0">
                <a:solidFill>
                  <a:schemeClr val="tx1"/>
                </a:solidFill>
                <a:effectLst/>
                <a:latin typeface="+mn-lt"/>
                <a:ea typeface="+mn-ea"/>
                <a:cs typeface="+mn-cs"/>
              </a:rPr>
              <a:t>uggest that you take some time to read and</a:t>
            </a:r>
            <a:r>
              <a:rPr lang="en-US" sz="1200" kern="1200" baseline="0" dirty="0">
                <a:solidFill>
                  <a:schemeClr val="tx1"/>
                </a:solidFill>
                <a:effectLst/>
                <a:latin typeface="+mn-lt"/>
                <a:ea typeface="+mn-ea"/>
                <a:cs typeface="+mn-cs"/>
              </a:rPr>
              <a:t> reflect about them. I</a:t>
            </a:r>
            <a:r>
              <a:rPr lang="en-US" sz="1200" kern="1200" dirty="0">
                <a:solidFill>
                  <a:schemeClr val="tx1"/>
                </a:solidFill>
                <a:effectLst/>
                <a:latin typeface="+mn-lt"/>
                <a:ea typeface="+mn-ea"/>
                <a:cs typeface="+mn-cs"/>
              </a:rPr>
              <a:t>t might be helpful to consider how these were present in your own experience as your grew up,</a:t>
            </a:r>
            <a:r>
              <a:rPr lang="en-US" sz="1200" kern="1200" baseline="0" dirty="0">
                <a:solidFill>
                  <a:schemeClr val="tx1"/>
                </a:solidFill>
                <a:effectLst/>
                <a:latin typeface="+mn-lt"/>
                <a:ea typeface="+mn-ea"/>
                <a:cs typeface="+mn-cs"/>
              </a:rPr>
              <a:t> and how you might be able to increase the assets of your mentee.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want to remind </a:t>
            </a:r>
            <a:r>
              <a:rPr lang="en-US" sz="1200" kern="1200" baseline="0" dirty="0">
                <a:solidFill>
                  <a:schemeClr val="tx1"/>
                </a:solidFill>
                <a:effectLst/>
                <a:latin typeface="+mn-lt"/>
                <a:ea typeface="+mn-ea"/>
                <a:cs typeface="+mn-cs"/>
              </a:rPr>
              <a:t>you that t</a:t>
            </a:r>
            <a:r>
              <a:rPr lang="en-US" sz="1200" kern="1200" dirty="0">
                <a:solidFill>
                  <a:schemeClr val="tx1"/>
                </a:solidFill>
                <a:effectLst/>
                <a:latin typeface="+mn-lt"/>
                <a:ea typeface="+mn-ea"/>
                <a:cs typeface="+mn-cs"/>
              </a:rPr>
              <a:t>hroughout your match, you will learn much more about how to practice PYD as a mentor. As you work with match support, we will provide suggestions and will offer you additional opportunities for training.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next session, we will revisit PYD and our Anthony and James</a:t>
            </a:r>
            <a:r>
              <a:rPr lang="en-US" sz="1200" kern="1200" baseline="0" dirty="0">
                <a:solidFill>
                  <a:schemeClr val="tx1"/>
                </a:solidFill>
                <a:effectLst/>
                <a:latin typeface="+mn-lt"/>
                <a:ea typeface="+mn-ea"/>
                <a:cs typeface="+mn-cs"/>
              </a:rPr>
              <a:t> match </a:t>
            </a:r>
            <a:r>
              <a:rPr lang="en-US" sz="1200" kern="1200" dirty="0">
                <a:solidFill>
                  <a:schemeClr val="tx1"/>
                </a:solidFill>
                <a:effectLst/>
                <a:latin typeface="+mn-lt"/>
                <a:ea typeface="+mn-ea"/>
                <a:cs typeface="+mn-cs"/>
              </a:rPr>
              <a:t>as we look at how a mentor serving as a connector can have tremendous positive impact.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(Distribute Handout 3D: Mentor Assessment) </a:t>
            </a:r>
            <a:r>
              <a:rPr lang="en-US" sz="1200" kern="1200" dirty="0">
                <a:solidFill>
                  <a:schemeClr val="tx1"/>
                </a:solidFill>
                <a:effectLst/>
                <a:latin typeface="+mn-lt"/>
                <a:ea typeface="+mn-ea"/>
                <a:cs typeface="+mn-cs"/>
              </a:rPr>
              <a:t>Before we move on, please take a few minutes to complete this assessment of what you learned.</a:t>
            </a:r>
          </a:p>
        </p:txBody>
      </p:sp>
      <p:sp>
        <p:nvSpPr>
          <p:cNvPr id="4" name="Slide Number Placeholder 3"/>
          <p:cNvSpPr>
            <a:spLocks noGrp="1"/>
          </p:cNvSpPr>
          <p:nvPr>
            <p:ph type="sldNum" sz="quarter" idx="5"/>
          </p:nvPr>
        </p:nvSpPr>
        <p:spPr/>
        <p:txBody>
          <a:bodyPr/>
          <a:lstStyle/>
          <a:p>
            <a:fld id="{632E763A-7940-4AED-A9D1-6CCF52FDAA64}" type="slidenum">
              <a:rPr lang="en-US" smtClean="0"/>
              <a:t>9</a:t>
            </a:fld>
            <a:endParaRPr lang="en-US" dirty="0"/>
          </a:p>
        </p:txBody>
      </p:sp>
    </p:spTree>
    <p:extLst>
      <p:ext uri="{BB962C8B-B14F-4D97-AF65-F5344CB8AC3E}">
        <p14:creationId xmlns:p14="http://schemas.microsoft.com/office/powerpoint/2010/main" val="2517934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wmf"/><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jpg"/><Relationship Id="rId4"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youthcollaboratory.org/events" TargetMode="External"/><Relationship Id="rId7"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https://youthcollaboratory.org/mentoring" TargetMode="External"/><Relationship Id="rId4" Type="http://schemas.openxmlformats.org/officeDocument/2006/relationships/hyperlink" Target="https://youthcollaboratory.org/services" TargetMode="External"/><Relationship Id="rId9"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https://www.youtube.com/c/youthcollaboratory" TargetMode="External"/><Relationship Id="rId3" Type="http://schemas.openxmlformats.org/officeDocument/2006/relationships/image" Target="../media/image15.png"/><Relationship Id="rId7" Type="http://schemas.openxmlformats.org/officeDocument/2006/relationships/hyperlink" Target="https://www.linkedin.com/company/ycollaboratory/"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twitter.com/ycollaboratory" TargetMode="External"/><Relationship Id="rId5" Type="http://schemas.openxmlformats.org/officeDocument/2006/relationships/hyperlink" Target="https://www.facebook.com/youthcollaboratory" TargetMode="External"/><Relationship Id="rId4"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to the Webina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
        <p:nvSpPr>
          <p:cNvPr id="4" name="Rectangle 3"/>
          <p:cNvSpPr/>
          <p:nvPr userDrawn="1"/>
        </p:nvSpPr>
        <p:spPr>
          <a:xfrm>
            <a:off x="838200" y="1910529"/>
            <a:ext cx="10515600" cy="4524315"/>
          </a:xfrm>
          <a:prstGeom prst="rect">
            <a:avLst/>
          </a:prstGeom>
        </p:spPr>
        <p:txBody>
          <a:bodyPr wrap="square">
            <a:spAutoFit/>
          </a:bodyPr>
          <a:lstStyle/>
          <a:p>
            <a:pPr marL="285750" indent="-285750">
              <a:buFont typeface="Arial" panose="020B0604020202020204" pitchFamily="34" charset="0"/>
              <a:buChar char="•"/>
            </a:pPr>
            <a:r>
              <a:rPr lang="en-US" b="1" dirty="0"/>
              <a:t>If using audio via computer, you should be hearing music. </a:t>
            </a:r>
            <a:r>
              <a:rPr lang="en-US" dirty="0"/>
              <a:t>If you cannot hear it, run Adobe's Audio Setup Wizard, located under the Meeting Tab at the top left of the screen. If you have a headset you can enable your microphone by clicking on the microphone icon, connecting audio, and selecting join using computer. Be sure to mute your microphone unless you have a question to ask.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If using audio via phone, call 1-866-242-8681 and enter conference code: 3802541867. </a:t>
            </a:r>
            <a:r>
              <a:rPr lang="en-US" dirty="0"/>
              <a:t>If using the phone, merge your phone number by clicking the blue "i" located in the top right corner of the screen and follow the instructions. Be sure to press # before and after entering the 5 digit number to identify yourself. Be sure to press *6 to mute your line unless you have a question to ask.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Please note the chat box in the bottom of your screen. </a:t>
            </a:r>
            <a:r>
              <a:rPr lang="en-US" dirty="0"/>
              <a:t>This is a way for you to communicate with the group and for us to communicate with you. There is also a private chat feature. If you see a name flashing next to the "Everyone" tab then you have received a private chat - this is especially important for people who joined us as "Guest".</a:t>
            </a:r>
          </a:p>
        </p:txBody>
      </p:sp>
      <p:sp>
        <p:nvSpPr>
          <p:cNvPr id="6" name="TextBox 5"/>
          <p:cNvSpPr txBox="1"/>
          <p:nvPr userDrawn="1"/>
        </p:nvSpPr>
        <p:spPr>
          <a:xfrm>
            <a:off x="838200" y="603447"/>
            <a:ext cx="10515600" cy="769441"/>
          </a:xfrm>
          <a:prstGeom prst="rect">
            <a:avLst/>
          </a:prstGeom>
          <a:noFill/>
        </p:spPr>
        <p:txBody>
          <a:bodyPr wrap="square" rtlCol="0">
            <a:spAutoFit/>
          </a:bodyPr>
          <a:lstStyle/>
          <a:p>
            <a:r>
              <a:rPr kumimoji="0" lang="en-US" sz="4400" b="0" i="0" u="none" strike="noStrike" kern="1200" cap="none" spc="0" normalizeH="0" baseline="0" noProof="0" dirty="0">
                <a:ln>
                  <a:noFill/>
                </a:ln>
                <a:solidFill>
                  <a:srgbClr val="00B398"/>
                </a:solidFill>
                <a:effectLst/>
                <a:uLnTx/>
                <a:uFillTx/>
                <a:latin typeface="+mn-lt"/>
                <a:ea typeface="+mj-ea"/>
                <a:cs typeface="+mj-cs"/>
              </a:rPr>
              <a:t>Welcome to the Webinar</a:t>
            </a:r>
            <a:endParaRPr lang="en-US" dirty="0">
              <a:solidFill>
                <a:srgbClr val="00B398"/>
              </a:solidFill>
            </a:endParaRPr>
          </a:p>
        </p:txBody>
      </p:sp>
    </p:spTree>
    <p:extLst>
      <p:ext uri="{BB962C8B-B14F-4D97-AF65-F5344CB8AC3E}">
        <p14:creationId xmlns:p14="http://schemas.microsoft.com/office/powerpoint/2010/main" val="7096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26" name="Picture Placeholder 25"/>
          <p:cNvSpPr>
            <a:spLocks noGrp="1"/>
          </p:cNvSpPr>
          <p:nvPr>
            <p:ph type="pic" sz="quarter" idx="12"/>
          </p:nvPr>
        </p:nvSpPr>
        <p:spPr>
          <a:xfrm>
            <a:off x="6016625" y="0"/>
            <a:ext cx="6175375" cy="6858000"/>
          </a:xfrm>
        </p:spPr>
        <p:txBody>
          <a:bodyPr/>
          <a:lstStyle/>
          <a:p>
            <a:endParaRPr lang="en-US" dirty="0"/>
          </a:p>
        </p:txBody>
      </p:sp>
      <p:sp>
        <p:nvSpPr>
          <p:cNvPr id="8" name="Freeform 7"/>
          <p:cNvSpPr/>
          <p:nvPr userDrawn="1"/>
        </p:nvSpPr>
        <p:spPr>
          <a:xfrm>
            <a:off x="0" y="8709"/>
            <a:ext cx="6604000" cy="6858000"/>
          </a:xfrm>
          <a:custGeom>
            <a:avLst/>
            <a:gdLst>
              <a:gd name="connsiteX0" fmla="*/ 0 w 6477000"/>
              <a:gd name="connsiteY0" fmla="*/ 0 h 6858000"/>
              <a:gd name="connsiteX1" fmla="*/ 6096000 w 6477000"/>
              <a:gd name="connsiteY1" fmla="*/ 0 h 6858000"/>
              <a:gd name="connsiteX2" fmla="*/ 6096000 w 6477000"/>
              <a:gd name="connsiteY2" fmla="*/ 3191282 h 6858000"/>
              <a:gd name="connsiteX3" fmla="*/ 6477000 w 6477000"/>
              <a:gd name="connsiteY3" fmla="*/ 3429000 h 6858000"/>
              <a:gd name="connsiteX4" fmla="*/ 6096000 w 6477000"/>
              <a:gd name="connsiteY4" fmla="*/ 3666718 h 6858000"/>
              <a:gd name="connsiteX5" fmla="*/ 6096000 w 6477000"/>
              <a:gd name="connsiteY5" fmla="*/ 6858000 h 6858000"/>
              <a:gd name="connsiteX6" fmla="*/ 0 w 6477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7000" h="6858000">
                <a:moveTo>
                  <a:pt x="0" y="0"/>
                </a:moveTo>
                <a:lnTo>
                  <a:pt x="6096000" y="0"/>
                </a:lnTo>
                <a:lnTo>
                  <a:pt x="6096000" y="3191282"/>
                </a:lnTo>
                <a:lnTo>
                  <a:pt x="6477000" y="3429000"/>
                </a:lnTo>
                <a:lnTo>
                  <a:pt x="6096000" y="3666718"/>
                </a:lnTo>
                <a:lnTo>
                  <a:pt x="6096000" y="6858000"/>
                </a:lnTo>
                <a:lnTo>
                  <a:pt x="0" y="6858000"/>
                </a:lnTo>
                <a:close/>
              </a:path>
            </a:pathLst>
          </a:custGeom>
          <a:gradFill>
            <a:gsLst>
              <a:gs pos="0">
                <a:srgbClr val="00A59F"/>
              </a:gs>
              <a:gs pos="100000">
                <a:schemeClr val="accent1">
                  <a:lumMod val="71000"/>
                </a:schemeClr>
              </a:gs>
              <a:gs pos="100000">
                <a:schemeClr val="accent1">
                  <a:lumMod val="45000"/>
                  <a:lumOff val="55000"/>
                </a:schemeClr>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dist="25400" dir="3900000" sx="1000" sy="1000" algn="tl" rotWithShape="0">
                  <a:schemeClr val="dk1"/>
                </a:outerShdw>
              </a:effectLst>
              <a:latin typeface="Source Sans Pro" panose="020B0503030403020204"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853" y="193066"/>
            <a:ext cx="1318357" cy="524047"/>
          </a:xfrm>
          <a:prstGeom prst="rect">
            <a:avLst/>
          </a:prstGeom>
        </p:spPr>
      </p:pic>
      <p:sp>
        <p:nvSpPr>
          <p:cNvPr id="5" name="Text Placeholder 4"/>
          <p:cNvSpPr>
            <a:spLocks noGrp="1"/>
          </p:cNvSpPr>
          <p:nvPr>
            <p:ph type="body" sz="quarter" idx="13" hasCustomPrompt="1"/>
          </p:nvPr>
        </p:nvSpPr>
        <p:spPr>
          <a:xfrm>
            <a:off x="1512285" y="3048000"/>
            <a:ext cx="4352925" cy="762000"/>
          </a:xfrm>
        </p:spPr>
        <p:txBody>
          <a:bodyPr>
            <a:noAutofit/>
          </a:bodyPr>
          <a:lstStyle>
            <a:lvl1pPr marL="0" indent="0" algn="r">
              <a:buNone/>
              <a:defRPr sz="5000">
                <a:solidFill>
                  <a:schemeClr val="bg1"/>
                </a:solidFill>
                <a:latin typeface="+mj-lt"/>
              </a:defRPr>
            </a:lvl1pPr>
          </a:lstStyle>
          <a:p>
            <a:pPr lvl="0"/>
            <a:r>
              <a:rPr lang="en-US" dirty="0"/>
              <a:t>Subheading</a:t>
            </a:r>
          </a:p>
        </p:txBody>
      </p:sp>
    </p:spTree>
    <p:extLst>
      <p:ext uri="{BB962C8B-B14F-4D97-AF65-F5344CB8AC3E}">
        <p14:creationId xmlns:p14="http://schemas.microsoft.com/office/powerpoint/2010/main" val="346975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Blank Slide (One Photo)">
    <p:spTree>
      <p:nvGrpSpPr>
        <p:cNvPr id="1" name=""/>
        <p:cNvGrpSpPr/>
        <p:nvPr/>
      </p:nvGrpSpPr>
      <p:grpSpPr>
        <a:xfrm>
          <a:off x="0" y="0"/>
          <a:ext cx="0" cy="0"/>
          <a:chOff x="0" y="0"/>
          <a:chExt cx="0" cy="0"/>
        </a:xfrm>
      </p:grpSpPr>
      <p:sp>
        <p:nvSpPr>
          <p:cNvPr id="13" name="Picture Placeholder 25"/>
          <p:cNvSpPr>
            <a:spLocks noGrp="1"/>
          </p:cNvSpPr>
          <p:nvPr>
            <p:ph type="pic" sz="quarter" idx="12"/>
          </p:nvPr>
        </p:nvSpPr>
        <p:spPr>
          <a:xfrm>
            <a:off x="6016625" y="0"/>
            <a:ext cx="6175375" cy="6858000"/>
          </a:xfrm>
        </p:spPr>
        <p:txBody>
          <a:bodyPr/>
          <a:lstStyle/>
          <a:p>
            <a:endParaRPr lang="en-US" dirty="0"/>
          </a:p>
        </p:txBody>
      </p:sp>
      <p:sp>
        <p:nvSpPr>
          <p:cNvPr id="8" name="Freeform 7"/>
          <p:cNvSpPr/>
          <p:nvPr userDrawn="1"/>
        </p:nvSpPr>
        <p:spPr>
          <a:xfrm>
            <a:off x="0" y="0"/>
            <a:ext cx="6604000" cy="6858000"/>
          </a:xfrm>
          <a:custGeom>
            <a:avLst/>
            <a:gdLst>
              <a:gd name="connsiteX0" fmla="*/ 0 w 6477000"/>
              <a:gd name="connsiteY0" fmla="*/ 0 h 6858000"/>
              <a:gd name="connsiteX1" fmla="*/ 6096000 w 6477000"/>
              <a:gd name="connsiteY1" fmla="*/ 0 h 6858000"/>
              <a:gd name="connsiteX2" fmla="*/ 6096000 w 6477000"/>
              <a:gd name="connsiteY2" fmla="*/ 3191282 h 6858000"/>
              <a:gd name="connsiteX3" fmla="*/ 6477000 w 6477000"/>
              <a:gd name="connsiteY3" fmla="*/ 3429000 h 6858000"/>
              <a:gd name="connsiteX4" fmla="*/ 6096000 w 6477000"/>
              <a:gd name="connsiteY4" fmla="*/ 3666718 h 6858000"/>
              <a:gd name="connsiteX5" fmla="*/ 6096000 w 6477000"/>
              <a:gd name="connsiteY5" fmla="*/ 6858000 h 6858000"/>
              <a:gd name="connsiteX6" fmla="*/ 0 w 6477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7000" h="6858000">
                <a:moveTo>
                  <a:pt x="0" y="0"/>
                </a:moveTo>
                <a:lnTo>
                  <a:pt x="6096000" y="0"/>
                </a:lnTo>
                <a:lnTo>
                  <a:pt x="6096000" y="3191282"/>
                </a:lnTo>
                <a:lnTo>
                  <a:pt x="6477000" y="3429000"/>
                </a:lnTo>
                <a:lnTo>
                  <a:pt x="6096000" y="3666718"/>
                </a:lnTo>
                <a:lnTo>
                  <a:pt x="6096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rgbClr val="00B398"/>
              </a:solidFill>
              <a:effectLst>
                <a:outerShdw dist="25400" dir="3900000" sx="1000" sy="1000" algn="tl" rotWithShape="0">
                  <a:schemeClr val="dk1"/>
                </a:outerShdw>
              </a:effectLst>
              <a:latin typeface="Source Sans Pro" panose="020B0503030403020204"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141" y="243850"/>
            <a:ext cx="1488312" cy="592490"/>
          </a:xfrm>
          <a:prstGeom prst="rect">
            <a:avLst/>
          </a:prstGeom>
        </p:spPr>
      </p:pic>
      <p:sp>
        <p:nvSpPr>
          <p:cNvPr id="17" name="Text Placeholder 16"/>
          <p:cNvSpPr>
            <a:spLocks noGrp="1"/>
          </p:cNvSpPr>
          <p:nvPr>
            <p:ph type="body" sz="quarter" idx="14"/>
          </p:nvPr>
        </p:nvSpPr>
        <p:spPr>
          <a:xfrm>
            <a:off x="136525" y="2141538"/>
            <a:ext cx="5670550" cy="4432300"/>
          </a:xfr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atin typeface="+mj-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p:txBody>
      </p:sp>
      <p:sp>
        <p:nvSpPr>
          <p:cNvPr id="7" name="Text Placeholder 2"/>
          <p:cNvSpPr>
            <a:spLocks noGrp="1"/>
          </p:cNvSpPr>
          <p:nvPr>
            <p:ph type="body" idx="1"/>
          </p:nvPr>
        </p:nvSpPr>
        <p:spPr>
          <a:xfrm>
            <a:off x="136525" y="1317626"/>
            <a:ext cx="5670550"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341271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cxnSp>
        <p:nvCxnSpPr>
          <p:cNvPr id="43" name="Straight Connector 42"/>
          <p:cNvCxnSpPr/>
          <p:nvPr userDrawn="1"/>
        </p:nvCxnSpPr>
        <p:spPr>
          <a:xfrm>
            <a:off x="2503619" y="5141462"/>
            <a:ext cx="9329152" cy="0"/>
          </a:xfrm>
          <a:prstGeom prst="line">
            <a:avLst/>
          </a:prstGeom>
          <a:ln w="41275">
            <a:solidFill>
              <a:srgbClr val="00A59F"/>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82" y="3875818"/>
            <a:ext cx="11941216" cy="2531289"/>
          </a:xfrm>
          <a:prstGeom prst="rect">
            <a:avLst/>
          </a:prstGeom>
        </p:spPr>
      </p:pic>
      <p:sp>
        <p:nvSpPr>
          <p:cNvPr id="32" name="TextBox 31"/>
          <p:cNvSpPr txBox="1"/>
          <p:nvPr userDrawn="1"/>
        </p:nvSpPr>
        <p:spPr>
          <a:xfrm>
            <a:off x="196582" y="4956796"/>
            <a:ext cx="2307037" cy="369332"/>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We work with</a:t>
            </a:r>
          </a:p>
        </p:txBody>
      </p:sp>
      <p:sp>
        <p:nvSpPr>
          <p:cNvPr id="33" name="TextBox 32"/>
          <p:cNvSpPr txBox="1"/>
          <p:nvPr userDrawn="1"/>
        </p:nvSpPr>
        <p:spPr>
          <a:xfrm>
            <a:off x="3376601" y="4956796"/>
            <a:ext cx="2250997" cy="369332"/>
          </a:xfrm>
          <a:prstGeom prst="rect">
            <a:avLst/>
          </a:prstGeom>
          <a:noFill/>
        </p:spPr>
        <p:txBody>
          <a:bodyPr wrap="square" rtlCol="0">
            <a:spAutoFit/>
          </a:bodyPr>
          <a:lstStyle/>
          <a:p>
            <a:pPr algn="ctr"/>
            <a:r>
              <a:rPr lang="en-US" b="1" dirty="0">
                <a:solidFill>
                  <a:schemeClr val="bg1"/>
                </a:solidFill>
                <a:latin typeface="+mj-lt"/>
                <a:ea typeface="Source Sans Pro" panose="020B0503030403020204" pitchFamily="34" charset="0"/>
              </a:rPr>
              <a:t>to innovate,</a:t>
            </a:r>
          </a:p>
        </p:txBody>
      </p:sp>
      <p:sp>
        <p:nvSpPr>
          <p:cNvPr id="34" name="TextBox 33"/>
          <p:cNvSpPr txBox="1"/>
          <p:nvPr userDrawn="1"/>
        </p:nvSpPr>
        <p:spPr>
          <a:xfrm>
            <a:off x="6500580" y="4956796"/>
            <a:ext cx="2331691" cy="369332"/>
          </a:xfrm>
          <a:prstGeom prst="rect">
            <a:avLst/>
          </a:prstGeom>
          <a:noFill/>
        </p:spPr>
        <p:txBody>
          <a:bodyPr wrap="square" rtlCol="0">
            <a:spAutoFit/>
          </a:bodyPr>
          <a:lstStyle/>
          <a:p>
            <a:pPr algn="ctr"/>
            <a:r>
              <a:rPr lang="en-US" b="1" dirty="0">
                <a:solidFill>
                  <a:schemeClr val="bg1"/>
                </a:solidFill>
                <a:latin typeface="+mj-lt"/>
                <a:ea typeface="Source Sans Pro" panose="020B0503030403020204" pitchFamily="34" charset="0"/>
              </a:rPr>
              <a:t>that assure the</a:t>
            </a:r>
          </a:p>
        </p:txBody>
      </p:sp>
      <p:sp>
        <p:nvSpPr>
          <p:cNvPr id="36" name="TextBox 35"/>
          <p:cNvSpPr txBox="1"/>
          <p:nvPr userDrawn="1"/>
        </p:nvSpPr>
        <p:spPr>
          <a:xfrm>
            <a:off x="196582" y="5278745"/>
            <a:ext cx="2307037" cy="584775"/>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the youth services</a:t>
            </a:r>
            <a:br>
              <a:rPr lang="en-US" sz="1550" dirty="0">
                <a:solidFill>
                  <a:schemeClr val="bg1"/>
                </a:solidFill>
                <a:latin typeface="+mj-lt"/>
                <a:ea typeface="Source Sans Pro" panose="020B0503030403020204" pitchFamily="34" charset="0"/>
              </a:rPr>
            </a:br>
            <a:r>
              <a:rPr lang="en-US" sz="1550" dirty="0">
                <a:solidFill>
                  <a:schemeClr val="bg1"/>
                </a:solidFill>
                <a:latin typeface="+mj-lt"/>
                <a:ea typeface="Source Sans Pro" panose="020B0503030403020204" pitchFamily="34" charset="0"/>
              </a:rPr>
              <a:t>community</a:t>
            </a:r>
          </a:p>
        </p:txBody>
      </p:sp>
      <p:sp>
        <p:nvSpPr>
          <p:cNvPr id="41" name="TextBox 40"/>
          <p:cNvSpPr txBox="1"/>
          <p:nvPr userDrawn="1"/>
        </p:nvSpPr>
        <p:spPr>
          <a:xfrm>
            <a:off x="196582" y="2436605"/>
            <a:ext cx="4005304" cy="769441"/>
          </a:xfrm>
          <a:prstGeom prst="rect">
            <a:avLst/>
          </a:prstGeom>
          <a:noFill/>
        </p:spPr>
        <p:txBody>
          <a:bodyPr wrap="square" rtlCol="0">
            <a:spAutoFit/>
          </a:bodyPr>
          <a:lstStyle/>
          <a:p>
            <a:r>
              <a:rPr lang="en-US" sz="4400" dirty="0">
                <a:solidFill>
                  <a:schemeClr val="bg1"/>
                </a:solidFill>
                <a:latin typeface="+mj-lt"/>
              </a:rPr>
              <a:t>ABOUT US</a:t>
            </a:r>
          </a:p>
        </p:txBody>
      </p:sp>
      <p:sp>
        <p:nvSpPr>
          <p:cNvPr id="44" name="TextBox 43"/>
          <p:cNvSpPr txBox="1"/>
          <p:nvPr userDrawn="1"/>
        </p:nvSpPr>
        <p:spPr>
          <a:xfrm>
            <a:off x="3376601" y="5278720"/>
            <a:ext cx="2250997" cy="584775"/>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evaluate,</a:t>
            </a:r>
            <a:r>
              <a:rPr lang="en-US" sz="1550" baseline="0" dirty="0">
                <a:solidFill>
                  <a:schemeClr val="bg1"/>
                </a:solidFill>
                <a:latin typeface="+mj-lt"/>
                <a:ea typeface="Source Sans Pro" panose="020B0503030403020204" pitchFamily="34" charset="0"/>
              </a:rPr>
              <a:t> + drive effective strategies</a:t>
            </a:r>
            <a:endParaRPr lang="en-US" sz="1550" dirty="0">
              <a:solidFill>
                <a:schemeClr val="bg1"/>
              </a:solidFill>
              <a:latin typeface="+mj-lt"/>
              <a:ea typeface="Source Sans Pro" panose="020B0503030403020204" pitchFamily="34" charset="0"/>
            </a:endParaRPr>
          </a:p>
        </p:txBody>
      </p:sp>
      <p:sp>
        <p:nvSpPr>
          <p:cNvPr id="45" name="TextBox 44"/>
          <p:cNvSpPr txBox="1"/>
          <p:nvPr userDrawn="1"/>
        </p:nvSpPr>
        <p:spPr>
          <a:xfrm>
            <a:off x="6553253" y="5277006"/>
            <a:ext cx="2250997" cy="584775"/>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safety + well-being of youth + young adults,</a:t>
            </a:r>
            <a:endParaRPr lang="en-US" sz="1550" dirty="0">
              <a:solidFill>
                <a:schemeClr val="bg1"/>
              </a:solidFill>
              <a:latin typeface="+mj-lt"/>
              <a:ea typeface="Source Sans Pro" panose="020B0503030403020204" pitchFamily="34" charset="0"/>
            </a:endParaRPr>
          </a:p>
        </p:txBody>
      </p:sp>
      <p:sp>
        <p:nvSpPr>
          <p:cNvPr id="46" name="TextBox 45"/>
          <p:cNvSpPr txBox="1"/>
          <p:nvPr userDrawn="1"/>
        </p:nvSpPr>
        <p:spPr>
          <a:xfrm>
            <a:off x="9705252" y="4956796"/>
            <a:ext cx="2241931" cy="369332"/>
          </a:xfrm>
          <a:prstGeom prst="rect">
            <a:avLst/>
          </a:prstGeom>
          <a:noFill/>
        </p:spPr>
        <p:txBody>
          <a:bodyPr wrap="square" rtlCol="0">
            <a:spAutoFit/>
          </a:bodyPr>
          <a:lstStyle/>
          <a:p>
            <a:pPr algn="ctr"/>
            <a:r>
              <a:rPr lang="en-US" b="1" dirty="0">
                <a:solidFill>
                  <a:schemeClr val="bg1"/>
                </a:solidFill>
                <a:latin typeface="+mj-lt"/>
                <a:ea typeface="Source Sans Pro" panose="020B0503030403020204" pitchFamily="34" charset="0"/>
              </a:rPr>
              <a:t>unlocking</a:t>
            </a:r>
          </a:p>
        </p:txBody>
      </p:sp>
      <p:sp>
        <p:nvSpPr>
          <p:cNvPr id="47" name="TextBox 46"/>
          <p:cNvSpPr txBox="1"/>
          <p:nvPr userDrawn="1"/>
        </p:nvSpPr>
        <p:spPr>
          <a:xfrm>
            <a:off x="9668166" y="5277006"/>
            <a:ext cx="2279018" cy="569387"/>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their limitless</a:t>
            </a:r>
          </a:p>
          <a:p>
            <a:pPr algn="ctr"/>
            <a:r>
              <a:rPr lang="en-US" sz="1550" baseline="0" dirty="0">
                <a:solidFill>
                  <a:schemeClr val="bg1"/>
                </a:solidFill>
                <a:latin typeface="+mj-lt"/>
                <a:ea typeface="Source Sans Pro" panose="020B0503030403020204" pitchFamily="34" charset="0"/>
              </a:rPr>
              <a:t>potential.</a:t>
            </a:r>
            <a:endParaRPr lang="en-US" sz="1550" dirty="0">
              <a:solidFill>
                <a:schemeClr val="bg1"/>
              </a:solidFill>
              <a:latin typeface="+mj-lt"/>
              <a:ea typeface="Source Sans Pro" panose="020B0503030403020204" pitchFamily="34" charset="0"/>
            </a:endParaRPr>
          </a:p>
        </p:txBody>
      </p:sp>
      <p:pic>
        <p:nvPicPr>
          <p:cNvPr id="48" name="Picture Placeholder 14"/>
          <p:cNvPicPr>
            <a:picLocks noChangeAspect="1"/>
          </p:cNvPicPr>
          <p:nvPr userDrawn="1"/>
        </p:nvPicPr>
        <p:blipFill>
          <a:blip r:embed="rId3">
            <a:extLst>
              <a:ext uri="{28A0092B-C50C-407E-A947-70E740481C1C}">
                <a14:useLocalDpi xmlns:a14="http://schemas.microsoft.com/office/drawing/2010/main" val="0"/>
              </a:ext>
            </a:extLst>
          </a:blip>
          <a:srcRect t="25463" b="25463"/>
          <a:stretch>
            <a:fillRect/>
          </a:stretch>
        </p:blipFill>
        <p:spPr>
          <a:xfrm>
            <a:off x="0" y="-14810"/>
            <a:ext cx="12192000" cy="3365500"/>
          </a:xfrm>
          <a:prstGeom prst="rect">
            <a:avLst/>
          </a:prstGeom>
        </p:spPr>
      </p:pic>
      <p:sp>
        <p:nvSpPr>
          <p:cNvPr id="40" name="Rectangle 39"/>
          <p:cNvSpPr/>
          <p:nvPr userDrawn="1"/>
        </p:nvSpPr>
        <p:spPr>
          <a:xfrm>
            <a:off x="-5010" y="-8182"/>
            <a:ext cx="12192000" cy="3365422"/>
          </a:xfrm>
          <a:prstGeom prst="rect">
            <a:avLst/>
          </a:prstGeom>
          <a:blipFill dpi="0" rotWithShape="1">
            <a:blip r:embed="rId4">
              <a:alphaModFix amt="76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Source Sans Pro" panose="020B0503030403020204" pitchFamily="34" charset="0"/>
            </a:endParaRPr>
          </a:p>
        </p:txBody>
      </p:sp>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49" name="TextBox 48"/>
          <p:cNvSpPr txBox="1"/>
          <p:nvPr userDrawn="1"/>
        </p:nvSpPr>
        <p:spPr>
          <a:xfrm>
            <a:off x="348982" y="2589005"/>
            <a:ext cx="4005304" cy="769441"/>
          </a:xfrm>
          <a:prstGeom prst="rect">
            <a:avLst/>
          </a:prstGeom>
          <a:noFill/>
        </p:spPr>
        <p:txBody>
          <a:bodyPr wrap="square" rtlCol="0">
            <a:spAutoFit/>
          </a:bodyPr>
          <a:lstStyle/>
          <a:p>
            <a:r>
              <a:rPr lang="en-US" sz="4400" dirty="0">
                <a:solidFill>
                  <a:schemeClr val="bg1"/>
                </a:solidFill>
                <a:latin typeface="+mj-lt"/>
              </a:rPr>
              <a:t>ABOUT US</a:t>
            </a:r>
          </a:p>
        </p:txBody>
      </p:sp>
    </p:spTree>
    <p:extLst>
      <p:ext uri="{BB962C8B-B14F-4D97-AF65-F5344CB8AC3E}">
        <p14:creationId xmlns:p14="http://schemas.microsoft.com/office/powerpoint/2010/main" val="2711989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o We Reach">
    <p:spTree>
      <p:nvGrpSpPr>
        <p:cNvPr id="1" name=""/>
        <p:cNvGrpSpPr/>
        <p:nvPr/>
      </p:nvGrpSpPr>
      <p:grpSpPr>
        <a:xfrm>
          <a:off x="0" y="0"/>
          <a:ext cx="0" cy="0"/>
          <a:chOff x="0" y="0"/>
          <a:chExt cx="0" cy="0"/>
        </a:xfrm>
      </p:grpSpPr>
      <p:sp>
        <p:nvSpPr>
          <p:cNvPr id="32" name="TextBox 31"/>
          <p:cNvSpPr txBox="1"/>
          <p:nvPr userDrawn="1"/>
        </p:nvSpPr>
        <p:spPr>
          <a:xfrm>
            <a:off x="196582" y="4956796"/>
            <a:ext cx="2307037" cy="369332"/>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We work with</a:t>
            </a:r>
          </a:p>
        </p:txBody>
      </p:sp>
      <p:sp>
        <p:nvSpPr>
          <p:cNvPr id="34" name="TextBox 33"/>
          <p:cNvSpPr txBox="1"/>
          <p:nvPr userDrawn="1"/>
        </p:nvSpPr>
        <p:spPr>
          <a:xfrm>
            <a:off x="6500580" y="4956796"/>
            <a:ext cx="2331691" cy="369332"/>
          </a:xfrm>
          <a:prstGeom prst="rect">
            <a:avLst/>
          </a:prstGeom>
          <a:noFill/>
        </p:spPr>
        <p:txBody>
          <a:bodyPr wrap="square" rtlCol="0">
            <a:spAutoFit/>
          </a:bodyPr>
          <a:lstStyle/>
          <a:p>
            <a:pPr algn="ctr"/>
            <a:r>
              <a:rPr lang="en-US" b="1" dirty="0">
                <a:solidFill>
                  <a:schemeClr val="bg1"/>
                </a:solidFill>
                <a:latin typeface="+mj-lt"/>
                <a:ea typeface="Source Sans Pro" panose="020B0503030403020204" pitchFamily="34" charset="0"/>
              </a:rPr>
              <a:t>that assure the</a:t>
            </a:r>
          </a:p>
        </p:txBody>
      </p:sp>
      <p:sp>
        <p:nvSpPr>
          <p:cNvPr id="36" name="TextBox 35"/>
          <p:cNvSpPr txBox="1"/>
          <p:nvPr userDrawn="1"/>
        </p:nvSpPr>
        <p:spPr>
          <a:xfrm>
            <a:off x="196582" y="5278745"/>
            <a:ext cx="2307037" cy="584775"/>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the youth services</a:t>
            </a:r>
            <a:br>
              <a:rPr lang="en-US" sz="1550" dirty="0">
                <a:solidFill>
                  <a:schemeClr val="bg1"/>
                </a:solidFill>
                <a:latin typeface="+mj-lt"/>
                <a:ea typeface="Source Sans Pro" panose="020B0503030403020204" pitchFamily="34" charset="0"/>
              </a:rPr>
            </a:br>
            <a:r>
              <a:rPr lang="en-US" sz="1550" dirty="0">
                <a:solidFill>
                  <a:schemeClr val="bg1"/>
                </a:solidFill>
                <a:latin typeface="+mj-lt"/>
                <a:ea typeface="Source Sans Pro" panose="020B0503030403020204" pitchFamily="34" charset="0"/>
              </a:rPr>
              <a:t>community</a:t>
            </a:r>
          </a:p>
        </p:txBody>
      </p:sp>
      <p:sp>
        <p:nvSpPr>
          <p:cNvPr id="41" name="TextBox 40"/>
          <p:cNvSpPr txBox="1"/>
          <p:nvPr userDrawn="1"/>
        </p:nvSpPr>
        <p:spPr>
          <a:xfrm>
            <a:off x="196582" y="2436605"/>
            <a:ext cx="4005304" cy="769441"/>
          </a:xfrm>
          <a:prstGeom prst="rect">
            <a:avLst/>
          </a:prstGeom>
          <a:noFill/>
        </p:spPr>
        <p:txBody>
          <a:bodyPr wrap="square" rtlCol="0">
            <a:spAutoFit/>
          </a:bodyPr>
          <a:lstStyle/>
          <a:p>
            <a:r>
              <a:rPr lang="en-US" sz="4400" dirty="0">
                <a:solidFill>
                  <a:schemeClr val="bg1"/>
                </a:solidFill>
                <a:latin typeface="+mj-lt"/>
              </a:rPr>
              <a:t>ABOUT US</a:t>
            </a:r>
          </a:p>
        </p:txBody>
      </p:sp>
      <p:sp>
        <p:nvSpPr>
          <p:cNvPr id="44" name="TextBox 43"/>
          <p:cNvSpPr txBox="1"/>
          <p:nvPr userDrawn="1"/>
        </p:nvSpPr>
        <p:spPr>
          <a:xfrm>
            <a:off x="3376601" y="5278720"/>
            <a:ext cx="2250997" cy="584775"/>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evaluate,</a:t>
            </a:r>
            <a:r>
              <a:rPr lang="en-US" sz="1550" baseline="0" dirty="0">
                <a:solidFill>
                  <a:schemeClr val="bg1"/>
                </a:solidFill>
                <a:latin typeface="+mj-lt"/>
                <a:ea typeface="Source Sans Pro" panose="020B0503030403020204" pitchFamily="34" charset="0"/>
              </a:rPr>
              <a:t> + drive effective strategies</a:t>
            </a:r>
            <a:endParaRPr lang="en-US" sz="1550" dirty="0">
              <a:solidFill>
                <a:schemeClr val="bg1"/>
              </a:solidFill>
              <a:latin typeface="+mj-lt"/>
              <a:ea typeface="Source Sans Pro" panose="020B0503030403020204" pitchFamily="34" charset="0"/>
            </a:endParaRPr>
          </a:p>
        </p:txBody>
      </p:sp>
      <p:sp>
        <p:nvSpPr>
          <p:cNvPr id="45" name="TextBox 44"/>
          <p:cNvSpPr txBox="1"/>
          <p:nvPr userDrawn="1"/>
        </p:nvSpPr>
        <p:spPr>
          <a:xfrm>
            <a:off x="6553253" y="5277006"/>
            <a:ext cx="2250997" cy="584775"/>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safety + well-being of youth + young adults,</a:t>
            </a:r>
            <a:endParaRPr lang="en-US" sz="1550" dirty="0">
              <a:solidFill>
                <a:schemeClr val="bg1"/>
              </a:solidFill>
              <a:latin typeface="+mj-lt"/>
              <a:ea typeface="Source Sans Pro" panose="020B0503030403020204" pitchFamily="34" charset="0"/>
            </a:endParaRPr>
          </a:p>
        </p:txBody>
      </p:sp>
      <p:sp>
        <p:nvSpPr>
          <p:cNvPr id="46" name="TextBox 45"/>
          <p:cNvSpPr txBox="1"/>
          <p:nvPr userDrawn="1"/>
        </p:nvSpPr>
        <p:spPr>
          <a:xfrm>
            <a:off x="9705252" y="4956796"/>
            <a:ext cx="2241931" cy="369332"/>
          </a:xfrm>
          <a:prstGeom prst="rect">
            <a:avLst/>
          </a:prstGeom>
          <a:noFill/>
        </p:spPr>
        <p:txBody>
          <a:bodyPr wrap="square" rtlCol="0">
            <a:spAutoFit/>
          </a:bodyPr>
          <a:lstStyle/>
          <a:p>
            <a:pPr algn="ctr"/>
            <a:r>
              <a:rPr lang="en-US" b="1" dirty="0">
                <a:solidFill>
                  <a:schemeClr val="bg1"/>
                </a:solidFill>
                <a:latin typeface="+mj-lt"/>
                <a:ea typeface="Source Sans Pro" panose="020B0503030403020204" pitchFamily="34" charset="0"/>
              </a:rPr>
              <a:t>unlocking</a:t>
            </a:r>
          </a:p>
        </p:txBody>
      </p:sp>
      <p:sp>
        <p:nvSpPr>
          <p:cNvPr id="47" name="TextBox 46"/>
          <p:cNvSpPr txBox="1"/>
          <p:nvPr userDrawn="1"/>
        </p:nvSpPr>
        <p:spPr>
          <a:xfrm>
            <a:off x="9668166" y="5277006"/>
            <a:ext cx="2279018" cy="569387"/>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their limitless</a:t>
            </a:r>
          </a:p>
          <a:p>
            <a:pPr algn="ctr"/>
            <a:r>
              <a:rPr lang="en-US" sz="1550" baseline="0" dirty="0">
                <a:solidFill>
                  <a:schemeClr val="bg1"/>
                </a:solidFill>
                <a:latin typeface="+mj-lt"/>
                <a:ea typeface="Source Sans Pro" panose="020B0503030403020204" pitchFamily="34" charset="0"/>
              </a:rPr>
              <a:t>potential.</a:t>
            </a:r>
            <a:endParaRPr lang="en-US" sz="1550" dirty="0">
              <a:solidFill>
                <a:schemeClr val="bg1"/>
              </a:solidFill>
              <a:latin typeface="+mj-lt"/>
              <a:ea typeface="Source Sans Pro" panose="020B0503030403020204" pitchFamily="34" charset="0"/>
            </a:endParaRPr>
          </a:p>
        </p:txBody>
      </p:sp>
      <p:pic>
        <p:nvPicPr>
          <p:cNvPr id="42" name="Picture 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49" name="TextBox 48"/>
          <p:cNvSpPr txBox="1"/>
          <p:nvPr userDrawn="1"/>
        </p:nvSpPr>
        <p:spPr>
          <a:xfrm>
            <a:off x="348982" y="2589005"/>
            <a:ext cx="4005304" cy="769441"/>
          </a:xfrm>
          <a:prstGeom prst="rect">
            <a:avLst/>
          </a:prstGeom>
          <a:noFill/>
        </p:spPr>
        <p:txBody>
          <a:bodyPr wrap="square" rtlCol="0">
            <a:spAutoFit/>
          </a:bodyPr>
          <a:lstStyle/>
          <a:p>
            <a:r>
              <a:rPr lang="en-US" sz="4400" dirty="0">
                <a:solidFill>
                  <a:schemeClr val="bg1"/>
                </a:solidFill>
                <a:latin typeface="+mj-lt"/>
              </a:rPr>
              <a:t>ABOUT US</a:t>
            </a:r>
          </a:p>
        </p:txBody>
      </p:sp>
      <p:pic>
        <p:nvPicPr>
          <p:cNvPr id="19" name="Picture 18"/>
          <p:cNvPicPr>
            <a:picLocks noChangeAspect="1"/>
          </p:cNvPicPr>
          <p:nvPr userDrawn="1"/>
        </p:nvPicPr>
        <p:blipFill rotWithShape="1">
          <a:blip r:embed="rId4" cstate="print">
            <a:extLst>
              <a:ext uri="{28A0092B-C50C-407E-A947-70E740481C1C}">
                <a14:useLocalDpi xmlns:a14="http://schemas.microsoft.com/office/drawing/2010/main" val="0"/>
              </a:ext>
            </a:extLst>
          </a:blip>
          <a:srcRect t="34368" b="24409"/>
          <a:stretch/>
        </p:blipFill>
        <p:spPr>
          <a:xfrm>
            <a:off x="1" y="2"/>
            <a:ext cx="12213999" cy="3361267"/>
          </a:xfrm>
          <a:prstGeom prst="rect">
            <a:avLst/>
          </a:prstGeom>
        </p:spPr>
      </p:pic>
      <p:sp>
        <p:nvSpPr>
          <p:cNvPr id="18" name="Rectangle 17"/>
          <p:cNvSpPr/>
          <p:nvPr userDrawn="1"/>
        </p:nvSpPr>
        <p:spPr>
          <a:xfrm>
            <a:off x="-4100" y="-4733"/>
            <a:ext cx="12211200" cy="3365422"/>
          </a:xfrm>
          <a:prstGeom prst="rect">
            <a:avLst/>
          </a:prstGeom>
          <a:blipFill dpi="0" rotWithShape="1">
            <a:blip r:embed="rId5">
              <a:alphaModFix amt="76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350" dirty="0">
              <a:latin typeface="Source Sans Pro" panose="020B0503030403020204" pitchFamily="34" charset="0"/>
            </a:endParaRPr>
          </a:p>
        </p:txBody>
      </p:sp>
      <p:sp>
        <p:nvSpPr>
          <p:cNvPr id="20" name="TextBox 19"/>
          <p:cNvSpPr txBox="1"/>
          <p:nvPr userDrawn="1"/>
        </p:nvSpPr>
        <p:spPr>
          <a:xfrm>
            <a:off x="375259" y="2583750"/>
            <a:ext cx="4753790" cy="769441"/>
          </a:xfrm>
          <a:prstGeom prst="rect">
            <a:avLst/>
          </a:prstGeom>
          <a:noFill/>
        </p:spPr>
        <p:txBody>
          <a:bodyPr wrap="square" rtlCol="0">
            <a:spAutoFit/>
          </a:bodyPr>
          <a:lstStyle/>
          <a:p>
            <a:r>
              <a:rPr lang="en-US" sz="4400" dirty="0">
                <a:solidFill>
                  <a:schemeClr val="bg1"/>
                </a:solidFill>
                <a:latin typeface="+mj-lt"/>
              </a:rPr>
              <a:t>WHO WE REACH</a:t>
            </a:r>
          </a:p>
        </p:txBody>
      </p:sp>
      <p:graphicFrame>
        <p:nvGraphicFramePr>
          <p:cNvPr id="21" name="Object 20"/>
          <p:cNvGraphicFramePr>
            <a:graphicFrameLocks noChangeAspect="1"/>
          </p:cNvGraphicFramePr>
          <p:nvPr userDrawn="1"/>
        </p:nvGraphicFramePr>
        <p:xfrm>
          <a:off x="0" y="3354363"/>
          <a:ext cx="12211454" cy="3503637"/>
        </p:xfrm>
        <a:graphic>
          <a:graphicData uri="http://schemas.openxmlformats.org/presentationml/2006/ole">
            <mc:AlternateContent xmlns:mc="http://schemas.openxmlformats.org/markup-compatibility/2006">
              <mc:Choice xmlns:v="urn:schemas-microsoft-com:vml" Requires="v">
                <p:oleObj spid="_x0000_s1037" r:id="rId6" imgW="18311040" imgH="5269680" progId="">
                  <p:embed/>
                </p:oleObj>
              </mc:Choice>
              <mc:Fallback>
                <p:oleObj r:id="rId6" imgW="18311040" imgH="5269680" progId="">
                  <p:embed/>
                  <p:pic>
                    <p:nvPicPr>
                      <p:cNvPr id="15" name="Object 14"/>
                      <p:cNvPicPr/>
                      <p:nvPr/>
                    </p:nvPicPr>
                    <p:blipFill>
                      <a:blip r:embed="rId7"/>
                      <a:stretch>
                        <a:fillRect/>
                      </a:stretch>
                    </p:blipFill>
                    <p:spPr>
                      <a:xfrm>
                        <a:off x="0" y="3354363"/>
                        <a:ext cx="12211454" cy="3503637"/>
                      </a:xfrm>
                      <a:prstGeom prst="rect">
                        <a:avLst/>
                      </a:prstGeom>
                    </p:spPr>
                  </p:pic>
                </p:oleObj>
              </mc:Fallback>
            </mc:AlternateContent>
          </a:graphicData>
        </a:graphic>
      </p:graphicFrame>
      <p:sp>
        <p:nvSpPr>
          <p:cNvPr id="22" name="TextBox 21"/>
          <p:cNvSpPr txBox="1"/>
          <p:nvPr userDrawn="1"/>
        </p:nvSpPr>
        <p:spPr>
          <a:xfrm>
            <a:off x="196583" y="4511915"/>
            <a:ext cx="2307037" cy="646331"/>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12,000+ </a:t>
            </a:r>
          </a:p>
          <a:p>
            <a:pPr algn="ctr"/>
            <a:r>
              <a:rPr lang="en-US" sz="1800" b="1" dirty="0">
                <a:solidFill>
                  <a:schemeClr val="bg1"/>
                </a:solidFill>
                <a:latin typeface="+mj-lt"/>
                <a:ea typeface="Source Sans Pro" panose="020B0503030403020204" pitchFamily="34" charset="0"/>
              </a:rPr>
              <a:t>served</a:t>
            </a:r>
          </a:p>
        </p:txBody>
      </p:sp>
      <p:sp>
        <p:nvSpPr>
          <p:cNvPr id="23" name="TextBox 22"/>
          <p:cNvSpPr txBox="1"/>
          <p:nvPr userDrawn="1"/>
        </p:nvSpPr>
        <p:spPr>
          <a:xfrm>
            <a:off x="3376602" y="4511915"/>
            <a:ext cx="2250997" cy="646331"/>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3,000+</a:t>
            </a:r>
          </a:p>
          <a:p>
            <a:pPr algn="ctr"/>
            <a:r>
              <a:rPr lang="en-US" sz="1800" b="1" dirty="0">
                <a:solidFill>
                  <a:schemeClr val="bg1"/>
                </a:solidFill>
                <a:latin typeface="+mj-lt"/>
                <a:ea typeface="Source Sans Pro" panose="020B0503030403020204" pitchFamily="34" charset="0"/>
              </a:rPr>
              <a:t>served</a:t>
            </a:r>
          </a:p>
        </p:txBody>
      </p:sp>
      <p:sp>
        <p:nvSpPr>
          <p:cNvPr id="24" name="TextBox 23"/>
          <p:cNvSpPr txBox="1"/>
          <p:nvPr userDrawn="1"/>
        </p:nvSpPr>
        <p:spPr>
          <a:xfrm>
            <a:off x="196583" y="5104082"/>
            <a:ext cx="2307037" cy="569387"/>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In the youth services</a:t>
            </a:r>
            <a:br>
              <a:rPr lang="en-US" sz="1550" dirty="0">
                <a:solidFill>
                  <a:schemeClr val="bg1"/>
                </a:solidFill>
                <a:latin typeface="+mj-lt"/>
                <a:ea typeface="Source Sans Pro" panose="020B0503030403020204" pitchFamily="34" charset="0"/>
              </a:rPr>
            </a:br>
            <a:r>
              <a:rPr lang="en-US" sz="1550" dirty="0">
                <a:solidFill>
                  <a:schemeClr val="bg1"/>
                </a:solidFill>
                <a:latin typeface="+mj-lt"/>
                <a:ea typeface="Source Sans Pro" panose="020B0503030403020204" pitchFamily="34" charset="0"/>
              </a:rPr>
              <a:t>field as</a:t>
            </a:r>
            <a:r>
              <a:rPr lang="en-US" sz="1550" baseline="0" dirty="0">
                <a:solidFill>
                  <a:schemeClr val="bg1"/>
                </a:solidFill>
                <a:latin typeface="+mj-lt"/>
                <a:ea typeface="Source Sans Pro" panose="020B0503030403020204" pitchFamily="34" charset="0"/>
              </a:rPr>
              <a:t> a whole</a:t>
            </a:r>
            <a:endParaRPr lang="en-US" sz="1550" dirty="0">
              <a:solidFill>
                <a:schemeClr val="bg1"/>
              </a:solidFill>
              <a:latin typeface="+mj-lt"/>
              <a:ea typeface="Source Sans Pro" panose="020B0503030403020204" pitchFamily="34" charset="0"/>
            </a:endParaRPr>
          </a:p>
        </p:txBody>
      </p:sp>
      <p:sp>
        <p:nvSpPr>
          <p:cNvPr id="25" name="TextBox 24"/>
          <p:cNvSpPr txBox="1"/>
          <p:nvPr userDrawn="1"/>
        </p:nvSpPr>
        <p:spPr>
          <a:xfrm>
            <a:off x="3376602" y="5104057"/>
            <a:ext cx="2250997" cy="569387"/>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Through training</a:t>
            </a:r>
            <a:r>
              <a:rPr lang="en-US" sz="1550" baseline="0" dirty="0">
                <a:solidFill>
                  <a:schemeClr val="bg1"/>
                </a:solidFill>
                <a:latin typeface="+mj-lt"/>
                <a:ea typeface="Source Sans Pro" panose="020B0503030403020204" pitchFamily="34" charset="0"/>
              </a:rPr>
              <a:t> +</a:t>
            </a:r>
          </a:p>
          <a:p>
            <a:pPr algn="ctr"/>
            <a:r>
              <a:rPr lang="en-US" sz="1550" baseline="0" dirty="0">
                <a:solidFill>
                  <a:schemeClr val="bg1"/>
                </a:solidFill>
                <a:latin typeface="+mj-lt"/>
                <a:ea typeface="Source Sans Pro" panose="020B0503030403020204" pitchFamily="34" charset="0"/>
              </a:rPr>
              <a:t>consulting</a:t>
            </a:r>
            <a:endParaRPr lang="en-US" sz="1550" dirty="0">
              <a:solidFill>
                <a:schemeClr val="bg1"/>
              </a:solidFill>
              <a:latin typeface="+mj-lt"/>
              <a:ea typeface="Source Sans Pro" panose="020B0503030403020204" pitchFamily="34" charset="0"/>
            </a:endParaRPr>
          </a:p>
        </p:txBody>
      </p:sp>
      <p:sp>
        <p:nvSpPr>
          <p:cNvPr id="26" name="TextBox 25"/>
          <p:cNvSpPr txBox="1"/>
          <p:nvPr userDrawn="1"/>
        </p:nvSpPr>
        <p:spPr>
          <a:xfrm>
            <a:off x="6553254" y="5108559"/>
            <a:ext cx="2250997" cy="569387"/>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In 46 states</a:t>
            </a:r>
          </a:p>
          <a:p>
            <a:pPr algn="ctr"/>
            <a:r>
              <a:rPr lang="en-US" sz="1550" baseline="0" dirty="0">
                <a:solidFill>
                  <a:schemeClr val="bg1"/>
                </a:solidFill>
                <a:latin typeface="+mj-lt"/>
                <a:ea typeface="Source Sans Pro" panose="020B0503030403020204" pitchFamily="34" charset="0"/>
              </a:rPr>
              <a:t>across the country</a:t>
            </a:r>
            <a:endParaRPr lang="en-US" sz="1550" dirty="0">
              <a:solidFill>
                <a:schemeClr val="bg1"/>
              </a:solidFill>
              <a:latin typeface="+mj-lt"/>
              <a:ea typeface="Source Sans Pro" panose="020B0503030403020204" pitchFamily="34" charset="0"/>
            </a:endParaRPr>
          </a:p>
        </p:txBody>
      </p:sp>
      <p:sp>
        <p:nvSpPr>
          <p:cNvPr id="27" name="TextBox 26"/>
          <p:cNvSpPr txBox="1"/>
          <p:nvPr userDrawn="1"/>
        </p:nvSpPr>
        <p:spPr>
          <a:xfrm>
            <a:off x="9677462" y="4516561"/>
            <a:ext cx="2284189" cy="646331"/>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55 </a:t>
            </a:r>
          </a:p>
          <a:p>
            <a:pPr algn="ctr"/>
            <a:r>
              <a:rPr lang="en-US" sz="1800" b="1" dirty="0">
                <a:solidFill>
                  <a:schemeClr val="bg1"/>
                </a:solidFill>
                <a:latin typeface="+mj-lt"/>
                <a:ea typeface="Source Sans Pro" panose="020B0503030403020204" pitchFamily="34" charset="0"/>
              </a:rPr>
              <a:t>sub-grantees</a:t>
            </a:r>
          </a:p>
        </p:txBody>
      </p:sp>
      <p:sp>
        <p:nvSpPr>
          <p:cNvPr id="28" name="TextBox 27"/>
          <p:cNvSpPr txBox="1"/>
          <p:nvPr userDrawn="1"/>
        </p:nvSpPr>
        <p:spPr>
          <a:xfrm>
            <a:off x="9684763" y="5108559"/>
            <a:ext cx="2279019" cy="569387"/>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In 36 states</a:t>
            </a:r>
          </a:p>
          <a:p>
            <a:pPr algn="ctr"/>
            <a:r>
              <a:rPr lang="en-US" sz="1550" baseline="0" dirty="0">
                <a:solidFill>
                  <a:schemeClr val="bg1"/>
                </a:solidFill>
                <a:latin typeface="+mj-lt"/>
                <a:ea typeface="Source Sans Pro" panose="020B0503030403020204" pitchFamily="34" charset="0"/>
              </a:rPr>
              <a:t>across the country</a:t>
            </a:r>
            <a:endParaRPr lang="en-US" sz="1550" dirty="0">
              <a:solidFill>
                <a:schemeClr val="bg1"/>
              </a:solidFill>
              <a:latin typeface="+mj-lt"/>
              <a:ea typeface="Source Sans Pro" panose="020B0503030403020204" pitchFamily="34" charset="0"/>
            </a:endParaRPr>
          </a:p>
        </p:txBody>
      </p:sp>
      <p:sp>
        <p:nvSpPr>
          <p:cNvPr id="29" name="TextBox 28"/>
          <p:cNvSpPr txBox="1"/>
          <p:nvPr userDrawn="1"/>
        </p:nvSpPr>
        <p:spPr>
          <a:xfrm>
            <a:off x="6540927" y="4516561"/>
            <a:ext cx="2250997" cy="646331"/>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200+</a:t>
            </a:r>
          </a:p>
          <a:p>
            <a:pPr algn="ctr"/>
            <a:r>
              <a:rPr lang="en-US" sz="1800" b="1" dirty="0">
                <a:solidFill>
                  <a:schemeClr val="bg1"/>
                </a:solidFill>
                <a:latin typeface="+mj-lt"/>
                <a:ea typeface="Source Sans Pro" panose="020B0503030403020204" pitchFamily="34" charset="0"/>
              </a:rPr>
              <a:t>members</a:t>
            </a:r>
            <a:r>
              <a:rPr lang="en-US" sz="1800" b="1" baseline="0" dirty="0">
                <a:solidFill>
                  <a:schemeClr val="bg1"/>
                </a:solidFill>
                <a:latin typeface="+mj-lt"/>
                <a:ea typeface="Source Sans Pro" panose="020B0503030403020204" pitchFamily="34" charset="0"/>
              </a:rPr>
              <a:t> </a:t>
            </a:r>
            <a:r>
              <a:rPr lang="en-US" sz="1800" b="1" dirty="0">
                <a:solidFill>
                  <a:schemeClr val="bg1"/>
                </a:solidFill>
                <a:latin typeface="+mj-lt"/>
                <a:ea typeface="Source Sans Pro" panose="020B0503030403020204" pitchFamily="34" charset="0"/>
              </a:rPr>
              <a:t>served</a:t>
            </a:r>
          </a:p>
        </p:txBody>
      </p:sp>
    </p:spTree>
    <p:extLst>
      <p:ext uri="{BB962C8B-B14F-4D97-AF65-F5344CB8AC3E}">
        <p14:creationId xmlns:p14="http://schemas.microsoft.com/office/powerpoint/2010/main" val="3035598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79505"/>
            <a:ext cx="12192000" cy="665285"/>
          </a:xfrm>
        </p:spPr>
        <p:txBody>
          <a:bodyPr/>
          <a:lstStyle>
            <a:lvl1pPr algn="ctr">
              <a:defRPr>
                <a:latin typeface="+mj-lt"/>
              </a:defRPr>
            </a:lvl1pPr>
          </a:lstStyle>
          <a:p>
            <a:r>
              <a:rPr lang="en-US" dirty="0">
                <a:solidFill>
                  <a:schemeClr val="bg1"/>
                </a:solidFill>
              </a:rPr>
              <a:t>TODAY’S PANELISTS</a:t>
            </a:r>
            <a:endParaRPr lang="id-ID" dirty="0">
              <a:solidFill>
                <a:schemeClr val="bg1"/>
              </a:solidFill>
            </a:endParaRPr>
          </a:p>
        </p:txBody>
      </p:sp>
      <p:sp>
        <p:nvSpPr>
          <p:cNvPr id="7" name="Text Placeholder 9"/>
          <p:cNvSpPr>
            <a:spLocks noGrp="1"/>
          </p:cNvSpPr>
          <p:nvPr>
            <p:ph type="body" sz="quarter" idx="32"/>
          </p:nvPr>
        </p:nvSpPr>
        <p:spPr>
          <a:xfrm>
            <a:off x="0" y="1320612"/>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12" name="Content Placeholder 11"/>
          <p:cNvSpPr>
            <a:spLocks noGrp="1"/>
          </p:cNvSpPr>
          <p:nvPr>
            <p:ph sz="quarter" idx="37"/>
          </p:nvPr>
        </p:nvSpPr>
        <p:spPr>
          <a:xfrm>
            <a:off x="198707"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1" name="Content Placeholder 11"/>
          <p:cNvSpPr>
            <a:spLocks noGrp="1"/>
          </p:cNvSpPr>
          <p:nvPr>
            <p:ph sz="quarter" idx="42"/>
          </p:nvPr>
        </p:nvSpPr>
        <p:spPr>
          <a:xfrm>
            <a:off x="3235924"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6271998" y="2039304"/>
            <a:ext cx="2686050" cy="2509837"/>
          </a:xfrm>
          <a:prstGeom prst="roundRect">
            <a:avLst/>
          </a:prstGeom>
          <a:ln w="38100">
            <a:solidFill>
              <a:srgbClr val="FFC845"/>
            </a:solidFill>
          </a:ln>
        </p:spPr>
        <p:txBody>
          <a:bodyPr/>
          <a:lstStyle>
            <a:lvl1pPr marL="0" indent="0">
              <a:buNone/>
              <a:defRPr>
                <a:latin typeface="+mj-lt"/>
              </a:defRPr>
            </a:lvl1pPr>
          </a:lstStyle>
          <a:p>
            <a:pPr lvl="0"/>
            <a:endParaRPr lang="en-US" dirty="0"/>
          </a:p>
        </p:txBody>
      </p:sp>
      <p:sp>
        <p:nvSpPr>
          <p:cNvPr id="65" name="Content Placeholder 11"/>
          <p:cNvSpPr>
            <a:spLocks noGrp="1"/>
          </p:cNvSpPr>
          <p:nvPr>
            <p:ph sz="quarter" idx="52"/>
          </p:nvPr>
        </p:nvSpPr>
        <p:spPr>
          <a:xfrm>
            <a:off x="9308072"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33" name="Content Placeholder 4"/>
          <p:cNvSpPr>
            <a:spLocks noGrp="1"/>
          </p:cNvSpPr>
          <p:nvPr>
            <p:ph sz="quarter" idx="53" hasCustomPrompt="1"/>
          </p:nvPr>
        </p:nvSpPr>
        <p:spPr>
          <a:xfrm>
            <a:off x="180395"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6" name="Content Placeholder 4"/>
          <p:cNvSpPr>
            <a:spLocks noGrp="1"/>
          </p:cNvSpPr>
          <p:nvPr>
            <p:ph sz="quarter" idx="54" hasCustomPrompt="1"/>
          </p:nvPr>
        </p:nvSpPr>
        <p:spPr>
          <a:xfrm>
            <a:off x="175139"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37" name="Content Placeholder 4"/>
          <p:cNvSpPr>
            <a:spLocks noGrp="1"/>
          </p:cNvSpPr>
          <p:nvPr>
            <p:ph sz="quarter" idx="55" hasCustomPrompt="1"/>
          </p:nvPr>
        </p:nvSpPr>
        <p:spPr>
          <a:xfrm>
            <a:off x="3233638" y="5064309"/>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8" name="Content Placeholder 4"/>
          <p:cNvSpPr>
            <a:spLocks noGrp="1"/>
          </p:cNvSpPr>
          <p:nvPr>
            <p:ph sz="quarter" idx="56" hasCustomPrompt="1"/>
          </p:nvPr>
        </p:nvSpPr>
        <p:spPr>
          <a:xfrm>
            <a:off x="3228382" y="4712219"/>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39" name="Content Placeholder 4"/>
          <p:cNvSpPr>
            <a:spLocks noGrp="1"/>
          </p:cNvSpPr>
          <p:nvPr>
            <p:ph sz="quarter" idx="57" hasCustomPrompt="1"/>
          </p:nvPr>
        </p:nvSpPr>
        <p:spPr>
          <a:xfrm>
            <a:off x="6286881" y="5053801"/>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40" name="Content Placeholder 4"/>
          <p:cNvSpPr>
            <a:spLocks noGrp="1"/>
          </p:cNvSpPr>
          <p:nvPr>
            <p:ph sz="quarter" idx="58" hasCustomPrompt="1"/>
          </p:nvPr>
        </p:nvSpPr>
        <p:spPr>
          <a:xfrm>
            <a:off x="6281625" y="4701711"/>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41" name="Content Placeholder 4"/>
          <p:cNvSpPr>
            <a:spLocks noGrp="1"/>
          </p:cNvSpPr>
          <p:nvPr>
            <p:ph sz="quarter" idx="59" hasCustomPrompt="1"/>
          </p:nvPr>
        </p:nvSpPr>
        <p:spPr>
          <a:xfrm>
            <a:off x="9340124"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43" name="Content Placeholder 4"/>
          <p:cNvSpPr>
            <a:spLocks noGrp="1"/>
          </p:cNvSpPr>
          <p:nvPr>
            <p:ph sz="quarter" idx="60" hasCustomPrompt="1"/>
          </p:nvPr>
        </p:nvSpPr>
        <p:spPr>
          <a:xfrm>
            <a:off x="9334868"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2435396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43241"/>
            <a:ext cx="12192000" cy="665285"/>
          </a:xfrm>
        </p:spPr>
        <p:txBody>
          <a:bodyPr/>
          <a:lstStyle>
            <a:lvl1pPr algn="ctr">
              <a:defRPr>
                <a:latin typeface="+mj-lt"/>
              </a:defRPr>
            </a:lvl1pPr>
          </a:lstStyle>
          <a:p>
            <a:r>
              <a:rPr lang="en-US" dirty="0">
                <a:solidFill>
                  <a:schemeClr val="bg1"/>
                </a:solidFill>
              </a:rPr>
              <a:t>TODAY’S PANELISTS</a:t>
            </a:r>
            <a:endParaRPr lang="id-ID" dirty="0">
              <a:solidFill>
                <a:schemeClr val="bg1"/>
              </a:solidFill>
            </a:endParaRPr>
          </a:p>
        </p:txBody>
      </p:sp>
      <p:sp>
        <p:nvSpPr>
          <p:cNvPr id="7" name="Text Placeholder 9"/>
          <p:cNvSpPr>
            <a:spLocks noGrp="1"/>
          </p:cNvSpPr>
          <p:nvPr>
            <p:ph type="body" sz="quarter" idx="32"/>
          </p:nvPr>
        </p:nvSpPr>
        <p:spPr>
          <a:xfrm>
            <a:off x="0" y="1284348"/>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48" name="Content Placeholder 4"/>
          <p:cNvSpPr>
            <a:spLocks noGrp="1"/>
          </p:cNvSpPr>
          <p:nvPr>
            <p:ph sz="quarter" idx="39" hasCustomPrompt="1"/>
          </p:nvPr>
        </p:nvSpPr>
        <p:spPr>
          <a:xfrm>
            <a:off x="1691731" y="4987104"/>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51" name="Content Placeholder 11"/>
          <p:cNvSpPr>
            <a:spLocks noGrp="1"/>
          </p:cNvSpPr>
          <p:nvPr>
            <p:ph sz="quarter" idx="42"/>
          </p:nvPr>
        </p:nvSpPr>
        <p:spPr>
          <a:xfrm>
            <a:off x="1692874" y="2029779"/>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4728948" y="2029779"/>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65" name="Content Placeholder 11"/>
          <p:cNvSpPr>
            <a:spLocks noGrp="1"/>
          </p:cNvSpPr>
          <p:nvPr>
            <p:ph sz="quarter" idx="52"/>
          </p:nvPr>
        </p:nvSpPr>
        <p:spPr>
          <a:xfrm>
            <a:off x="7763879" y="1997258"/>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26" name="Content Placeholder 4"/>
          <p:cNvSpPr>
            <a:spLocks noGrp="1"/>
          </p:cNvSpPr>
          <p:nvPr>
            <p:ph sz="quarter" idx="53" hasCustomPrompt="1"/>
          </p:nvPr>
        </p:nvSpPr>
        <p:spPr>
          <a:xfrm>
            <a:off x="1686475" y="4635014"/>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27" name="Content Placeholder 4"/>
          <p:cNvSpPr>
            <a:spLocks noGrp="1"/>
          </p:cNvSpPr>
          <p:nvPr>
            <p:ph sz="quarter" idx="54" hasCustomPrompt="1"/>
          </p:nvPr>
        </p:nvSpPr>
        <p:spPr>
          <a:xfrm>
            <a:off x="4744974" y="4992358"/>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8" name="Content Placeholder 4"/>
          <p:cNvSpPr>
            <a:spLocks noGrp="1"/>
          </p:cNvSpPr>
          <p:nvPr>
            <p:ph sz="quarter" idx="55" hasCustomPrompt="1"/>
          </p:nvPr>
        </p:nvSpPr>
        <p:spPr>
          <a:xfrm>
            <a:off x="4739718" y="4640268"/>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29" name="Content Placeholder 4"/>
          <p:cNvSpPr>
            <a:spLocks noGrp="1"/>
          </p:cNvSpPr>
          <p:nvPr>
            <p:ph sz="quarter" idx="56" hasCustomPrompt="1"/>
          </p:nvPr>
        </p:nvSpPr>
        <p:spPr>
          <a:xfrm>
            <a:off x="7782452" y="4992363"/>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0" name="Content Placeholder 4"/>
          <p:cNvSpPr>
            <a:spLocks noGrp="1"/>
          </p:cNvSpPr>
          <p:nvPr>
            <p:ph sz="quarter" idx="57" hasCustomPrompt="1"/>
          </p:nvPr>
        </p:nvSpPr>
        <p:spPr>
          <a:xfrm>
            <a:off x="7777196" y="4640273"/>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494326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79505"/>
            <a:ext cx="12192000" cy="665285"/>
          </a:xfrm>
        </p:spPr>
        <p:txBody>
          <a:bodyPr/>
          <a:lstStyle>
            <a:lvl1pPr algn="ctr">
              <a:defRPr>
                <a:latin typeface="+mj-lt"/>
              </a:defRPr>
            </a:lvl1pPr>
          </a:lstStyle>
          <a:p>
            <a:r>
              <a:rPr lang="en-US" dirty="0">
                <a:solidFill>
                  <a:schemeClr val="bg1"/>
                </a:solidFill>
              </a:rPr>
              <a:t>TODAY’S PANELISTS</a:t>
            </a:r>
            <a:endParaRPr lang="id-ID" dirty="0">
              <a:solidFill>
                <a:schemeClr val="bg1"/>
              </a:solidFill>
            </a:endParaRPr>
          </a:p>
        </p:txBody>
      </p:sp>
      <p:sp>
        <p:nvSpPr>
          <p:cNvPr id="7" name="Text Placeholder 9"/>
          <p:cNvSpPr>
            <a:spLocks noGrp="1"/>
          </p:cNvSpPr>
          <p:nvPr>
            <p:ph type="body" sz="quarter" idx="32"/>
          </p:nvPr>
        </p:nvSpPr>
        <p:spPr>
          <a:xfrm>
            <a:off x="0" y="1320612"/>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51" name="Content Placeholder 11"/>
          <p:cNvSpPr>
            <a:spLocks noGrp="1"/>
          </p:cNvSpPr>
          <p:nvPr>
            <p:ph sz="quarter" idx="42"/>
          </p:nvPr>
        </p:nvSpPr>
        <p:spPr>
          <a:xfrm>
            <a:off x="3235924"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6271998"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19" name="Content Placeholder 4"/>
          <p:cNvSpPr>
            <a:spLocks noGrp="1"/>
          </p:cNvSpPr>
          <p:nvPr>
            <p:ph sz="quarter" idx="53" hasCustomPrompt="1"/>
          </p:nvPr>
        </p:nvSpPr>
        <p:spPr>
          <a:xfrm>
            <a:off x="3241180"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0" name="Content Placeholder 4"/>
          <p:cNvSpPr>
            <a:spLocks noGrp="1"/>
          </p:cNvSpPr>
          <p:nvPr>
            <p:ph sz="quarter" idx="54" hasCustomPrompt="1"/>
          </p:nvPr>
        </p:nvSpPr>
        <p:spPr>
          <a:xfrm>
            <a:off x="3235924"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21" name="Content Placeholder 4"/>
          <p:cNvSpPr>
            <a:spLocks noGrp="1"/>
          </p:cNvSpPr>
          <p:nvPr>
            <p:ph sz="quarter" idx="55" hasCustomPrompt="1"/>
          </p:nvPr>
        </p:nvSpPr>
        <p:spPr>
          <a:xfrm>
            <a:off x="6294423" y="5064309"/>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2" name="Content Placeholder 4"/>
          <p:cNvSpPr>
            <a:spLocks noGrp="1"/>
          </p:cNvSpPr>
          <p:nvPr>
            <p:ph sz="quarter" idx="56" hasCustomPrompt="1"/>
          </p:nvPr>
        </p:nvSpPr>
        <p:spPr>
          <a:xfrm>
            <a:off x="6289167" y="4712219"/>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3283385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ussion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41"/>
          <p:cNvSpPr>
            <a:spLocks noGrp="1"/>
          </p:cNvSpPr>
          <p:nvPr>
            <p:ph type="body" sz="quarter" idx="12" hasCustomPrompt="1"/>
          </p:nvPr>
        </p:nvSpPr>
        <p:spPr>
          <a:xfrm>
            <a:off x="6061435" y="2184406"/>
            <a:ext cx="6130565" cy="2114218"/>
          </a:xfrm>
          <a:gradFill>
            <a:gsLst>
              <a:gs pos="0">
                <a:srgbClr val="00A59F"/>
              </a:gs>
              <a:gs pos="100000">
                <a:schemeClr val="accent1">
                  <a:lumMod val="71000"/>
                </a:schemeClr>
              </a:gs>
              <a:gs pos="100000">
                <a:schemeClr val="accent1">
                  <a:lumMod val="45000"/>
                  <a:lumOff val="55000"/>
                </a:schemeClr>
              </a:gs>
              <a:gs pos="100000">
                <a:schemeClr val="accent1">
                  <a:lumMod val="30000"/>
                  <a:lumOff val="70000"/>
                </a:schemeClr>
              </a:gs>
            </a:gsLst>
            <a:lin ang="5400000" scaled="0"/>
          </a:gradFill>
        </p:spPr>
        <p:txBody>
          <a:bodyPr/>
          <a:lstStyle>
            <a:lvl1pPr marL="0" indent="0">
              <a:buNone/>
              <a:defRPr/>
            </a:lvl1pPr>
          </a:lstStyle>
          <a:p>
            <a:r>
              <a:rPr lang="en-US" dirty="0"/>
              <a:t> </a:t>
            </a:r>
          </a:p>
        </p:txBody>
      </p:sp>
      <p:sp>
        <p:nvSpPr>
          <p:cNvPr id="5" name="Text Placeholder 4"/>
          <p:cNvSpPr>
            <a:spLocks noGrp="1"/>
          </p:cNvSpPr>
          <p:nvPr>
            <p:ph type="body" sz="quarter" idx="14"/>
          </p:nvPr>
        </p:nvSpPr>
        <p:spPr>
          <a:xfrm>
            <a:off x="6061435" y="2184406"/>
            <a:ext cx="6130565" cy="2114218"/>
          </a:xfrm>
        </p:spPr>
        <p:txBody>
          <a:bodyPr lIns="0" tIns="0" rIns="0">
            <a:noAutofit/>
          </a:bodyPr>
          <a:lstStyle>
            <a:lvl1pPr marL="285750" indent="-285750" algn="just">
              <a:buFont typeface="Arial" panose="020B0604020202020204" pitchFamily="34" charset="0"/>
              <a:buChar char="•"/>
              <a:defRPr lang="en-US" sz="3600" smtClean="0">
                <a:solidFill>
                  <a:schemeClr val="bg1"/>
                </a:solidFill>
                <a:latin typeface="+mj-lt"/>
                <a:ea typeface="Source Sans Pro" panose="020B0503030403020204" pitchFamily="34" charset="0"/>
              </a:defRPr>
            </a:lvl1pPr>
          </a:lstStyle>
          <a:p>
            <a:pPr lvl="0"/>
            <a:endParaRPr lang="en-US" dirty="0"/>
          </a:p>
        </p:txBody>
      </p:sp>
    </p:spTree>
    <p:extLst>
      <p:ext uri="{BB962C8B-B14F-4D97-AF65-F5344CB8AC3E}">
        <p14:creationId xmlns:p14="http://schemas.microsoft.com/office/powerpoint/2010/main" val="1816339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
    <p:bg>
      <p:bgPr>
        <a:solidFill>
          <a:srgbClr val="00A59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25" name="Rectangle 24"/>
          <p:cNvSpPr/>
          <p:nvPr userDrawn="1"/>
        </p:nvSpPr>
        <p:spPr>
          <a:xfrm>
            <a:off x="2019300" y="0"/>
            <a:ext cx="2057400" cy="6857999"/>
          </a:xfrm>
          <a:prstGeom prst="rect">
            <a:avLst/>
          </a:prstGeom>
          <a:solidFill>
            <a:srgbClr val="00A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Source Sans Pro" panose="020B0503030403020204" pitchFamily="34" charset="0"/>
            </a:endParaRPr>
          </a:p>
        </p:txBody>
      </p:sp>
      <p:sp>
        <p:nvSpPr>
          <p:cNvPr id="30" name="Rectangle 29"/>
          <p:cNvSpPr/>
          <p:nvPr userDrawn="1"/>
        </p:nvSpPr>
        <p:spPr>
          <a:xfrm>
            <a:off x="1371596" y="3429000"/>
            <a:ext cx="984827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Geogrotesque Rg" panose="02000000000000000000" pitchFamily="50" charset="0"/>
            </a:endParaRPr>
          </a:p>
        </p:txBody>
      </p:sp>
      <p:sp>
        <p:nvSpPr>
          <p:cNvPr id="51" name="Oval 50"/>
          <p:cNvSpPr/>
          <p:nvPr userDrawn="1"/>
        </p:nvSpPr>
        <p:spPr>
          <a:xfrm>
            <a:off x="1012009"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52" name="Oval 51"/>
          <p:cNvSpPr/>
          <p:nvPr userDrawn="1"/>
        </p:nvSpPr>
        <p:spPr>
          <a:xfrm>
            <a:off x="3038051"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53" name="Oval 52"/>
          <p:cNvSpPr/>
          <p:nvPr userDrawn="1"/>
        </p:nvSpPr>
        <p:spPr>
          <a:xfrm>
            <a:off x="4861234"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54" name="Oval 53"/>
          <p:cNvSpPr/>
          <p:nvPr userDrawn="1"/>
        </p:nvSpPr>
        <p:spPr>
          <a:xfrm>
            <a:off x="6874351"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55" name="Oval 54"/>
          <p:cNvSpPr/>
          <p:nvPr userDrawn="1"/>
        </p:nvSpPr>
        <p:spPr>
          <a:xfrm>
            <a:off x="8925913"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56" name="Oval 55"/>
          <p:cNvSpPr/>
          <p:nvPr userDrawn="1"/>
        </p:nvSpPr>
        <p:spPr>
          <a:xfrm>
            <a:off x="10778070"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3" name="Content Placeholder 2"/>
          <p:cNvSpPr>
            <a:spLocks noGrp="1"/>
          </p:cNvSpPr>
          <p:nvPr>
            <p:ph sz="quarter" idx="10" hasCustomPrompt="1"/>
          </p:nvPr>
        </p:nvSpPr>
        <p:spPr>
          <a:xfrm>
            <a:off x="298427" y="1376098"/>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7" name="Content Placeholder 6"/>
          <p:cNvSpPr>
            <a:spLocks noGrp="1"/>
          </p:cNvSpPr>
          <p:nvPr>
            <p:ph sz="quarter" idx="11" hasCustomPrompt="1"/>
          </p:nvPr>
        </p:nvSpPr>
        <p:spPr>
          <a:xfrm>
            <a:off x="298450" y="2152650"/>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41" name="Content Placeholder 2"/>
          <p:cNvSpPr>
            <a:spLocks noGrp="1"/>
          </p:cNvSpPr>
          <p:nvPr>
            <p:ph sz="quarter" idx="12" hasCustomPrompt="1"/>
          </p:nvPr>
        </p:nvSpPr>
        <p:spPr>
          <a:xfrm>
            <a:off x="298426"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57" name="Content Placeholder 2"/>
          <p:cNvSpPr>
            <a:spLocks noGrp="1"/>
          </p:cNvSpPr>
          <p:nvPr>
            <p:ph sz="quarter" idx="13" hasCustomPrompt="1"/>
          </p:nvPr>
        </p:nvSpPr>
        <p:spPr>
          <a:xfrm>
            <a:off x="4116748" y="1376098"/>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58" name="Content Placeholder 6"/>
          <p:cNvSpPr>
            <a:spLocks noGrp="1"/>
          </p:cNvSpPr>
          <p:nvPr>
            <p:ph sz="quarter" idx="14" hasCustomPrompt="1"/>
          </p:nvPr>
        </p:nvSpPr>
        <p:spPr>
          <a:xfrm>
            <a:off x="4116771" y="2152650"/>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59" name="Content Placeholder 2"/>
          <p:cNvSpPr>
            <a:spLocks noGrp="1"/>
          </p:cNvSpPr>
          <p:nvPr>
            <p:ph sz="quarter" idx="15" hasCustomPrompt="1"/>
          </p:nvPr>
        </p:nvSpPr>
        <p:spPr>
          <a:xfrm>
            <a:off x="4116747"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6</a:t>
            </a:r>
            <a:endParaRPr lang="id-ID" sz="2000" dirty="0">
              <a:solidFill>
                <a:srgbClr val="FFC845"/>
              </a:solidFill>
              <a:latin typeface="Geogrotesque Rg" panose="02000000000000000000" pitchFamily="50" charset="0"/>
            </a:endParaRPr>
          </a:p>
        </p:txBody>
      </p:sp>
      <p:sp>
        <p:nvSpPr>
          <p:cNvPr id="60" name="Content Placeholder 2"/>
          <p:cNvSpPr>
            <a:spLocks noGrp="1"/>
          </p:cNvSpPr>
          <p:nvPr>
            <p:ph sz="quarter" idx="16" hasCustomPrompt="1"/>
          </p:nvPr>
        </p:nvSpPr>
        <p:spPr>
          <a:xfrm>
            <a:off x="8210168" y="1376098"/>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61" name="Content Placeholder 6"/>
          <p:cNvSpPr>
            <a:spLocks noGrp="1"/>
          </p:cNvSpPr>
          <p:nvPr>
            <p:ph sz="quarter" idx="17" hasCustomPrompt="1"/>
          </p:nvPr>
        </p:nvSpPr>
        <p:spPr>
          <a:xfrm>
            <a:off x="8210191" y="2152650"/>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62" name="Content Placeholder 2"/>
          <p:cNvSpPr>
            <a:spLocks noGrp="1"/>
          </p:cNvSpPr>
          <p:nvPr>
            <p:ph sz="quarter" idx="18" hasCustomPrompt="1"/>
          </p:nvPr>
        </p:nvSpPr>
        <p:spPr>
          <a:xfrm>
            <a:off x="8210167"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8</a:t>
            </a:r>
            <a:endParaRPr lang="id-ID" sz="2000" dirty="0">
              <a:solidFill>
                <a:srgbClr val="FFC845"/>
              </a:solidFill>
              <a:latin typeface="Geogrotesque Rg" panose="02000000000000000000" pitchFamily="50" charset="0"/>
            </a:endParaRPr>
          </a:p>
        </p:txBody>
      </p:sp>
      <p:sp>
        <p:nvSpPr>
          <p:cNvPr id="63" name="Content Placeholder 2"/>
          <p:cNvSpPr>
            <a:spLocks noGrp="1"/>
          </p:cNvSpPr>
          <p:nvPr>
            <p:ph sz="quarter" idx="19" hasCustomPrompt="1"/>
          </p:nvPr>
        </p:nvSpPr>
        <p:spPr>
          <a:xfrm>
            <a:off x="2327800" y="2768264"/>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64" name="Content Placeholder 2"/>
          <p:cNvSpPr>
            <a:spLocks noGrp="1"/>
          </p:cNvSpPr>
          <p:nvPr>
            <p:ph sz="quarter" idx="20" hasCustomPrompt="1"/>
          </p:nvPr>
        </p:nvSpPr>
        <p:spPr>
          <a:xfrm>
            <a:off x="6163481" y="2765859"/>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65" name="Content Placeholder 2"/>
          <p:cNvSpPr>
            <a:spLocks noGrp="1"/>
          </p:cNvSpPr>
          <p:nvPr>
            <p:ph sz="quarter" idx="21" hasCustomPrompt="1"/>
          </p:nvPr>
        </p:nvSpPr>
        <p:spPr>
          <a:xfrm>
            <a:off x="10046834" y="2792253"/>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66" name="Content Placeholder 2"/>
          <p:cNvSpPr>
            <a:spLocks noGrp="1"/>
          </p:cNvSpPr>
          <p:nvPr>
            <p:ph sz="quarter" idx="22" hasCustomPrompt="1"/>
          </p:nvPr>
        </p:nvSpPr>
        <p:spPr>
          <a:xfrm>
            <a:off x="2303872" y="3815365"/>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67" name="Content Placeholder 6"/>
          <p:cNvSpPr>
            <a:spLocks noGrp="1"/>
          </p:cNvSpPr>
          <p:nvPr>
            <p:ph sz="quarter" idx="23" hasCustomPrompt="1"/>
          </p:nvPr>
        </p:nvSpPr>
        <p:spPr>
          <a:xfrm>
            <a:off x="2303895" y="4591917"/>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68" name="Content Placeholder 2"/>
          <p:cNvSpPr>
            <a:spLocks noGrp="1"/>
          </p:cNvSpPr>
          <p:nvPr>
            <p:ph sz="quarter" idx="24" hasCustomPrompt="1"/>
          </p:nvPr>
        </p:nvSpPr>
        <p:spPr>
          <a:xfrm>
            <a:off x="6158659" y="3815365"/>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69" name="Content Placeholder 6"/>
          <p:cNvSpPr>
            <a:spLocks noGrp="1"/>
          </p:cNvSpPr>
          <p:nvPr>
            <p:ph sz="quarter" idx="25" hasCustomPrompt="1"/>
          </p:nvPr>
        </p:nvSpPr>
        <p:spPr>
          <a:xfrm>
            <a:off x="6158682" y="4591917"/>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72" name="Content Placeholder 2"/>
          <p:cNvSpPr>
            <a:spLocks noGrp="1"/>
          </p:cNvSpPr>
          <p:nvPr>
            <p:ph sz="quarter" idx="26" hasCustomPrompt="1"/>
          </p:nvPr>
        </p:nvSpPr>
        <p:spPr>
          <a:xfrm>
            <a:off x="10046811" y="3815365"/>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73" name="Content Placeholder 6"/>
          <p:cNvSpPr>
            <a:spLocks noGrp="1"/>
          </p:cNvSpPr>
          <p:nvPr>
            <p:ph sz="quarter" idx="27" hasCustomPrompt="1"/>
          </p:nvPr>
        </p:nvSpPr>
        <p:spPr>
          <a:xfrm>
            <a:off x="10046834" y="4591917"/>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29" name="Content Placeholder 2"/>
          <p:cNvSpPr>
            <a:spLocks noGrp="1"/>
          </p:cNvSpPr>
          <p:nvPr>
            <p:ph sz="quarter" idx="28" hasCustomPrompt="1"/>
          </p:nvPr>
        </p:nvSpPr>
        <p:spPr>
          <a:xfrm>
            <a:off x="298404" y="1376098"/>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31" name="Content Placeholder 6"/>
          <p:cNvSpPr>
            <a:spLocks noGrp="1"/>
          </p:cNvSpPr>
          <p:nvPr>
            <p:ph sz="quarter" idx="29" hasCustomPrompt="1"/>
          </p:nvPr>
        </p:nvSpPr>
        <p:spPr>
          <a:xfrm>
            <a:off x="298427" y="2152650"/>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32" name="Content Placeholder 2"/>
          <p:cNvSpPr>
            <a:spLocks noGrp="1"/>
          </p:cNvSpPr>
          <p:nvPr>
            <p:ph sz="quarter" idx="30" hasCustomPrompt="1"/>
          </p:nvPr>
        </p:nvSpPr>
        <p:spPr>
          <a:xfrm>
            <a:off x="298403"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33" name="Content Placeholder 6"/>
          <p:cNvSpPr>
            <a:spLocks noGrp="1"/>
          </p:cNvSpPr>
          <p:nvPr>
            <p:ph sz="quarter" idx="31" hasCustomPrompt="1"/>
          </p:nvPr>
        </p:nvSpPr>
        <p:spPr>
          <a:xfrm>
            <a:off x="4116748" y="2152650"/>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34" name="Content Placeholder 2"/>
          <p:cNvSpPr>
            <a:spLocks noGrp="1"/>
          </p:cNvSpPr>
          <p:nvPr>
            <p:ph sz="quarter" idx="32" hasCustomPrompt="1"/>
          </p:nvPr>
        </p:nvSpPr>
        <p:spPr>
          <a:xfrm>
            <a:off x="4116724"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6</a:t>
            </a:r>
            <a:endParaRPr lang="id-ID" sz="2000" dirty="0">
              <a:solidFill>
                <a:srgbClr val="FFC845"/>
              </a:solidFill>
              <a:latin typeface="Geogrotesque Rg" panose="02000000000000000000" pitchFamily="50" charset="0"/>
            </a:endParaRPr>
          </a:p>
        </p:txBody>
      </p:sp>
      <p:sp>
        <p:nvSpPr>
          <p:cNvPr id="35" name="Content Placeholder 2"/>
          <p:cNvSpPr>
            <a:spLocks noGrp="1"/>
          </p:cNvSpPr>
          <p:nvPr>
            <p:ph sz="quarter" idx="33" hasCustomPrompt="1"/>
          </p:nvPr>
        </p:nvSpPr>
        <p:spPr>
          <a:xfrm>
            <a:off x="2327777" y="2768264"/>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36" name="Content Placeholder 2"/>
          <p:cNvSpPr>
            <a:spLocks noGrp="1"/>
          </p:cNvSpPr>
          <p:nvPr>
            <p:ph sz="quarter" idx="34" hasCustomPrompt="1"/>
          </p:nvPr>
        </p:nvSpPr>
        <p:spPr>
          <a:xfrm>
            <a:off x="2303849" y="3815365"/>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37" name="Content Placeholder 6"/>
          <p:cNvSpPr>
            <a:spLocks noGrp="1"/>
          </p:cNvSpPr>
          <p:nvPr>
            <p:ph sz="quarter" idx="35" hasCustomPrompt="1"/>
          </p:nvPr>
        </p:nvSpPr>
        <p:spPr>
          <a:xfrm>
            <a:off x="2303872" y="4591917"/>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38" name="Content Placeholder 2"/>
          <p:cNvSpPr>
            <a:spLocks noGrp="1"/>
          </p:cNvSpPr>
          <p:nvPr>
            <p:ph sz="quarter" idx="36" hasCustomPrompt="1"/>
          </p:nvPr>
        </p:nvSpPr>
        <p:spPr>
          <a:xfrm>
            <a:off x="4116747" y="1376098"/>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39" name="Content Placeholder 2"/>
          <p:cNvSpPr>
            <a:spLocks noGrp="1"/>
          </p:cNvSpPr>
          <p:nvPr>
            <p:ph sz="quarter" idx="37" hasCustomPrompt="1"/>
          </p:nvPr>
        </p:nvSpPr>
        <p:spPr>
          <a:xfrm>
            <a:off x="8210167" y="1376098"/>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40" name="Content Placeholder 6"/>
          <p:cNvSpPr>
            <a:spLocks noGrp="1"/>
          </p:cNvSpPr>
          <p:nvPr>
            <p:ph sz="quarter" idx="38" hasCustomPrompt="1"/>
          </p:nvPr>
        </p:nvSpPr>
        <p:spPr>
          <a:xfrm>
            <a:off x="8210190" y="2152650"/>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42" name="Content Placeholder 2"/>
          <p:cNvSpPr>
            <a:spLocks noGrp="1"/>
          </p:cNvSpPr>
          <p:nvPr>
            <p:ph sz="quarter" idx="39" hasCustomPrompt="1"/>
          </p:nvPr>
        </p:nvSpPr>
        <p:spPr>
          <a:xfrm>
            <a:off x="8210166"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8</a:t>
            </a:r>
            <a:endParaRPr lang="id-ID" sz="2000" dirty="0">
              <a:solidFill>
                <a:srgbClr val="FFC845"/>
              </a:solidFill>
              <a:latin typeface="Geogrotesque Rg" panose="02000000000000000000" pitchFamily="50" charset="0"/>
            </a:endParaRPr>
          </a:p>
        </p:txBody>
      </p:sp>
      <p:sp>
        <p:nvSpPr>
          <p:cNvPr id="43" name="Content Placeholder 2"/>
          <p:cNvSpPr>
            <a:spLocks noGrp="1"/>
          </p:cNvSpPr>
          <p:nvPr>
            <p:ph sz="quarter" idx="40" hasCustomPrompt="1"/>
          </p:nvPr>
        </p:nvSpPr>
        <p:spPr>
          <a:xfrm>
            <a:off x="6163480" y="2765859"/>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44" name="Content Placeholder 2"/>
          <p:cNvSpPr>
            <a:spLocks noGrp="1"/>
          </p:cNvSpPr>
          <p:nvPr>
            <p:ph sz="quarter" idx="41" hasCustomPrompt="1"/>
          </p:nvPr>
        </p:nvSpPr>
        <p:spPr>
          <a:xfrm>
            <a:off x="6158658" y="3815365"/>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45" name="Content Placeholder 6"/>
          <p:cNvSpPr>
            <a:spLocks noGrp="1"/>
          </p:cNvSpPr>
          <p:nvPr>
            <p:ph sz="quarter" idx="42" hasCustomPrompt="1"/>
          </p:nvPr>
        </p:nvSpPr>
        <p:spPr>
          <a:xfrm>
            <a:off x="6158681" y="4591917"/>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46" name="Content Placeholder 2"/>
          <p:cNvSpPr>
            <a:spLocks noGrp="1"/>
          </p:cNvSpPr>
          <p:nvPr>
            <p:ph sz="quarter" idx="43" hasCustomPrompt="1"/>
          </p:nvPr>
        </p:nvSpPr>
        <p:spPr>
          <a:xfrm>
            <a:off x="298403" y="1376098"/>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47" name="Content Placeholder 6"/>
          <p:cNvSpPr>
            <a:spLocks noGrp="1"/>
          </p:cNvSpPr>
          <p:nvPr>
            <p:ph sz="quarter" idx="44" hasCustomPrompt="1"/>
          </p:nvPr>
        </p:nvSpPr>
        <p:spPr>
          <a:xfrm>
            <a:off x="298426" y="2152650"/>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48" name="Content Placeholder 2"/>
          <p:cNvSpPr>
            <a:spLocks noGrp="1"/>
          </p:cNvSpPr>
          <p:nvPr>
            <p:ph sz="quarter" idx="45" hasCustomPrompt="1"/>
          </p:nvPr>
        </p:nvSpPr>
        <p:spPr>
          <a:xfrm>
            <a:off x="298402"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49" name="Content Placeholder 6"/>
          <p:cNvSpPr>
            <a:spLocks noGrp="1"/>
          </p:cNvSpPr>
          <p:nvPr>
            <p:ph sz="quarter" idx="46" hasCustomPrompt="1"/>
          </p:nvPr>
        </p:nvSpPr>
        <p:spPr>
          <a:xfrm>
            <a:off x="4116747" y="2152650"/>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50" name="Content Placeholder 2"/>
          <p:cNvSpPr>
            <a:spLocks noGrp="1"/>
          </p:cNvSpPr>
          <p:nvPr>
            <p:ph sz="quarter" idx="47" hasCustomPrompt="1"/>
          </p:nvPr>
        </p:nvSpPr>
        <p:spPr>
          <a:xfrm>
            <a:off x="4116723"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6</a:t>
            </a:r>
            <a:endParaRPr lang="id-ID" sz="2000" dirty="0">
              <a:solidFill>
                <a:srgbClr val="FFC845"/>
              </a:solidFill>
              <a:latin typeface="Geogrotesque Rg" panose="02000000000000000000" pitchFamily="50" charset="0"/>
            </a:endParaRPr>
          </a:p>
        </p:txBody>
      </p:sp>
      <p:sp>
        <p:nvSpPr>
          <p:cNvPr id="70" name="Content Placeholder 2"/>
          <p:cNvSpPr>
            <a:spLocks noGrp="1"/>
          </p:cNvSpPr>
          <p:nvPr>
            <p:ph sz="quarter" idx="48" hasCustomPrompt="1"/>
          </p:nvPr>
        </p:nvSpPr>
        <p:spPr>
          <a:xfrm>
            <a:off x="2327776" y="2768264"/>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71" name="Content Placeholder 2"/>
          <p:cNvSpPr>
            <a:spLocks noGrp="1"/>
          </p:cNvSpPr>
          <p:nvPr>
            <p:ph sz="quarter" idx="49" hasCustomPrompt="1"/>
          </p:nvPr>
        </p:nvSpPr>
        <p:spPr>
          <a:xfrm>
            <a:off x="2303848" y="3815365"/>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74" name="Content Placeholder 6"/>
          <p:cNvSpPr>
            <a:spLocks noGrp="1"/>
          </p:cNvSpPr>
          <p:nvPr>
            <p:ph sz="quarter" idx="50" hasCustomPrompt="1"/>
          </p:nvPr>
        </p:nvSpPr>
        <p:spPr>
          <a:xfrm>
            <a:off x="2303871" y="4591917"/>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Tree>
    <p:extLst>
      <p:ext uri="{BB962C8B-B14F-4D97-AF65-F5344CB8AC3E}">
        <p14:creationId xmlns:p14="http://schemas.microsoft.com/office/powerpoint/2010/main" val="1091593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mbership Promotion Slide">
    <p:spTree>
      <p:nvGrpSpPr>
        <p:cNvPr id="1" name=""/>
        <p:cNvGrpSpPr/>
        <p:nvPr/>
      </p:nvGrpSpPr>
      <p:grpSpPr>
        <a:xfrm>
          <a:off x="0" y="0"/>
          <a:ext cx="0" cy="0"/>
          <a:chOff x="0" y="0"/>
          <a:chExt cx="0" cy="0"/>
        </a:xfrm>
      </p:grpSpPr>
      <p:sp>
        <p:nvSpPr>
          <p:cNvPr id="3" name="Rectangle 2"/>
          <p:cNvSpPr/>
          <p:nvPr userDrawn="1"/>
        </p:nvSpPr>
        <p:spPr>
          <a:xfrm>
            <a:off x="0" y="-12700"/>
            <a:ext cx="12192000" cy="1985553"/>
          </a:xfrm>
          <a:prstGeom prst="rect">
            <a:avLst/>
          </a:prstGeom>
          <a:solidFill>
            <a:srgbClr val="00A59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4" name="Text Placeholder 5"/>
          <p:cNvSpPr txBox="1">
            <a:spLocks/>
          </p:cNvSpPr>
          <p:nvPr userDrawn="1"/>
        </p:nvSpPr>
        <p:spPr>
          <a:xfrm>
            <a:off x="0" y="602698"/>
            <a:ext cx="12192000" cy="9605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mj-lt"/>
              </a:rPr>
              <a:t>JOIN YOUTH COLLABORATORY TODAY</a:t>
            </a:r>
            <a:br>
              <a:rPr lang="en-US" sz="3200" dirty="0">
                <a:solidFill>
                  <a:schemeClr val="bg1"/>
                </a:solidFill>
                <a:latin typeface="+mj-lt"/>
              </a:rPr>
            </a:br>
            <a:r>
              <a:rPr lang="en-US" sz="3200" dirty="0">
                <a:solidFill>
                  <a:schemeClr val="bg1"/>
                </a:solidFill>
                <a:latin typeface="+mj-lt"/>
              </a:rPr>
              <a:t>+ ENJOY THE FOLLOWING BENEFITS</a:t>
            </a:r>
            <a:endParaRPr lang="en-US" sz="3200" dirty="0">
              <a:solidFill>
                <a:schemeClr val="accent2"/>
              </a:solidFill>
              <a:latin typeface="+mj-lt"/>
            </a:endParaRPr>
          </a:p>
        </p:txBody>
      </p:sp>
      <p:sp>
        <p:nvSpPr>
          <p:cNvPr id="5" name="Rectangle 4"/>
          <p:cNvSpPr/>
          <p:nvPr userDrawn="1"/>
        </p:nvSpPr>
        <p:spPr>
          <a:xfrm>
            <a:off x="0" y="1985553"/>
            <a:ext cx="12192000" cy="204467"/>
          </a:xfrm>
          <a:prstGeom prst="rect">
            <a:avLst/>
          </a:prstGeom>
          <a:solidFill>
            <a:srgbClr val="00A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grpSp>
        <p:nvGrpSpPr>
          <p:cNvPr id="6" name="Group 5"/>
          <p:cNvGrpSpPr/>
          <p:nvPr userDrawn="1"/>
        </p:nvGrpSpPr>
        <p:grpSpPr>
          <a:xfrm>
            <a:off x="2137625" y="2537525"/>
            <a:ext cx="1496291" cy="1496291"/>
            <a:chOff x="2137623" y="2537522"/>
            <a:chExt cx="1496291" cy="1496291"/>
          </a:xfrm>
          <a:blipFill>
            <a:blip r:embed="rId2" cstate="print">
              <a:extLst>
                <a:ext uri="{28A0092B-C50C-407E-A947-70E740481C1C}">
                  <a14:useLocalDpi xmlns:a14="http://schemas.microsoft.com/office/drawing/2010/main" val="0"/>
                </a:ext>
              </a:extLst>
            </a:blip>
            <a:stretch>
              <a:fillRect/>
            </a:stretch>
          </a:blipFill>
        </p:grpSpPr>
        <p:sp>
          <p:nvSpPr>
            <p:cNvPr id="7" name="Oval 6"/>
            <p:cNvSpPr/>
            <p:nvPr/>
          </p:nvSpPr>
          <p:spPr>
            <a:xfrm>
              <a:off x="2137623" y="2537522"/>
              <a:ext cx="1496291" cy="1496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8" name="Freeform 445"/>
            <p:cNvSpPr>
              <a:spLocks/>
            </p:cNvSpPr>
            <p:nvPr/>
          </p:nvSpPr>
          <p:spPr bwMode="auto">
            <a:xfrm>
              <a:off x="2486686" y="2959853"/>
              <a:ext cx="798165" cy="651628"/>
            </a:xfrm>
            <a:custGeom>
              <a:avLst/>
              <a:gdLst>
                <a:gd name="T0" fmla="*/ 15282 w 16126"/>
                <a:gd name="T1" fmla="*/ 195 h 13163"/>
                <a:gd name="T2" fmla="*/ 12797 w 16126"/>
                <a:gd name="T3" fmla="*/ 1052 h 13163"/>
                <a:gd name="T4" fmla="*/ 9349 w 16126"/>
                <a:gd name="T5" fmla="*/ 2340 h 13163"/>
                <a:gd name="T6" fmla="*/ 5653 w 16126"/>
                <a:gd name="T7" fmla="*/ 3784 h 13163"/>
                <a:gd name="T8" fmla="*/ 2421 w 16126"/>
                <a:gd name="T9" fmla="*/ 5114 h 13163"/>
                <a:gd name="T10" fmla="*/ 369 w 16126"/>
                <a:gd name="T11" fmla="*/ 6058 h 13163"/>
                <a:gd name="T12" fmla="*/ 25 w 16126"/>
                <a:gd name="T13" fmla="*/ 6365 h 13163"/>
                <a:gd name="T14" fmla="*/ 240 w 16126"/>
                <a:gd name="T15" fmla="*/ 6528 h 13163"/>
                <a:gd name="T16" fmla="*/ 653 w 16126"/>
                <a:gd name="T17" fmla="*/ 6773 h 13163"/>
                <a:gd name="T18" fmla="*/ 1239 w 16126"/>
                <a:gd name="T19" fmla="*/ 7087 h 13163"/>
                <a:gd name="T20" fmla="*/ 2293 w 16126"/>
                <a:gd name="T21" fmla="*/ 7620 h 13163"/>
                <a:gd name="T22" fmla="*/ 3868 w 16126"/>
                <a:gd name="T23" fmla="*/ 8244 h 13163"/>
                <a:gd name="T24" fmla="*/ 7143 w 16126"/>
                <a:gd name="T25" fmla="*/ 6096 h 13163"/>
                <a:gd name="T26" fmla="*/ 9630 w 16126"/>
                <a:gd name="T27" fmla="*/ 4485 h 13163"/>
                <a:gd name="T28" fmla="*/ 12044 w 16126"/>
                <a:gd name="T29" fmla="*/ 2951 h 13163"/>
                <a:gd name="T30" fmla="*/ 13900 w 16126"/>
                <a:gd name="T31" fmla="*/ 1822 h 13163"/>
                <a:gd name="T32" fmla="*/ 14718 w 16126"/>
                <a:gd name="T33" fmla="*/ 1424 h 13163"/>
                <a:gd name="T34" fmla="*/ 14283 w 16126"/>
                <a:gd name="T35" fmla="*/ 2000 h 13163"/>
                <a:gd name="T36" fmla="*/ 12966 w 16126"/>
                <a:gd name="T37" fmla="*/ 3344 h 13163"/>
                <a:gd name="T38" fmla="*/ 11154 w 16126"/>
                <a:gd name="T39" fmla="*/ 5108 h 13163"/>
                <a:gd name="T40" fmla="*/ 7883 w 16126"/>
                <a:gd name="T41" fmla="*/ 8242 h 13163"/>
                <a:gd name="T42" fmla="*/ 6749 w 16126"/>
                <a:gd name="T43" fmla="*/ 9347 h 13163"/>
                <a:gd name="T44" fmla="*/ 6454 w 16126"/>
                <a:gd name="T45" fmla="*/ 9766 h 13163"/>
                <a:gd name="T46" fmla="*/ 6186 w 16126"/>
                <a:gd name="T47" fmla="*/ 10525 h 13163"/>
                <a:gd name="T48" fmla="*/ 5994 w 16126"/>
                <a:gd name="T49" fmla="*/ 11036 h 13163"/>
                <a:gd name="T50" fmla="*/ 5843 w 16126"/>
                <a:gd name="T51" fmla="*/ 11384 h 13163"/>
                <a:gd name="T52" fmla="*/ 5722 w 16126"/>
                <a:gd name="T53" fmla="*/ 11579 h 13163"/>
                <a:gd name="T54" fmla="*/ 5612 w 16126"/>
                <a:gd name="T55" fmla="*/ 11545 h 13163"/>
                <a:gd name="T56" fmla="*/ 5383 w 16126"/>
                <a:gd name="T57" fmla="*/ 11261 h 13163"/>
                <a:gd name="T58" fmla="*/ 5005 w 16126"/>
                <a:gd name="T59" fmla="*/ 10720 h 13163"/>
                <a:gd name="T60" fmla="*/ 4472 w 16126"/>
                <a:gd name="T61" fmla="*/ 9948 h 13163"/>
                <a:gd name="T62" fmla="*/ 4211 w 16126"/>
                <a:gd name="T63" fmla="*/ 9601 h 13163"/>
                <a:gd name="T64" fmla="*/ 4069 w 16126"/>
                <a:gd name="T65" fmla="*/ 9479 h 13163"/>
                <a:gd name="T66" fmla="*/ 4103 w 16126"/>
                <a:gd name="T67" fmla="*/ 9732 h 13163"/>
                <a:gd name="T68" fmla="*/ 4294 w 16126"/>
                <a:gd name="T69" fmla="*/ 10343 h 13163"/>
                <a:gd name="T70" fmla="*/ 4583 w 16126"/>
                <a:gd name="T71" fmla="*/ 11148 h 13163"/>
                <a:gd name="T72" fmla="*/ 4914 w 16126"/>
                <a:gd name="T73" fmla="*/ 11987 h 13163"/>
                <a:gd name="T74" fmla="*/ 5225 w 16126"/>
                <a:gd name="T75" fmla="*/ 12696 h 13163"/>
                <a:gd name="T76" fmla="*/ 5460 w 16126"/>
                <a:gd name="T77" fmla="*/ 13114 h 13163"/>
                <a:gd name="T78" fmla="*/ 5767 w 16126"/>
                <a:gd name="T79" fmla="*/ 12916 h 13163"/>
                <a:gd name="T80" fmla="*/ 6878 w 16126"/>
                <a:gd name="T81" fmla="*/ 11818 h 13163"/>
                <a:gd name="T82" fmla="*/ 7946 w 16126"/>
                <a:gd name="T83" fmla="*/ 10787 h 13163"/>
                <a:gd name="T84" fmla="*/ 8303 w 16126"/>
                <a:gd name="T85" fmla="*/ 10468 h 13163"/>
                <a:gd name="T86" fmla="*/ 8494 w 16126"/>
                <a:gd name="T87" fmla="*/ 10451 h 13163"/>
                <a:gd name="T88" fmla="*/ 9028 w 16126"/>
                <a:gd name="T89" fmla="*/ 10642 h 13163"/>
                <a:gd name="T90" fmla="*/ 9979 w 16126"/>
                <a:gd name="T91" fmla="*/ 11030 h 13163"/>
                <a:gd name="T92" fmla="*/ 11596 w 16126"/>
                <a:gd name="T93" fmla="*/ 11726 h 13163"/>
                <a:gd name="T94" fmla="*/ 12216 w 16126"/>
                <a:gd name="T95" fmla="*/ 11936 h 13163"/>
                <a:gd name="T96" fmla="*/ 12721 w 16126"/>
                <a:gd name="T97" fmla="*/ 10858 h 13163"/>
                <a:gd name="T98" fmla="*/ 13523 w 16126"/>
                <a:gd name="T99" fmla="*/ 8716 h 13163"/>
                <a:gd name="T100" fmla="*/ 14446 w 16126"/>
                <a:gd name="T101" fmla="*/ 6037 h 13163"/>
                <a:gd name="T102" fmla="*/ 15305 w 16126"/>
                <a:gd name="T103" fmla="*/ 3348 h 13163"/>
                <a:gd name="T104" fmla="*/ 15925 w 16126"/>
                <a:gd name="T105" fmla="*/ 1178 h 13163"/>
                <a:gd name="T106" fmla="*/ 16124 w 16126"/>
                <a:gd name="T107" fmla="*/ 55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26" h="13163">
                  <a:moveTo>
                    <a:pt x="16097" y="1"/>
                  </a:moveTo>
                  <a:lnTo>
                    <a:pt x="16014" y="0"/>
                  </a:lnTo>
                  <a:lnTo>
                    <a:pt x="15847" y="33"/>
                  </a:lnTo>
                  <a:lnTo>
                    <a:pt x="15601" y="99"/>
                  </a:lnTo>
                  <a:lnTo>
                    <a:pt x="15282" y="195"/>
                  </a:lnTo>
                  <a:lnTo>
                    <a:pt x="14896" y="319"/>
                  </a:lnTo>
                  <a:lnTo>
                    <a:pt x="14449" y="468"/>
                  </a:lnTo>
                  <a:lnTo>
                    <a:pt x="13947" y="642"/>
                  </a:lnTo>
                  <a:lnTo>
                    <a:pt x="13394" y="838"/>
                  </a:lnTo>
                  <a:lnTo>
                    <a:pt x="12797" y="1052"/>
                  </a:lnTo>
                  <a:lnTo>
                    <a:pt x="12162" y="1284"/>
                  </a:lnTo>
                  <a:lnTo>
                    <a:pt x="11493" y="1530"/>
                  </a:lnTo>
                  <a:lnTo>
                    <a:pt x="10799" y="1790"/>
                  </a:lnTo>
                  <a:lnTo>
                    <a:pt x="10082" y="2060"/>
                  </a:lnTo>
                  <a:lnTo>
                    <a:pt x="9349" y="2340"/>
                  </a:lnTo>
                  <a:lnTo>
                    <a:pt x="8607" y="2624"/>
                  </a:lnTo>
                  <a:lnTo>
                    <a:pt x="7860" y="2913"/>
                  </a:lnTo>
                  <a:lnTo>
                    <a:pt x="7115" y="3204"/>
                  </a:lnTo>
                  <a:lnTo>
                    <a:pt x="6378" y="3495"/>
                  </a:lnTo>
                  <a:lnTo>
                    <a:pt x="5653" y="3784"/>
                  </a:lnTo>
                  <a:lnTo>
                    <a:pt x="4946" y="4067"/>
                  </a:lnTo>
                  <a:lnTo>
                    <a:pt x="4265" y="4345"/>
                  </a:lnTo>
                  <a:lnTo>
                    <a:pt x="3613" y="4613"/>
                  </a:lnTo>
                  <a:lnTo>
                    <a:pt x="2997" y="4870"/>
                  </a:lnTo>
                  <a:lnTo>
                    <a:pt x="2421" y="5114"/>
                  </a:lnTo>
                  <a:lnTo>
                    <a:pt x="1894" y="5342"/>
                  </a:lnTo>
                  <a:lnTo>
                    <a:pt x="1419" y="5553"/>
                  </a:lnTo>
                  <a:lnTo>
                    <a:pt x="1003" y="5744"/>
                  </a:lnTo>
                  <a:lnTo>
                    <a:pt x="651" y="5912"/>
                  </a:lnTo>
                  <a:lnTo>
                    <a:pt x="369" y="6058"/>
                  </a:lnTo>
                  <a:lnTo>
                    <a:pt x="163" y="6176"/>
                  </a:lnTo>
                  <a:lnTo>
                    <a:pt x="38" y="6266"/>
                  </a:lnTo>
                  <a:lnTo>
                    <a:pt x="0" y="6325"/>
                  </a:lnTo>
                  <a:lnTo>
                    <a:pt x="8" y="6342"/>
                  </a:lnTo>
                  <a:lnTo>
                    <a:pt x="25" y="6365"/>
                  </a:lnTo>
                  <a:lnTo>
                    <a:pt x="50" y="6391"/>
                  </a:lnTo>
                  <a:lnTo>
                    <a:pt x="86" y="6419"/>
                  </a:lnTo>
                  <a:lnTo>
                    <a:pt x="129" y="6452"/>
                  </a:lnTo>
                  <a:lnTo>
                    <a:pt x="180" y="6489"/>
                  </a:lnTo>
                  <a:lnTo>
                    <a:pt x="240" y="6528"/>
                  </a:lnTo>
                  <a:lnTo>
                    <a:pt x="307" y="6571"/>
                  </a:lnTo>
                  <a:lnTo>
                    <a:pt x="383" y="6617"/>
                  </a:lnTo>
                  <a:lnTo>
                    <a:pt x="466" y="6666"/>
                  </a:lnTo>
                  <a:lnTo>
                    <a:pt x="556" y="6718"/>
                  </a:lnTo>
                  <a:lnTo>
                    <a:pt x="653" y="6773"/>
                  </a:lnTo>
                  <a:lnTo>
                    <a:pt x="758" y="6831"/>
                  </a:lnTo>
                  <a:lnTo>
                    <a:pt x="869" y="6891"/>
                  </a:lnTo>
                  <a:lnTo>
                    <a:pt x="986" y="6954"/>
                  </a:lnTo>
                  <a:lnTo>
                    <a:pt x="1109" y="7020"/>
                  </a:lnTo>
                  <a:lnTo>
                    <a:pt x="1239" y="7087"/>
                  </a:lnTo>
                  <a:lnTo>
                    <a:pt x="1374" y="7157"/>
                  </a:lnTo>
                  <a:lnTo>
                    <a:pt x="1514" y="7229"/>
                  </a:lnTo>
                  <a:lnTo>
                    <a:pt x="1660" y="7304"/>
                  </a:lnTo>
                  <a:lnTo>
                    <a:pt x="1968" y="7459"/>
                  </a:lnTo>
                  <a:lnTo>
                    <a:pt x="2293" y="7620"/>
                  </a:lnTo>
                  <a:lnTo>
                    <a:pt x="2636" y="7788"/>
                  </a:lnTo>
                  <a:lnTo>
                    <a:pt x="2994" y="7962"/>
                  </a:lnTo>
                  <a:lnTo>
                    <a:pt x="3365" y="8141"/>
                  </a:lnTo>
                  <a:lnTo>
                    <a:pt x="3748" y="8324"/>
                  </a:lnTo>
                  <a:lnTo>
                    <a:pt x="3868" y="8244"/>
                  </a:lnTo>
                  <a:lnTo>
                    <a:pt x="4207" y="8020"/>
                  </a:lnTo>
                  <a:lnTo>
                    <a:pt x="4736" y="7673"/>
                  </a:lnTo>
                  <a:lnTo>
                    <a:pt x="5421" y="7221"/>
                  </a:lnTo>
                  <a:lnTo>
                    <a:pt x="6233" y="6690"/>
                  </a:lnTo>
                  <a:lnTo>
                    <a:pt x="7143" y="6096"/>
                  </a:lnTo>
                  <a:lnTo>
                    <a:pt x="7622" y="5783"/>
                  </a:lnTo>
                  <a:lnTo>
                    <a:pt x="8115" y="5463"/>
                  </a:lnTo>
                  <a:lnTo>
                    <a:pt x="8617" y="5138"/>
                  </a:lnTo>
                  <a:lnTo>
                    <a:pt x="9123" y="4811"/>
                  </a:lnTo>
                  <a:lnTo>
                    <a:pt x="9630" y="4485"/>
                  </a:lnTo>
                  <a:lnTo>
                    <a:pt x="10134" y="4161"/>
                  </a:lnTo>
                  <a:lnTo>
                    <a:pt x="10632" y="3843"/>
                  </a:lnTo>
                  <a:lnTo>
                    <a:pt x="11118" y="3535"/>
                  </a:lnTo>
                  <a:lnTo>
                    <a:pt x="11590" y="3236"/>
                  </a:lnTo>
                  <a:lnTo>
                    <a:pt x="12044" y="2951"/>
                  </a:lnTo>
                  <a:lnTo>
                    <a:pt x="12475" y="2682"/>
                  </a:lnTo>
                  <a:lnTo>
                    <a:pt x="12880" y="2432"/>
                  </a:lnTo>
                  <a:lnTo>
                    <a:pt x="13255" y="2203"/>
                  </a:lnTo>
                  <a:lnTo>
                    <a:pt x="13596" y="1999"/>
                  </a:lnTo>
                  <a:lnTo>
                    <a:pt x="13900" y="1822"/>
                  </a:lnTo>
                  <a:lnTo>
                    <a:pt x="14162" y="1673"/>
                  </a:lnTo>
                  <a:lnTo>
                    <a:pt x="14378" y="1556"/>
                  </a:lnTo>
                  <a:lnTo>
                    <a:pt x="14545" y="1475"/>
                  </a:lnTo>
                  <a:lnTo>
                    <a:pt x="14660" y="1429"/>
                  </a:lnTo>
                  <a:lnTo>
                    <a:pt x="14718" y="1424"/>
                  </a:lnTo>
                  <a:lnTo>
                    <a:pt x="14720" y="1461"/>
                  </a:lnTo>
                  <a:lnTo>
                    <a:pt x="14674" y="1541"/>
                  </a:lnTo>
                  <a:lnTo>
                    <a:pt x="14585" y="1659"/>
                  </a:lnTo>
                  <a:lnTo>
                    <a:pt x="14454" y="1814"/>
                  </a:lnTo>
                  <a:lnTo>
                    <a:pt x="14283" y="2000"/>
                  </a:lnTo>
                  <a:lnTo>
                    <a:pt x="14079" y="2219"/>
                  </a:lnTo>
                  <a:lnTo>
                    <a:pt x="13841" y="2466"/>
                  </a:lnTo>
                  <a:lnTo>
                    <a:pt x="13575" y="2737"/>
                  </a:lnTo>
                  <a:lnTo>
                    <a:pt x="13281" y="3031"/>
                  </a:lnTo>
                  <a:lnTo>
                    <a:pt x="12966" y="3344"/>
                  </a:lnTo>
                  <a:lnTo>
                    <a:pt x="12631" y="3674"/>
                  </a:lnTo>
                  <a:lnTo>
                    <a:pt x="12279" y="4018"/>
                  </a:lnTo>
                  <a:lnTo>
                    <a:pt x="11914" y="4373"/>
                  </a:lnTo>
                  <a:lnTo>
                    <a:pt x="11538" y="4738"/>
                  </a:lnTo>
                  <a:lnTo>
                    <a:pt x="11154" y="5108"/>
                  </a:lnTo>
                  <a:lnTo>
                    <a:pt x="10766" y="5480"/>
                  </a:lnTo>
                  <a:lnTo>
                    <a:pt x="9990" y="6224"/>
                  </a:lnTo>
                  <a:lnTo>
                    <a:pt x="9234" y="6948"/>
                  </a:lnTo>
                  <a:lnTo>
                    <a:pt x="8524" y="7627"/>
                  </a:lnTo>
                  <a:lnTo>
                    <a:pt x="7883" y="8242"/>
                  </a:lnTo>
                  <a:lnTo>
                    <a:pt x="7596" y="8517"/>
                  </a:lnTo>
                  <a:lnTo>
                    <a:pt x="7336" y="8769"/>
                  </a:lnTo>
                  <a:lnTo>
                    <a:pt x="7106" y="8993"/>
                  </a:lnTo>
                  <a:lnTo>
                    <a:pt x="6910" y="9186"/>
                  </a:lnTo>
                  <a:lnTo>
                    <a:pt x="6749" y="9347"/>
                  </a:lnTo>
                  <a:lnTo>
                    <a:pt x="6627" y="9472"/>
                  </a:lnTo>
                  <a:lnTo>
                    <a:pt x="6548" y="9559"/>
                  </a:lnTo>
                  <a:lnTo>
                    <a:pt x="6514" y="9605"/>
                  </a:lnTo>
                  <a:lnTo>
                    <a:pt x="6488" y="9671"/>
                  </a:lnTo>
                  <a:lnTo>
                    <a:pt x="6454" y="9766"/>
                  </a:lnTo>
                  <a:lnTo>
                    <a:pt x="6412" y="9886"/>
                  </a:lnTo>
                  <a:lnTo>
                    <a:pt x="6362" y="10027"/>
                  </a:lnTo>
                  <a:lnTo>
                    <a:pt x="6308" y="10184"/>
                  </a:lnTo>
                  <a:lnTo>
                    <a:pt x="6249" y="10351"/>
                  </a:lnTo>
                  <a:lnTo>
                    <a:pt x="6186" y="10525"/>
                  </a:lnTo>
                  <a:lnTo>
                    <a:pt x="6123" y="10700"/>
                  </a:lnTo>
                  <a:lnTo>
                    <a:pt x="6090" y="10787"/>
                  </a:lnTo>
                  <a:lnTo>
                    <a:pt x="6057" y="10872"/>
                  </a:lnTo>
                  <a:lnTo>
                    <a:pt x="6025" y="10956"/>
                  </a:lnTo>
                  <a:lnTo>
                    <a:pt x="5994" y="11036"/>
                  </a:lnTo>
                  <a:lnTo>
                    <a:pt x="5961" y="11115"/>
                  </a:lnTo>
                  <a:lnTo>
                    <a:pt x="5931" y="11189"/>
                  </a:lnTo>
                  <a:lnTo>
                    <a:pt x="5901" y="11258"/>
                  </a:lnTo>
                  <a:lnTo>
                    <a:pt x="5872" y="11324"/>
                  </a:lnTo>
                  <a:lnTo>
                    <a:pt x="5843" y="11384"/>
                  </a:lnTo>
                  <a:lnTo>
                    <a:pt x="5816" y="11437"/>
                  </a:lnTo>
                  <a:lnTo>
                    <a:pt x="5790" y="11484"/>
                  </a:lnTo>
                  <a:lnTo>
                    <a:pt x="5766" y="11524"/>
                  </a:lnTo>
                  <a:lnTo>
                    <a:pt x="5744" y="11555"/>
                  </a:lnTo>
                  <a:lnTo>
                    <a:pt x="5722" y="11579"/>
                  </a:lnTo>
                  <a:lnTo>
                    <a:pt x="5703" y="11594"/>
                  </a:lnTo>
                  <a:lnTo>
                    <a:pt x="5687" y="11599"/>
                  </a:lnTo>
                  <a:lnTo>
                    <a:pt x="5668" y="11593"/>
                  </a:lnTo>
                  <a:lnTo>
                    <a:pt x="5643" y="11574"/>
                  </a:lnTo>
                  <a:lnTo>
                    <a:pt x="5612" y="11545"/>
                  </a:lnTo>
                  <a:lnTo>
                    <a:pt x="5575" y="11506"/>
                  </a:lnTo>
                  <a:lnTo>
                    <a:pt x="5533" y="11456"/>
                  </a:lnTo>
                  <a:lnTo>
                    <a:pt x="5488" y="11399"/>
                  </a:lnTo>
                  <a:lnTo>
                    <a:pt x="5437" y="11333"/>
                  </a:lnTo>
                  <a:lnTo>
                    <a:pt x="5383" y="11261"/>
                  </a:lnTo>
                  <a:lnTo>
                    <a:pt x="5325" y="11181"/>
                  </a:lnTo>
                  <a:lnTo>
                    <a:pt x="5266" y="11097"/>
                  </a:lnTo>
                  <a:lnTo>
                    <a:pt x="5203" y="11007"/>
                  </a:lnTo>
                  <a:lnTo>
                    <a:pt x="5138" y="10914"/>
                  </a:lnTo>
                  <a:lnTo>
                    <a:pt x="5005" y="10720"/>
                  </a:lnTo>
                  <a:lnTo>
                    <a:pt x="4868" y="10520"/>
                  </a:lnTo>
                  <a:lnTo>
                    <a:pt x="4732" y="10320"/>
                  </a:lnTo>
                  <a:lnTo>
                    <a:pt x="4598" y="10127"/>
                  </a:lnTo>
                  <a:lnTo>
                    <a:pt x="4534" y="10035"/>
                  </a:lnTo>
                  <a:lnTo>
                    <a:pt x="4472" y="9948"/>
                  </a:lnTo>
                  <a:lnTo>
                    <a:pt x="4414" y="9866"/>
                  </a:lnTo>
                  <a:lnTo>
                    <a:pt x="4358" y="9789"/>
                  </a:lnTo>
                  <a:lnTo>
                    <a:pt x="4305" y="9718"/>
                  </a:lnTo>
                  <a:lnTo>
                    <a:pt x="4257" y="9656"/>
                  </a:lnTo>
                  <a:lnTo>
                    <a:pt x="4211" y="9601"/>
                  </a:lnTo>
                  <a:lnTo>
                    <a:pt x="4172" y="9556"/>
                  </a:lnTo>
                  <a:lnTo>
                    <a:pt x="4138" y="9520"/>
                  </a:lnTo>
                  <a:lnTo>
                    <a:pt x="4109" y="9494"/>
                  </a:lnTo>
                  <a:lnTo>
                    <a:pt x="4086" y="9480"/>
                  </a:lnTo>
                  <a:lnTo>
                    <a:pt x="4069" y="9479"/>
                  </a:lnTo>
                  <a:lnTo>
                    <a:pt x="4061" y="9493"/>
                  </a:lnTo>
                  <a:lnTo>
                    <a:pt x="4060" y="9528"/>
                  </a:lnTo>
                  <a:lnTo>
                    <a:pt x="4067" y="9579"/>
                  </a:lnTo>
                  <a:lnTo>
                    <a:pt x="4081" y="9648"/>
                  </a:lnTo>
                  <a:lnTo>
                    <a:pt x="4103" y="9732"/>
                  </a:lnTo>
                  <a:lnTo>
                    <a:pt x="4131" y="9831"/>
                  </a:lnTo>
                  <a:lnTo>
                    <a:pt x="4164" y="9943"/>
                  </a:lnTo>
                  <a:lnTo>
                    <a:pt x="4202" y="10067"/>
                  </a:lnTo>
                  <a:lnTo>
                    <a:pt x="4246" y="10201"/>
                  </a:lnTo>
                  <a:lnTo>
                    <a:pt x="4294" y="10343"/>
                  </a:lnTo>
                  <a:lnTo>
                    <a:pt x="4345" y="10494"/>
                  </a:lnTo>
                  <a:lnTo>
                    <a:pt x="4401" y="10651"/>
                  </a:lnTo>
                  <a:lnTo>
                    <a:pt x="4459" y="10813"/>
                  </a:lnTo>
                  <a:lnTo>
                    <a:pt x="4521" y="10980"/>
                  </a:lnTo>
                  <a:lnTo>
                    <a:pt x="4583" y="11148"/>
                  </a:lnTo>
                  <a:lnTo>
                    <a:pt x="4649" y="11319"/>
                  </a:lnTo>
                  <a:lnTo>
                    <a:pt x="4714" y="11490"/>
                  </a:lnTo>
                  <a:lnTo>
                    <a:pt x="4781" y="11658"/>
                  </a:lnTo>
                  <a:lnTo>
                    <a:pt x="4847" y="11825"/>
                  </a:lnTo>
                  <a:lnTo>
                    <a:pt x="4914" y="11987"/>
                  </a:lnTo>
                  <a:lnTo>
                    <a:pt x="4980" y="12145"/>
                  </a:lnTo>
                  <a:lnTo>
                    <a:pt x="5044" y="12295"/>
                  </a:lnTo>
                  <a:lnTo>
                    <a:pt x="5107" y="12438"/>
                  </a:lnTo>
                  <a:lnTo>
                    <a:pt x="5167" y="12573"/>
                  </a:lnTo>
                  <a:lnTo>
                    <a:pt x="5225" y="12696"/>
                  </a:lnTo>
                  <a:lnTo>
                    <a:pt x="5281" y="12808"/>
                  </a:lnTo>
                  <a:lnTo>
                    <a:pt x="5332" y="12908"/>
                  </a:lnTo>
                  <a:lnTo>
                    <a:pt x="5380" y="12992"/>
                  </a:lnTo>
                  <a:lnTo>
                    <a:pt x="5422" y="13061"/>
                  </a:lnTo>
                  <a:lnTo>
                    <a:pt x="5460" y="13114"/>
                  </a:lnTo>
                  <a:lnTo>
                    <a:pt x="5493" y="13148"/>
                  </a:lnTo>
                  <a:lnTo>
                    <a:pt x="5519" y="13163"/>
                  </a:lnTo>
                  <a:lnTo>
                    <a:pt x="5549" y="13133"/>
                  </a:lnTo>
                  <a:lnTo>
                    <a:pt x="5635" y="13048"/>
                  </a:lnTo>
                  <a:lnTo>
                    <a:pt x="5767" y="12916"/>
                  </a:lnTo>
                  <a:lnTo>
                    <a:pt x="5940" y="12744"/>
                  </a:lnTo>
                  <a:lnTo>
                    <a:pt x="6145" y="12540"/>
                  </a:lnTo>
                  <a:lnTo>
                    <a:pt x="6375" y="12313"/>
                  </a:lnTo>
                  <a:lnTo>
                    <a:pt x="6622" y="12070"/>
                  </a:lnTo>
                  <a:lnTo>
                    <a:pt x="6878" y="11818"/>
                  </a:lnTo>
                  <a:lnTo>
                    <a:pt x="7137" y="11565"/>
                  </a:lnTo>
                  <a:lnTo>
                    <a:pt x="7389" y="11320"/>
                  </a:lnTo>
                  <a:lnTo>
                    <a:pt x="7629" y="11089"/>
                  </a:lnTo>
                  <a:lnTo>
                    <a:pt x="7847" y="10881"/>
                  </a:lnTo>
                  <a:lnTo>
                    <a:pt x="7946" y="10787"/>
                  </a:lnTo>
                  <a:lnTo>
                    <a:pt x="8038" y="10702"/>
                  </a:lnTo>
                  <a:lnTo>
                    <a:pt x="8119" y="10628"/>
                  </a:lnTo>
                  <a:lnTo>
                    <a:pt x="8192" y="10562"/>
                  </a:lnTo>
                  <a:lnTo>
                    <a:pt x="8254" y="10510"/>
                  </a:lnTo>
                  <a:lnTo>
                    <a:pt x="8303" y="10468"/>
                  </a:lnTo>
                  <a:lnTo>
                    <a:pt x="8339" y="10441"/>
                  </a:lnTo>
                  <a:lnTo>
                    <a:pt x="8362" y="10428"/>
                  </a:lnTo>
                  <a:lnTo>
                    <a:pt x="8388" y="10427"/>
                  </a:lnTo>
                  <a:lnTo>
                    <a:pt x="8432" y="10434"/>
                  </a:lnTo>
                  <a:lnTo>
                    <a:pt x="8494" y="10451"/>
                  </a:lnTo>
                  <a:lnTo>
                    <a:pt x="8574" y="10475"/>
                  </a:lnTo>
                  <a:lnTo>
                    <a:pt x="8668" y="10508"/>
                  </a:lnTo>
                  <a:lnTo>
                    <a:pt x="8776" y="10546"/>
                  </a:lnTo>
                  <a:lnTo>
                    <a:pt x="8896" y="10591"/>
                  </a:lnTo>
                  <a:lnTo>
                    <a:pt x="9028" y="10642"/>
                  </a:lnTo>
                  <a:lnTo>
                    <a:pt x="9169" y="10697"/>
                  </a:lnTo>
                  <a:lnTo>
                    <a:pt x="9319" y="10758"/>
                  </a:lnTo>
                  <a:lnTo>
                    <a:pt x="9476" y="10821"/>
                  </a:lnTo>
                  <a:lnTo>
                    <a:pt x="9640" y="10889"/>
                  </a:lnTo>
                  <a:lnTo>
                    <a:pt x="9979" y="11030"/>
                  </a:lnTo>
                  <a:lnTo>
                    <a:pt x="10327" y="11178"/>
                  </a:lnTo>
                  <a:lnTo>
                    <a:pt x="10674" y="11326"/>
                  </a:lnTo>
                  <a:lnTo>
                    <a:pt x="11007" y="11469"/>
                  </a:lnTo>
                  <a:lnTo>
                    <a:pt x="11318" y="11605"/>
                  </a:lnTo>
                  <a:lnTo>
                    <a:pt x="11596" y="11726"/>
                  </a:lnTo>
                  <a:lnTo>
                    <a:pt x="11830" y="11829"/>
                  </a:lnTo>
                  <a:lnTo>
                    <a:pt x="12010" y="11907"/>
                  </a:lnTo>
                  <a:lnTo>
                    <a:pt x="12125" y="11959"/>
                  </a:lnTo>
                  <a:lnTo>
                    <a:pt x="12167" y="11977"/>
                  </a:lnTo>
                  <a:lnTo>
                    <a:pt x="12216" y="11936"/>
                  </a:lnTo>
                  <a:lnTo>
                    <a:pt x="12284" y="11831"/>
                  </a:lnTo>
                  <a:lnTo>
                    <a:pt x="12370" y="11666"/>
                  </a:lnTo>
                  <a:lnTo>
                    <a:pt x="12473" y="11446"/>
                  </a:lnTo>
                  <a:lnTo>
                    <a:pt x="12590" y="11176"/>
                  </a:lnTo>
                  <a:lnTo>
                    <a:pt x="12721" y="10858"/>
                  </a:lnTo>
                  <a:lnTo>
                    <a:pt x="12863" y="10498"/>
                  </a:lnTo>
                  <a:lnTo>
                    <a:pt x="13016" y="10100"/>
                  </a:lnTo>
                  <a:lnTo>
                    <a:pt x="13178" y="9667"/>
                  </a:lnTo>
                  <a:lnTo>
                    <a:pt x="13348" y="9204"/>
                  </a:lnTo>
                  <a:lnTo>
                    <a:pt x="13523" y="8716"/>
                  </a:lnTo>
                  <a:lnTo>
                    <a:pt x="13704" y="8205"/>
                  </a:lnTo>
                  <a:lnTo>
                    <a:pt x="13888" y="7679"/>
                  </a:lnTo>
                  <a:lnTo>
                    <a:pt x="14074" y="7139"/>
                  </a:lnTo>
                  <a:lnTo>
                    <a:pt x="14260" y="6590"/>
                  </a:lnTo>
                  <a:lnTo>
                    <a:pt x="14446" y="6037"/>
                  </a:lnTo>
                  <a:lnTo>
                    <a:pt x="14628" y="5482"/>
                  </a:lnTo>
                  <a:lnTo>
                    <a:pt x="14807" y="4932"/>
                  </a:lnTo>
                  <a:lnTo>
                    <a:pt x="14981" y="4390"/>
                  </a:lnTo>
                  <a:lnTo>
                    <a:pt x="15147" y="3861"/>
                  </a:lnTo>
                  <a:lnTo>
                    <a:pt x="15305" y="3348"/>
                  </a:lnTo>
                  <a:lnTo>
                    <a:pt x="15455" y="2855"/>
                  </a:lnTo>
                  <a:lnTo>
                    <a:pt x="15593" y="2388"/>
                  </a:lnTo>
                  <a:lnTo>
                    <a:pt x="15718" y="1950"/>
                  </a:lnTo>
                  <a:lnTo>
                    <a:pt x="15829" y="1545"/>
                  </a:lnTo>
                  <a:lnTo>
                    <a:pt x="15925" y="1178"/>
                  </a:lnTo>
                  <a:lnTo>
                    <a:pt x="16004" y="853"/>
                  </a:lnTo>
                  <a:lnTo>
                    <a:pt x="16066" y="573"/>
                  </a:lnTo>
                  <a:lnTo>
                    <a:pt x="16106" y="344"/>
                  </a:lnTo>
                  <a:lnTo>
                    <a:pt x="16126" y="170"/>
                  </a:lnTo>
                  <a:lnTo>
                    <a:pt x="16124" y="55"/>
                  </a:lnTo>
                  <a:lnTo>
                    <a:pt x="16097" y="1"/>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grpSp>
      <p:grpSp>
        <p:nvGrpSpPr>
          <p:cNvPr id="9" name="Group 8"/>
          <p:cNvGrpSpPr/>
          <p:nvPr userDrawn="1"/>
        </p:nvGrpSpPr>
        <p:grpSpPr>
          <a:xfrm>
            <a:off x="5347857" y="2537525"/>
            <a:ext cx="1496291" cy="1496291"/>
            <a:chOff x="5347855" y="2537522"/>
            <a:chExt cx="1496291" cy="1496291"/>
          </a:xfrm>
          <a:blipFill>
            <a:blip r:embed="rId2" cstate="print">
              <a:extLst>
                <a:ext uri="{28A0092B-C50C-407E-A947-70E740481C1C}">
                  <a14:useLocalDpi xmlns:a14="http://schemas.microsoft.com/office/drawing/2010/main" val="0"/>
                </a:ext>
              </a:extLst>
            </a:blip>
            <a:stretch>
              <a:fillRect/>
            </a:stretch>
          </a:blipFill>
        </p:grpSpPr>
        <p:sp>
          <p:nvSpPr>
            <p:cNvPr id="10" name="Oval 9"/>
            <p:cNvSpPr/>
            <p:nvPr/>
          </p:nvSpPr>
          <p:spPr>
            <a:xfrm>
              <a:off x="5347855" y="2537522"/>
              <a:ext cx="1496291" cy="1496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11" name="Freeform 281"/>
            <p:cNvSpPr>
              <a:spLocks/>
            </p:cNvSpPr>
            <p:nvPr/>
          </p:nvSpPr>
          <p:spPr bwMode="auto">
            <a:xfrm>
              <a:off x="5779540" y="2885025"/>
              <a:ext cx="632921" cy="801284"/>
            </a:xfrm>
            <a:custGeom>
              <a:avLst/>
              <a:gdLst>
                <a:gd name="T0" fmla="*/ 6908 w 12789"/>
                <a:gd name="T1" fmla="*/ 14027 h 16191"/>
                <a:gd name="T2" fmla="*/ 6054 w 12789"/>
                <a:gd name="T3" fmla="*/ 14622 h 16191"/>
                <a:gd name="T4" fmla="*/ 5599 w 12789"/>
                <a:gd name="T5" fmla="*/ 14832 h 16191"/>
                <a:gd name="T6" fmla="*/ 4917 w 12789"/>
                <a:gd name="T7" fmla="*/ 14575 h 16191"/>
                <a:gd name="T8" fmla="*/ 3883 w 12789"/>
                <a:gd name="T9" fmla="*/ 14083 h 16191"/>
                <a:gd name="T10" fmla="*/ 3046 w 12789"/>
                <a:gd name="T11" fmla="*/ 13611 h 16191"/>
                <a:gd name="T12" fmla="*/ 2812 w 12789"/>
                <a:gd name="T13" fmla="*/ 13240 h 16191"/>
                <a:gd name="T14" fmla="*/ 2796 w 12789"/>
                <a:gd name="T15" fmla="*/ 12475 h 16191"/>
                <a:gd name="T16" fmla="*/ 2877 w 12789"/>
                <a:gd name="T17" fmla="*/ 11320 h 16191"/>
                <a:gd name="T18" fmla="*/ 2009 w 12789"/>
                <a:gd name="T19" fmla="*/ 11361 h 16191"/>
                <a:gd name="T20" fmla="*/ 1286 w 12789"/>
                <a:gd name="T21" fmla="*/ 11365 h 16191"/>
                <a:gd name="T22" fmla="*/ 889 w 12789"/>
                <a:gd name="T23" fmla="*/ 11244 h 16191"/>
                <a:gd name="T24" fmla="*/ 554 w 12789"/>
                <a:gd name="T25" fmla="*/ 10552 h 16191"/>
                <a:gd name="T26" fmla="*/ 215 w 12789"/>
                <a:gd name="T27" fmla="*/ 9522 h 16191"/>
                <a:gd name="T28" fmla="*/ 66 w 12789"/>
                <a:gd name="T29" fmla="*/ 8687 h 16191"/>
                <a:gd name="T30" fmla="*/ 263 w 12789"/>
                <a:gd name="T31" fmla="*/ 8319 h 16191"/>
                <a:gd name="T32" fmla="*/ 746 w 12789"/>
                <a:gd name="T33" fmla="*/ 7947 h 16191"/>
                <a:gd name="T34" fmla="*/ 1398 w 12789"/>
                <a:gd name="T35" fmla="*/ 7696 h 16191"/>
                <a:gd name="T36" fmla="*/ 2106 w 12789"/>
                <a:gd name="T37" fmla="*/ 7751 h 16191"/>
                <a:gd name="T38" fmla="*/ 2900 w 12789"/>
                <a:gd name="T39" fmla="*/ 8130 h 16191"/>
                <a:gd name="T40" fmla="*/ 3658 w 12789"/>
                <a:gd name="T41" fmla="*/ 8597 h 16191"/>
                <a:gd name="T42" fmla="*/ 5645 w 12789"/>
                <a:gd name="T43" fmla="*/ 9755 h 16191"/>
                <a:gd name="T44" fmla="*/ 1928 w 12789"/>
                <a:gd name="T45" fmla="*/ 5515 h 16191"/>
                <a:gd name="T46" fmla="*/ 261 w 12789"/>
                <a:gd name="T47" fmla="*/ 3542 h 16191"/>
                <a:gd name="T48" fmla="*/ 31 w 12789"/>
                <a:gd name="T49" fmla="*/ 3070 h 16191"/>
                <a:gd name="T50" fmla="*/ 0 w 12789"/>
                <a:gd name="T51" fmla="*/ 2633 h 16191"/>
                <a:gd name="T52" fmla="*/ 27 w 12789"/>
                <a:gd name="T53" fmla="*/ 2195 h 16191"/>
                <a:gd name="T54" fmla="*/ 103 w 12789"/>
                <a:gd name="T55" fmla="*/ 1870 h 16191"/>
                <a:gd name="T56" fmla="*/ 353 w 12789"/>
                <a:gd name="T57" fmla="*/ 1394 h 16191"/>
                <a:gd name="T58" fmla="*/ 792 w 12789"/>
                <a:gd name="T59" fmla="*/ 747 h 16191"/>
                <a:gd name="T60" fmla="*/ 1323 w 12789"/>
                <a:gd name="T61" fmla="*/ 209 h 16191"/>
                <a:gd name="T62" fmla="*/ 1865 w 12789"/>
                <a:gd name="T63" fmla="*/ 10 h 16191"/>
                <a:gd name="T64" fmla="*/ 2415 w 12789"/>
                <a:gd name="T65" fmla="*/ 35 h 16191"/>
                <a:gd name="T66" fmla="*/ 2914 w 12789"/>
                <a:gd name="T67" fmla="*/ 184 h 16191"/>
                <a:gd name="T68" fmla="*/ 3286 w 12789"/>
                <a:gd name="T69" fmla="*/ 377 h 16191"/>
                <a:gd name="T70" fmla="*/ 4274 w 12789"/>
                <a:gd name="T71" fmla="*/ 2094 h 16191"/>
                <a:gd name="T72" fmla="*/ 6354 w 12789"/>
                <a:gd name="T73" fmla="*/ 6179 h 16191"/>
                <a:gd name="T74" fmla="*/ 7565 w 12789"/>
                <a:gd name="T75" fmla="*/ 8523 h 16191"/>
                <a:gd name="T76" fmla="*/ 7166 w 12789"/>
                <a:gd name="T77" fmla="*/ 7101 h 16191"/>
                <a:gd name="T78" fmla="*/ 6946 w 12789"/>
                <a:gd name="T79" fmla="*/ 6047 h 16191"/>
                <a:gd name="T80" fmla="*/ 7094 w 12789"/>
                <a:gd name="T81" fmla="*/ 5653 h 16191"/>
                <a:gd name="T82" fmla="*/ 7790 w 12789"/>
                <a:gd name="T83" fmla="*/ 5471 h 16191"/>
                <a:gd name="T84" fmla="*/ 8715 w 12789"/>
                <a:gd name="T85" fmla="*/ 5427 h 16191"/>
                <a:gd name="T86" fmla="*/ 9482 w 12789"/>
                <a:gd name="T87" fmla="*/ 5612 h 16191"/>
                <a:gd name="T88" fmla="*/ 9935 w 12789"/>
                <a:gd name="T89" fmla="*/ 6282 h 16191"/>
                <a:gd name="T90" fmla="*/ 10256 w 12789"/>
                <a:gd name="T91" fmla="*/ 7382 h 16191"/>
                <a:gd name="T92" fmla="*/ 10455 w 12789"/>
                <a:gd name="T93" fmla="*/ 8439 h 16191"/>
                <a:gd name="T94" fmla="*/ 10443 w 12789"/>
                <a:gd name="T95" fmla="*/ 7700 h 16191"/>
                <a:gd name="T96" fmla="*/ 10478 w 12789"/>
                <a:gd name="T97" fmla="*/ 6710 h 16191"/>
                <a:gd name="T98" fmla="*/ 10660 w 12789"/>
                <a:gd name="T99" fmla="*/ 6066 h 16191"/>
                <a:gd name="T100" fmla="*/ 11135 w 12789"/>
                <a:gd name="T101" fmla="*/ 6120 h 16191"/>
                <a:gd name="T102" fmla="*/ 11849 w 12789"/>
                <a:gd name="T103" fmla="*/ 6659 h 16191"/>
                <a:gd name="T104" fmla="*/ 12502 w 12789"/>
                <a:gd name="T105" fmla="*/ 7483 h 16191"/>
                <a:gd name="T106" fmla="*/ 12789 w 12789"/>
                <a:gd name="T107" fmla="*/ 8459 h 16191"/>
                <a:gd name="T108" fmla="*/ 12541 w 12789"/>
                <a:gd name="T109" fmla="*/ 10020 h 16191"/>
                <a:gd name="T110" fmla="*/ 12012 w 12789"/>
                <a:gd name="T111" fmla="*/ 11708 h 16191"/>
                <a:gd name="T112" fmla="*/ 11513 w 12789"/>
                <a:gd name="T113" fmla="*/ 12775 h 16191"/>
                <a:gd name="T114" fmla="*/ 11009 w 12789"/>
                <a:gd name="T115" fmla="*/ 12969 h 16191"/>
                <a:gd name="T116" fmla="*/ 10127 w 12789"/>
                <a:gd name="T117" fmla="*/ 13051 h 16191"/>
                <a:gd name="T118" fmla="*/ 10392 w 12789"/>
                <a:gd name="T119" fmla="*/ 15650 h 16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789" h="16191">
                  <a:moveTo>
                    <a:pt x="8650" y="16191"/>
                  </a:moveTo>
                  <a:lnTo>
                    <a:pt x="7643" y="13474"/>
                  </a:lnTo>
                  <a:lnTo>
                    <a:pt x="7623" y="13489"/>
                  </a:lnTo>
                  <a:lnTo>
                    <a:pt x="7567" y="13533"/>
                  </a:lnTo>
                  <a:lnTo>
                    <a:pt x="7479" y="13599"/>
                  </a:lnTo>
                  <a:lnTo>
                    <a:pt x="7365" y="13686"/>
                  </a:lnTo>
                  <a:lnTo>
                    <a:pt x="7228" y="13790"/>
                  </a:lnTo>
                  <a:lnTo>
                    <a:pt x="7075" y="13905"/>
                  </a:lnTo>
                  <a:lnTo>
                    <a:pt x="6908" y="14027"/>
                  </a:lnTo>
                  <a:lnTo>
                    <a:pt x="6734" y="14154"/>
                  </a:lnTo>
                  <a:lnTo>
                    <a:pt x="6646" y="14219"/>
                  </a:lnTo>
                  <a:lnTo>
                    <a:pt x="6557" y="14281"/>
                  </a:lnTo>
                  <a:lnTo>
                    <a:pt x="6468" y="14344"/>
                  </a:lnTo>
                  <a:lnTo>
                    <a:pt x="6381" y="14405"/>
                  </a:lnTo>
                  <a:lnTo>
                    <a:pt x="6296" y="14464"/>
                  </a:lnTo>
                  <a:lnTo>
                    <a:pt x="6212" y="14519"/>
                  </a:lnTo>
                  <a:lnTo>
                    <a:pt x="6131" y="14573"/>
                  </a:lnTo>
                  <a:lnTo>
                    <a:pt x="6054" y="14622"/>
                  </a:lnTo>
                  <a:lnTo>
                    <a:pt x="5981" y="14668"/>
                  </a:lnTo>
                  <a:lnTo>
                    <a:pt x="5912" y="14710"/>
                  </a:lnTo>
                  <a:lnTo>
                    <a:pt x="5849" y="14746"/>
                  </a:lnTo>
                  <a:lnTo>
                    <a:pt x="5791" y="14776"/>
                  </a:lnTo>
                  <a:lnTo>
                    <a:pt x="5740" y="14802"/>
                  </a:lnTo>
                  <a:lnTo>
                    <a:pt x="5695" y="14820"/>
                  </a:lnTo>
                  <a:lnTo>
                    <a:pt x="5658" y="14831"/>
                  </a:lnTo>
                  <a:lnTo>
                    <a:pt x="5630" y="14835"/>
                  </a:lnTo>
                  <a:lnTo>
                    <a:pt x="5599" y="14832"/>
                  </a:lnTo>
                  <a:lnTo>
                    <a:pt x="5558" y="14823"/>
                  </a:lnTo>
                  <a:lnTo>
                    <a:pt x="5505" y="14808"/>
                  </a:lnTo>
                  <a:lnTo>
                    <a:pt x="5445" y="14787"/>
                  </a:lnTo>
                  <a:lnTo>
                    <a:pt x="5374" y="14763"/>
                  </a:lnTo>
                  <a:lnTo>
                    <a:pt x="5295" y="14733"/>
                  </a:lnTo>
                  <a:lnTo>
                    <a:pt x="5210" y="14698"/>
                  </a:lnTo>
                  <a:lnTo>
                    <a:pt x="5118" y="14661"/>
                  </a:lnTo>
                  <a:lnTo>
                    <a:pt x="5020" y="14619"/>
                  </a:lnTo>
                  <a:lnTo>
                    <a:pt x="4917" y="14575"/>
                  </a:lnTo>
                  <a:lnTo>
                    <a:pt x="4809" y="14526"/>
                  </a:lnTo>
                  <a:lnTo>
                    <a:pt x="4698" y="14477"/>
                  </a:lnTo>
                  <a:lnTo>
                    <a:pt x="4584" y="14424"/>
                  </a:lnTo>
                  <a:lnTo>
                    <a:pt x="4468" y="14370"/>
                  </a:lnTo>
                  <a:lnTo>
                    <a:pt x="4351" y="14314"/>
                  </a:lnTo>
                  <a:lnTo>
                    <a:pt x="4233" y="14257"/>
                  </a:lnTo>
                  <a:lnTo>
                    <a:pt x="4115" y="14200"/>
                  </a:lnTo>
                  <a:lnTo>
                    <a:pt x="3998" y="14141"/>
                  </a:lnTo>
                  <a:lnTo>
                    <a:pt x="3883" y="14083"/>
                  </a:lnTo>
                  <a:lnTo>
                    <a:pt x="3770" y="14024"/>
                  </a:lnTo>
                  <a:lnTo>
                    <a:pt x="3660" y="13967"/>
                  </a:lnTo>
                  <a:lnTo>
                    <a:pt x="3555" y="13911"/>
                  </a:lnTo>
                  <a:lnTo>
                    <a:pt x="3454" y="13855"/>
                  </a:lnTo>
                  <a:lnTo>
                    <a:pt x="3359" y="13802"/>
                  </a:lnTo>
                  <a:lnTo>
                    <a:pt x="3269" y="13750"/>
                  </a:lnTo>
                  <a:lnTo>
                    <a:pt x="3186" y="13701"/>
                  </a:lnTo>
                  <a:lnTo>
                    <a:pt x="3111" y="13654"/>
                  </a:lnTo>
                  <a:lnTo>
                    <a:pt x="3046" y="13611"/>
                  </a:lnTo>
                  <a:lnTo>
                    <a:pt x="2988" y="13571"/>
                  </a:lnTo>
                  <a:lnTo>
                    <a:pt x="2941" y="13535"/>
                  </a:lnTo>
                  <a:lnTo>
                    <a:pt x="2905" y="13502"/>
                  </a:lnTo>
                  <a:lnTo>
                    <a:pt x="2879" y="13474"/>
                  </a:lnTo>
                  <a:lnTo>
                    <a:pt x="2862" y="13444"/>
                  </a:lnTo>
                  <a:lnTo>
                    <a:pt x="2846" y="13404"/>
                  </a:lnTo>
                  <a:lnTo>
                    <a:pt x="2833" y="13357"/>
                  </a:lnTo>
                  <a:lnTo>
                    <a:pt x="2822" y="13302"/>
                  </a:lnTo>
                  <a:lnTo>
                    <a:pt x="2812" y="13240"/>
                  </a:lnTo>
                  <a:lnTo>
                    <a:pt x="2804" y="13171"/>
                  </a:lnTo>
                  <a:lnTo>
                    <a:pt x="2799" y="13098"/>
                  </a:lnTo>
                  <a:lnTo>
                    <a:pt x="2794" y="13019"/>
                  </a:lnTo>
                  <a:lnTo>
                    <a:pt x="2791" y="12936"/>
                  </a:lnTo>
                  <a:lnTo>
                    <a:pt x="2790" y="12849"/>
                  </a:lnTo>
                  <a:lnTo>
                    <a:pt x="2790" y="12757"/>
                  </a:lnTo>
                  <a:lnTo>
                    <a:pt x="2791" y="12665"/>
                  </a:lnTo>
                  <a:lnTo>
                    <a:pt x="2793" y="12571"/>
                  </a:lnTo>
                  <a:lnTo>
                    <a:pt x="2796" y="12475"/>
                  </a:lnTo>
                  <a:lnTo>
                    <a:pt x="2799" y="12379"/>
                  </a:lnTo>
                  <a:lnTo>
                    <a:pt x="2804" y="12284"/>
                  </a:lnTo>
                  <a:lnTo>
                    <a:pt x="2814" y="12095"/>
                  </a:lnTo>
                  <a:lnTo>
                    <a:pt x="2826" y="11915"/>
                  </a:lnTo>
                  <a:lnTo>
                    <a:pt x="2839" y="11748"/>
                  </a:lnTo>
                  <a:lnTo>
                    <a:pt x="2851" y="11600"/>
                  </a:lnTo>
                  <a:lnTo>
                    <a:pt x="2862" y="11475"/>
                  </a:lnTo>
                  <a:lnTo>
                    <a:pt x="2871" y="11380"/>
                  </a:lnTo>
                  <a:lnTo>
                    <a:pt x="2877" y="11320"/>
                  </a:lnTo>
                  <a:lnTo>
                    <a:pt x="2879" y="11298"/>
                  </a:lnTo>
                  <a:lnTo>
                    <a:pt x="2861" y="11300"/>
                  </a:lnTo>
                  <a:lnTo>
                    <a:pt x="2807" y="11304"/>
                  </a:lnTo>
                  <a:lnTo>
                    <a:pt x="2723" y="11312"/>
                  </a:lnTo>
                  <a:lnTo>
                    <a:pt x="2614" y="11322"/>
                  </a:lnTo>
                  <a:lnTo>
                    <a:pt x="2484" y="11332"/>
                  </a:lnTo>
                  <a:lnTo>
                    <a:pt x="2336" y="11342"/>
                  </a:lnTo>
                  <a:lnTo>
                    <a:pt x="2177" y="11352"/>
                  </a:lnTo>
                  <a:lnTo>
                    <a:pt x="2009" y="11361"/>
                  </a:lnTo>
                  <a:lnTo>
                    <a:pt x="1925" y="11364"/>
                  </a:lnTo>
                  <a:lnTo>
                    <a:pt x="1840" y="11367"/>
                  </a:lnTo>
                  <a:lnTo>
                    <a:pt x="1755" y="11370"/>
                  </a:lnTo>
                  <a:lnTo>
                    <a:pt x="1671" y="11371"/>
                  </a:lnTo>
                  <a:lnTo>
                    <a:pt x="1589" y="11372"/>
                  </a:lnTo>
                  <a:lnTo>
                    <a:pt x="1508" y="11372"/>
                  </a:lnTo>
                  <a:lnTo>
                    <a:pt x="1430" y="11371"/>
                  </a:lnTo>
                  <a:lnTo>
                    <a:pt x="1356" y="11368"/>
                  </a:lnTo>
                  <a:lnTo>
                    <a:pt x="1286" y="11365"/>
                  </a:lnTo>
                  <a:lnTo>
                    <a:pt x="1219" y="11360"/>
                  </a:lnTo>
                  <a:lnTo>
                    <a:pt x="1158" y="11354"/>
                  </a:lnTo>
                  <a:lnTo>
                    <a:pt x="1101" y="11346"/>
                  </a:lnTo>
                  <a:lnTo>
                    <a:pt x="1052" y="11337"/>
                  </a:lnTo>
                  <a:lnTo>
                    <a:pt x="1008" y="11326"/>
                  </a:lnTo>
                  <a:lnTo>
                    <a:pt x="972" y="11312"/>
                  </a:lnTo>
                  <a:lnTo>
                    <a:pt x="944" y="11298"/>
                  </a:lnTo>
                  <a:lnTo>
                    <a:pt x="917" y="11277"/>
                  </a:lnTo>
                  <a:lnTo>
                    <a:pt x="889" y="11244"/>
                  </a:lnTo>
                  <a:lnTo>
                    <a:pt x="858" y="11200"/>
                  </a:lnTo>
                  <a:lnTo>
                    <a:pt x="825" y="11146"/>
                  </a:lnTo>
                  <a:lnTo>
                    <a:pt x="789" y="11084"/>
                  </a:lnTo>
                  <a:lnTo>
                    <a:pt x="753" y="11013"/>
                  </a:lnTo>
                  <a:lnTo>
                    <a:pt x="715" y="10934"/>
                  </a:lnTo>
                  <a:lnTo>
                    <a:pt x="675" y="10847"/>
                  </a:lnTo>
                  <a:lnTo>
                    <a:pt x="635" y="10754"/>
                  </a:lnTo>
                  <a:lnTo>
                    <a:pt x="594" y="10656"/>
                  </a:lnTo>
                  <a:lnTo>
                    <a:pt x="554" y="10552"/>
                  </a:lnTo>
                  <a:lnTo>
                    <a:pt x="513" y="10445"/>
                  </a:lnTo>
                  <a:lnTo>
                    <a:pt x="472" y="10334"/>
                  </a:lnTo>
                  <a:lnTo>
                    <a:pt x="432" y="10221"/>
                  </a:lnTo>
                  <a:lnTo>
                    <a:pt x="393" y="10104"/>
                  </a:lnTo>
                  <a:lnTo>
                    <a:pt x="354" y="9988"/>
                  </a:lnTo>
                  <a:lnTo>
                    <a:pt x="317" y="9870"/>
                  </a:lnTo>
                  <a:lnTo>
                    <a:pt x="281" y="9753"/>
                  </a:lnTo>
                  <a:lnTo>
                    <a:pt x="247" y="9637"/>
                  </a:lnTo>
                  <a:lnTo>
                    <a:pt x="215" y="9522"/>
                  </a:lnTo>
                  <a:lnTo>
                    <a:pt x="186" y="9410"/>
                  </a:lnTo>
                  <a:lnTo>
                    <a:pt x="159" y="9301"/>
                  </a:lnTo>
                  <a:lnTo>
                    <a:pt x="135" y="9196"/>
                  </a:lnTo>
                  <a:lnTo>
                    <a:pt x="114" y="9095"/>
                  </a:lnTo>
                  <a:lnTo>
                    <a:pt x="97" y="9000"/>
                  </a:lnTo>
                  <a:lnTo>
                    <a:pt x="83" y="8911"/>
                  </a:lnTo>
                  <a:lnTo>
                    <a:pt x="73" y="8829"/>
                  </a:lnTo>
                  <a:lnTo>
                    <a:pt x="67" y="8754"/>
                  </a:lnTo>
                  <a:lnTo>
                    <a:pt x="66" y="8687"/>
                  </a:lnTo>
                  <a:lnTo>
                    <a:pt x="70" y="8630"/>
                  </a:lnTo>
                  <a:lnTo>
                    <a:pt x="78" y="8582"/>
                  </a:lnTo>
                  <a:lnTo>
                    <a:pt x="91" y="8545"/>
                  </a:lnTo>
                  <a:lnTo>
                    <a:pt x="110" y="8511"/>
                  </a:lnTo>
                  <a:lnTo>
                    <a:pt x="132" y="8476"/>
                  </a:lnTo>
                  <a:lnTo>
                    <a:pt x="159" y="8440"/>
                  </a:lnTo>
                  <a:lnTo>
                    <a:pt x="191" y="8400"/>
                  </a:lnTo>
                  <a:lnTo>
                    <a:pt x="225" y="8361"/>
                  </a:lnTo>
                  <a:lnTo>
                    <a:pt x="263" y="8319"/>
                  </a:lnTo>
                  <a:lnTo>
                    <a:pt x="305" y="8278"/>
                  </a:lnTo>
                  <a:lnTo>
                    <a:pt x="350" y="8235"/>
                  </a:lnTo>
                  <a:lnTo>
                    <a:pt x="399" y="8193"/>
                  </a:lnTo>
                  <a:lnTo>
                    <a:pt x="450" y="8150"/>
                  </a:lnTo>
                  <a:lnTo>
                    <a:pt x="504" y="8108"/>
                  </a:lnTo>
                  <a:lnTo>
                    <a:pt x="561" y="8066"/>
                  </a:lnTo>
                  <a:lnTo>
                    <a:pt x="621" y="8026"/>
                  </a:lnTo>
                  <a:lnTo>
                    <a:pt x="682" y="7985"/>
                  </a:lnTo>
                  <a:lnTo>
                    <a:pt x="746" y="7947"/>
                  </a:lnTo>
                  <a:lnTo>
                    <a:pt x="812" y="7909"/>
                  </a:lnTo>
                  <a:lnTo>
                    <a:pt x="880" y="7874"/>
                  </a:lnTo>
                  <a:lnTo>
                    <a:pt x="951" y="7840"/>
                  </a:lnTo>
                  <a:lnTo>
                    <a:pt x="1022" y="7809"/>
                  </a:lnTo>
                  <a:lnTo>
                    <a:pt x="1095" y="7781"/>
                  </a:lnTo>
                  <a:lnTo>
                    <a:pt x="1169" y="7754"/>
                  </a:lnTo>
                  <a:lnTo>
                    <a:pt x="1244" y="7732"/>
                  </a:lnTo>
                  <a:lnTo>
                    <a:pt x="1321" y="7712"/>
                  </a:lnTo>
                  <a:lnTo>
                    <a:pt x="1398" y="7696"/>
                  </a:lnTo>
                  <a:lnTo>
                    <a:pt x="1475" y="7684"/>
                  </a:lnTo>
                  <a:lnTo>
                    <a:pt x="1554" y="7676"/>
                  </a:lnTo>
                  <a:lnTo>
                    <a:pt x="1633" y="7671"/>
                  </a:lnTo>
                  <a:lnTo>
                    <a:pt x="1712" y="7673"/>
                  </a:lnTo>
                  <a:lnTo>
                    <a:pt x="1791" y="7678"/>
                  </a:lnTo>
                  <a:lnTo>
                    <a:pt x="1870" y="7688"/>
                  </a:lnTo>
                  <a:lnTo>
                    <a:pt x="1949" y="7704"/>
                  </a:lnTo>
                  <a:lnTo>
                    <a:pt x="2028" y="7725"/>
                  </a:lnTo>
                  <a:lnTo>
                    <a:pt x="2106" y="7751"/>
                  </a:lnTo>
                  <a:lnTo>
                    <a:pt x="2189" y="7783"/>
                  </a:lnTo>
                  <a:lnTo>
                    <a:pt x="2273" y="7816"/>
                  </a:lnTo>
                  <a:lnTo>
                    <a:pt x="2360" y="7855"/>
                  </a:lnTo>
                  <a:lnTo>
                    <a:pt x="2447" y="7894"/>
                  </a:lnTo>
                  <a:lnTo>
                    <a:pt x="2536" y="7938"/>
                  </a:lnTo>
                  <a:lnTo>
                    <a:pt x="2627" y="7983"/>
                  </a:lnTo>
                  <a:lnTo>
                    <a:pt x="2718" y="8031"/>
                  </a:lnTo>
                  <a:lnTo>
                    <a:pt x="2809" y="8079"/>
                  </a:lnTo>
                  <a:lnTo>
                    <a:pt x="2900" y="8130"/>
                  </a:lnTo>
                  <a:lnTo>
                    <a:pt x="2989" y="8182"/>
                  </a:lnTo>
                  <a:lnTo>
                    <a:pt x="3079" y="8234"/>
                  </a:lnTo>
                  <a:lnTo>
                    <a:pt x="3168" y="8288"/>
                  </a:lnTo>
                  <a:lnTo>
                    <a:pt x="3256" y="8340"/>
                  </a:lnTo>
                  <a:lnTo>
                    <a:pt x="3341" y="8394"/>
                  </a:lnTo>
                  <a:lnTo>
                    <a:pt x="3424" y="8447"/>
                  </a:lnTo>
                  <a:lnTo>
                    <a:pt x="3505" y="8498"/>
                  </a:lnTo>
                  <a:lnTo>
                    <a:pt x="3583" y="8549"/>
                  </a:lnTo>
                  <a:lnTo>
                    <a:pt x="3658" y="8597"/>
                  </a:lnTo>
                  <a:lnTo>
                    <a:pt x="3729" y="8645"/>
                  </a:lnTo>
                  <a:lnTo>
                    <a:pt x="3861" y="8734"/>
                  </a:lnTo>
                  <a:lnTo>
                    <a:pt x="3974" y="8813"/>
                  </a:lnTo>
                  <a:lnTo>
                    <a:pt x="4067" y="8878"/>
                  </a:lnTo>
                  <a:lnTo>
                    <a:pt x="4137" y="8927"/>
                  </a:lnTo>
                  <a:lnTo>
                    <a:pt x="4181" y="8959"/>
                  </a:lnTo>
                  <a:lnTo>
                    <a:pt x="4196" y="8970"/>
                  </a:lnTo>
                  <a:lnTo>
                    <a:pt x="5706" y="9825"/>
                  </a:lnTo>
                  <a:lnTo>
                    <a:pt x="5645" y="9755"/>
                  </a:lnTo>
                  <a:lnTo>
                    <a:pt x="5471" y="9559"/>
                  </a:lnTo>
                  <a:lnTo>
                    <a:pt x="5200" y="9252"/>
                  </a:lnTo>
                  <a:lnTo>
                    <a:pt x="4848" y="8853"/>
                  </a:lnTo>
                  <a:lnTo>
                    <a:pt x="4432" y="8381"/>
                  </a:lnTo>
                  <a:lnTo>
                    <a:pt x="3965" y="7851"/>
                  </a:lnTo>
                  <a:lnTo>
                    <a:pt x="3467" y="7282"/>
                  </a:lnTo>
                  <a:lnTo>
                    <a:pt x="2950" y="6691"/>
                  </a:lnTo>
                  <a:lnTo>
                    <a:pt x="2431" y="6096"/>
                  </a:lnTo>
                  <a:lnTo>
                    <a:pt x="1928" y="5515"/>
                  </a:lnTo>
                  <a:lnTo>
                    <a:pt x="1685" y="5236"/>
                  </a:lnTo>
                  <a:lnTo>
                    <a:pt x="1453" y="4966"/>
                  </a:lnTo>
                  <a:lnTo>
                    <a:pt x="1233" y="4708"/>
                  </a:lnTo>
                  <a:lnTo>
                    <a:pt x="1025" y="4465"/>
                  </a:lnTo>
                  <a:lnTo>
                    <a:pt x="834" y="4238"/>
                  </a:lnTo>
                  <a:lnTo>
                    <a:pt x="660" y="4031"/>
                  </a:lnTo>
                  <a:lnTo>
                    <a:pt x="505" y="3843"/>
                  </a:lnTo>
                  <a:lnTo>
                    <a:pt x="371" y="3680"/>
                  </a:lnTo>
                  <a:lnTo>
                    <a:pt x="261" y="3542"/>
                  </a:lnTo>
                  <a:lnTo>
                    <a:pt x="177" y="3431"/>
                  </a:lnTo>
                  <a:lnTo>
                    <a:pt x="119" y="3351"/>
                  </a:lnTo>
                  <a:lnTo>
                    <a:pt x="91" y="3302"/>
                  </a:lnTo>
                  <a:lnTo>
                    <a:pt x="79" y="3269"/>
                  </a:lnTo>
                  <a:lnTo>
                    <a:pt x="68" y="3233"/>
                  </a:lnTo>
                  <a:lnTo>
                    <a:pt x="58" y="3195"/>
                  </a:lnTo>
                  <a:lnTo>
                    <a:pt x="47" y="3155"/>
                  </a:lnTo>
                  <a:lnTo>
                    <a:pt x="39" y="3114"/>
                  </a:lnTo>
                  <a:lnTo>
                    <a:pt x="31" y="3070"/>
                  </a:lnTo>
                  <a:lnTo>
                    <a:pt x="25" y="3026"/>
                  </a:lnTo>
                  <a:lnTo>
                    <a:pt x="19" y="2979"/>
                  </a:lnTo>
                  <a:lnTo>
                    <a:pt x="14" y="2932"/>
                  </a:lnTo>
                  <a:lnTo>
                    <a:pt x="9" y="2884"/>
                  </a:lnTo>
                  <a:lnTo>
                    <a:pt x="6" y="2834"/>
                  </a:lnTo>
                  <a:lnTo>
                    <a:pt x="4" y="2785"/>
                  </a:lnTo>
                  <a:lnTo>
                    <a:pt x="2" y="2734"/>
                  </a:lnTo>
                  <a:lnTo>
                    <a:pt x="0" y="2684"/>
                  </a:lnTo>
                  <a:lnTo>
                    <a:pt x="0" y="2633"/>
                  </a:lnTo>
                  <a:lnTo>
                    <a:pt x="0" y="2582"/>
                  </a:lnTo>
                  <a:lnTo>
                    <a:pt x="1" y="2532"/>
                  </a:lnTo>
                  <a:lnTo>
                    <a:pt x="3" y="2481"/>
                  </a:lnTo>
                  <a:lnTo>
                    <a:pt x="6" y="2432"/>
                  </a:lnTo>
                  <a:lnTo>
                    <a:pt x="9" y="2382"/>
                  </a:lnTo>
                  <a:lnTo>
                    <a:pt x="12" y="2334"/>
                  </a:lnTo>
                  <a:lnTo>
                    <a:pt x="17" y="2286"/>
                  </a:lnTo>
                  <a:lnTo>
                    <a:pt x="21" y="2240"/>
                  </a:lnTo>
                  <a:lnTo>
                    <a:pt x="27" y="2195"/>
                  </a:lnTo>
                  <a:lnTo>
                    <a:pt x="33" y="2151"/>
                  </a:lnTo>
                  <a:lnTo>
                    <a:pt x="40" y="2110"/>
                  </a:lnTo>
                  <a:lnTo>
                    <a:pt x="47" y="2069"/>
                  </a:lnTo>
                  <a:lnTo>
                    <a:pt x="56" y="2031"/>
                  </a:lnTo>
                  <a:lnTo>
                    <a:pt x="64" y="1995"/>
                  </a:lnTo>
                  <a:lnTo>
                    <a:pt x="73" y="1961"/>
                  </a:lnTo>
                  <a:lnTo>
                    <a:pt x="82" y="1930"/>
                  </a:lnTo>
                  <a:lnTo>
                    <a:pt x="91" y="1900"/>
                  </a:lnTo>
                  <a:lnTo>
                    <a:pt x="103" y="1870"/>
                  </a:lnTo>
                  <a:lnTo>
                    <a:pt x="118" y="1835"/>
                  </a:lnTo>
                  <a:lnTo>
                    <a:pt x="137" y="1794"/>
                  </a:lnTo>
                  <a:lnTo>
                    <a:pt x="159" y="1749"/>
                  </a:lnTo>
                  <a:lnTo>
                    <a:pt x="185" y="1698"/>
                  </a:lnTo>
                  <a:lnTo>
                    <a:pt x="213" y="1644"/>
                  </a:lnTo>
                  <a:lnTo>
                    <a:pt x="244" y="1587"/>
                  </a:lnTo>
                  <a:lnTo>
                    <a:pt x="278" y="1525"/>
                  </a:lnTo>
                  <a:lnTo>
                    <a:pt x="314" y="1461"/>
                  </a:lnTo>
                  <a:lnTo>
                    <a:pt x="353" y="1394"/>
                  </a:lnTo>
                  <a:lnTo>
                    <a:pt x="395" y="1327"/>
                  </a:lnTo>
                  <a:lnTo>
                    <a:pt x="438" y="1256"/>
                  </a:lnTo>
                  <a:lnTo>
                    <a:pt x="483" y="1184"/>
                  </a:lnTo>
                  <a:lnTo>
                    <a:pt x="531" y="1111"/>
                  </a:lnTo>
                  <a:lnTo>
                    <a:pt x="580" y="1038"/>
                  </a:lnTo>
                  <a:lnTo>
                    <a:pt x="631" y="964"/>
                  </a:lnTo>
                  <a:lnTo>
                    <a:pt x="683" y="892"/>
                  </a:lnTo>
                  <a:lnTo>
                    <a:pt x="738" y="819"/>
                  </a:lnTo>
                  <a:lnTo>
                    <a:pt x="792" y="747"/>
                  </a:lnTo>
                  <a:lnTo>
                    <a:pt x="849" y="677"/>
                  </a:lnTo>
                  <a:lnTo>
                    <a:pt x="906" y="608"/>
                  </a:lnTo>
                  <a:lnTo>
                    <a:pt x="964" y="541"/>
                  </a:lnTo>
                  <a:lnTo>
                    <a:pt x="1023" y="478"/>
                  </a:lnTo>
                  <a:lnTo>
                    <a:pt x="1083" y="417"/>
                  </a:lnTo>
                  <a:lnTo>
                    <a:pt x="1142" y="359"/>
                  </a:lnTo>
                  <a:lnTo>
                    <a:pt x="1203" y="305"/>
                  </a:lnTo>
                  <a:lnTo>
                    <a:pt x="1263" y="255"/>
                  </a:lnTo>
                  <a:lnTo>
                    <a:pt x="1323" y="209"/>
                  </a:lnTo>
                  <a:lnTo>
                    <a:pt x="1384" y="168"/>
                  </a:lnTo>
                  <a:lnTo>
                    <a:pt x="1444" y="133"/>
                  </a:lnTo>
                  <a:lnTo>
                    <a:pt x="1504" y="102"/>
                  </a:lnTo>
                  <a:lnTo>
                    <a:pt x="1563" y="79"/>
                  </a:lnTo>
                  <a:lnTo>
                    <a:pt x="1622" y="60"/>
                  </a:lnTo>
                  <a:lnTo>
                    <a:pt x="1682" y="43"/>
                  </a:lnTo>
                  <a:lnTo>
                    <a:pt x="1743" y="29"/>
                  </a:lnTo>
                  <a:lnTo>
                    <a:pt x="1803" y="18"/>
                  </a:lnTo>
                  <a:lnTo>
                    <a:pt x="1865" y="10"/>
                  </a:lnTo>
                  <a:lnTo>
                    <a:pt x="1927" y="4"/>
                  </a:lnTo>
                  <a:lnTo>
                    <a:pt x="1988" y="1"/>
                  </a:lnTo>
                  <a:lnTo>
                    <a:pt x="2050" y="0"/>
                  </a:lnTo>
                  <a:lnTo>
                    <a:pt x="2111" y="1"/>
                  </a:lnTo>
                  <a:lnTo>
                    <a:pt x="2173" y="4"/>
                  </a:lnTo>
                  <a:lnTo>
                    <a:pt x="2234" y="9"/>
                  </a:lnTo>
                  <a:lnTo>
                    <a:pt x="2295" y="16"/>
                  </a:lnTo>
                  <a:lnTo>
                    <a:pt x="2356" y="25"/>
                  </a:lnTo>
                  <a:lnTo>
                    <a:pt x="2415" y="35"/>
                  </a:lnTo>
                  <a:lnTo>
                    <a:pt x="2475" y="48"/>
                  </a:lnTo>
                  <a:lnTo>
                    <a:pt x="2533" y="61"/>
                  </a:lnTo>
                  <a:lnTo>
                    <a:pt x="2591" y="76"/>
                  </a:lnTo>
                  <a:lnTo>
                    <a:pt x="2647" y="91"/>
                  </a:lnTo>
                  <a:lnTo>
                    <a:pt x="2703" y="108"/>
                  </a:lnTo>
                  <a:lnTo>
                    <a:pt x="2757" y="126"/>
                  </a:lnTo>
                  <a:lnTo>
                    <a:pt x="2811" y="145"/>
                  </a:lnTo>
                  <a:lnTo>
                    <a:pt x="2863" y="165"/>
                  </a:lnTo>
                  <a:lnTo>
                    <a:pt x="2914" y="184"/>
                  </a:lnTo>
                  <a:lnTo>
                    <a:pt x="2962" y="205"/>
                  </a:lnTo>
                  <a:lnTo>
                    <a:pt x="3010" y="227"/>
                  </a:lnTo>
                  <a:lnTo>
                    <a:pt x="3055" y="248"/>
                  </a:lnTo>
                  <a:lnTo>
                    <a:pt x="3098" y="270"/>
                  </a:lnTo>
                  <a:lnTo>
                    <a:pt x="3141" y="291"/>
                  </a:lnTo>
                  <a:lnTo>
                    <a:pt x="3180" y="313"/>
                  </a:lnTo>
                  <a:lnTo>
                    <a:pt x="3217" y="335"/>
                  </a:lnTo>
                  <a:lnTo>
                    <a:pt x="3253" y="356"/>
                  </a:lnTo>
                  <a:lnTo>
                    <a:pt x="3286" y="377"/>
                  </a:lnTo>
                  <a:lnTo>
                    <a:pt x="3328" y="421"/>
                  </a:lnTo>
                  <a:lnTo>
                    <a:pt x="3391" y="508"/>
                  </a:lnTo>
                  <a:lnTo>
                    <a:pt x="3472" y="637"/>
                  </a:lnTo>
                  <a:lnTo>
                    <a:pt x="3571" y="802"/>
                  </a:lnTo>
                  <a:lnTo>
                    <a:pt x="3685" y="1003"/>
                  </a:lnTo>
                  <a:lnTo>
                    <a:pt x="3814" y="1236"/>
                  </a:lnTo>
                  <a:lnTo>
                    <a:pt x="3956" y="1497"/>
                  </a:lnTo>
                  <a:lnTo>
                    <a:pt x="4110" y="1784"/>
                  </a:lnTo>
                  <a:lnTo>
                    <a:pt x="4274" y="2094"/>
                  </a:lnTo>
                  <a:lnTo>
                    <a:pt x="4447" y="2425"/>
                  </a:lnTo>
                  <a:lnTo>
                    <a:pt x="4627" y="2772"/>
                  </a:lnTo>
                  <a:lnTo>
                    <a:pt x="4813" y="3133"/>
                  </a:lnTo>
                  <a:lnTo>
                    <a:pt x="5005" y="3505"/>
                  </a:lnTo>
                  <a:lnTo>
                    <a:pt x="5199" y="3887"/>
                  </a:lnTo>
                  <a:lnTo>
                    <a:pt x="5395" y="4272"/>
                  </a:lnTo>
                  <a:lnTo>
                    <a:pt x="5591" y="4661"/>
                  </a:lnTo>
                  <a:lnTo>
                    <a:pt x="5981" y="5433"/>
                  </a:lnTo>
                  <a:lnTo>
                    <a:pt x="6354" y="6179"/>
                  </a:lnTo>
                  <a:lnTo>
                    <a:pt x="6700" y="6874"/>
                  </a:lnTo>
                  <a:lnTo>
                    <a:pt x="7010" y="7496"/>
                  </a:lnTo>
                  <a:lnTo>
                    <a:pt x="7270" y="8022"/>
                  </a:lnTo>
                  <a:lnTo>
                    <a:pt x="7469" y="8425"/>
                  </a:lnTo>
                  <a:lnTo>
                    <a:pt x="7598" y="8685"/>
                  </a:lnTo>
                  <a:lnTo>
                    <a:pt x="7643" y="8778"/>
                  </a:lnTo>
                  <a:lnTo>
                    <a:pt x="7634" y="8747"/>
                  </a:lnTo>
                  <a:lnTo>
                    <a:pt x="7607" y="8659"/>
                  </a:lnTo>
                  <a:lnTo>
                    <a:pt x="7565" y="8523"/>
                  </a:lnTo>
                  <a:lnTo>
                    <a:pt x="7512" y="8344"/>
                  </a:lnTo>
                  <a:lnTo>
                    <a:pt x="7449" y="8133"/>
                  </a:lnTo>
                  <a:lnTo>
                    <a:pt x="7381" y="7895"/>
                  </a:lnTo>
                  <a:lnTo>
                    <a:pt x="7345" y="7769"/>
                  </a:lnTo>
                  <a:lnTo>
                    <a:pt x="7309" y="7639"/>
                  </a:lnTo>
                  <a:lnTo>
                    <a:pt x="7273" y="7506"/>
                  </a:lnTo>
                  <a:lnTo>
                    <a:pt x="7236" y="7372"/>
                  </a:lnTo>
                  <a:lnTo>
                    <a:pt x="7200" y="7236"/>
                  </a:lnTo>
                  <a:lnTo>
                    <a:pt x="7166" y="7101"/>
                  </a:lnTo>
                  <a:lnTo>
                    <a:pt x="7131" y="6967"/>
                  </a:lnTo>
                  <a:lnTo>
                    <a:pt x="7099" y="6835"/>
                  </a:lnTo>
                  <a:lnTo>
                    <a:pt x="7069" y="6706"/>
                  </a:lnTo>
                  <a:lnTo>
                    <a:pt x="7041" y="6581"/>
                  </a:lnTo>
                  <a:lnTo>
                    <a:pt x="7015" y="6460"/>
                  </a:lnTo>
                  <a:lnTo>
                    <a:pt x="6993" y="6346"/>
                  </a:lnTo>
                  <a:lnTo>
                    <a:pt x="6973" y="6239"/>
                  </a:lnTo>
                  <a:lnTo>
                    <a:pt x="6958" y="6138"/>
                  </a:lnTo>
                  <a:lnTo>
                    <a:pt x="6946" y="6047"/>
                  </a:lnTo>
                  <a:lnTo>
                    <a:pt x="6938" y="5966"/>
                  </a:lnTo>
                  <a:lnTo>
                    <a:pt x="6935" y="5896"/>
                  </a:lnTo>
                  <a:lnTo>
                    <a:pt x="6937" y="5837"/>
                  </a:lnTo>
                  <a:lnTo>
                    <a:pt x="6945" y="5790"/>
                  </a:lnTo>
                  <a:lnTo>
                    <a:pt x="6958" y="5757"/>
                  </a:lnTo>
                  <a:lnTo>
                    <a:pt x="6979" y="5731"/>
                  </a:lnTo>
                  <a:lnTo>
                    <a:pt x="7009" y="5704"/>
                  </a:lnTo>
                  <a:lnTo>
                    <a:pt x="7047" y="5678"/>
                  </a:lnTo>
                  <a:lnTo>
                    <a:pt x="7094" y="5653"/>
                  </a:lnTo>
                  <a:lnTo>
                    <a:pt x="7148" y="5628"/>
                  </a:lnTo>
                  <a:lnTo>
                    <a:pt x="7209" y="5605"/>
                  </a:lnTo>
                  <a:lnTo>
                    <a:pt x="7278" y="5582"/>
                  </a:lnTo>
                  <a:lnTo>
                    <a:pt x="7351" y="5560"/>
                  </a:lnTo>
                  <a:lnTo>
                    <a:pt x="7430" y="5539"/>
                  </a:lnTo>
                  <a:lnTo>
                    <a:pt x="7514" y="5520"/>
                  </a:lnTo>
                  <a:lnTo>
                    <a:pt x="7603" y="5502"/>
                  </a:lnTo>
                  <a:lnTo>
                    <a:pt x="7694" y="5485"/>
                  </a:lnTo>
                  <a:lnTo>
                    <a:pt x="7790" y="5471"/>
                  </a:lnTo>
                  <a:lnTo>
                    <a:pt x="7889" y="5457"/>
                  </a:lnTo>
                  <a:lnTo>
                    <a:pt x="7990" y="5445"/>
                  </a:lnTo>
                  <a:lnTo>
                    <a:pt x="8092" y="5436"/>
                  </a:lnTo>
                  <a:lnTo>
                    <a:pt x="8196" y="5429"/>
                  </a:lnTo>
                  <a:lnTo>
                    <a:pt x="8300" y="5424"/>
                  </a:lnTo>
                  <a:lnTo>
                    <a:pt x="8405" y="5421"/>
                  </a:lnTo>
                  <a:lnTo>
                    <a:pt x="8509" y="5420"/>
                  </a:lnTo>
                  <a:lnTo>
                    <a:pt x="8613" y="5423"/>
                  </a:lnTo>
                  <a:lnTo>
                    <a:pt x="8715" y="5427"/>
                  </a:lnTo>
                  <a:lnTo>
                    <a:pt x="8815" y="5435"/>
                  </a:lnTo>
                  <a:lnTo>
                    <a:pt x="8912" y="5445"/>
                  </a:lnTo>
                  <a:lnTo>
                    <a:pt x="9006" y="5459"/>
                  </a:lnTo>
                  <a:lnTo>
                    <a:pt x="9097" y="5477"/>
                  </a:lnTo>
                  <a:lnTo>
                    <a:pt x="9185" y="5497"/>
                  </a:lnTo>
                  <a:lnTo>
                    <a:pt x="9267" y="5520"/>
                  </a:lnTo>
                  <a:lnTo>
                    <a:pt x="9344" y="5547"/>
                  </a:lnTo>
                  <a:lnTo>
                    <a:pt x="9416" y="5578"/>
                  </a:lnTo>
                  <a:lnTo>
                    <a:pt x="9482" y="5612"/>
                  </a:lnTo>
                  <a:lnTo>
                    <a:pt x="9540" y="5651"/>
                  </a:lnTo>
                  <a:lnTo>
                    <a:pt x="9595" y="5696"/>
                  </a:lnTo>
                  <a:lnTo>
                    <a:pt x="9648" y="5753"/>
                  </a:lnTo>
                  <a:lnTo>
                    <a:pt x="9700" y="5820"/>
                  </a:lnTo>
                  <a:lnTo>
                    <a:pt x="9750" y="5897"/>
                  </a:lnTo>
                  <a:lnTo>
                    <a:pt x="9799" y="5983"/>
                  </a:lnTo>
                  <a:lnTo>
                    <a:pt x="9846" y="6076"/>
                  </a:lnTo>
                  <a:lnTo>
                    <a:pt x="9891" y="6176"/>
                  </a:lnTo>
                  <a:lnTo>
                    <a:pt x="9935" y="6282"/>
                  </a:lnTo>
                  <a:lnTo>
                    <a:pt x="9977" y="6393"/>
                  </a:lnTo>
                  <a:lnTo>
                    <a:pt x="10018" y="6510"/>
                  </a:lnTo>
                  <a:lnTo>
                    <a:pt x="10057" y="6630"/>
                  </a:lnTo>
                  <a:lnTo>
                    <a:pt x="10094" y="6753"/>
                  </a:lnTo>
                  <a:lnTo>
                    <a:pt x="10130" y="6878"/>
                  </a:lnTo>
                  <a:lnTo>
                    <a:pt x="10164" y="7005"/>
                  </a:lnTo>
                  <a:lnTo>
                    <a:pt x="10196" y="7131"/>
                  </a:lnTo>
                  <a:lnTo>
                    <a:pt x="10227" y="7257"/>
                  </a:lnTo>
                  <a:lnTo>
                    <a:pt x="10256" y="7382"/>
                  </a:lnTo>
                  <a:lnTo>
                    <a:pt x="10283" y="7505"/>
                  </a:lnTo>
                  <a:lnTo>
                    <a:pt x="10308" y="7625"/>
                  </a:lnTo>
                  <a:lnTo>
                    <a:pt x="10332" y="7741"/>
                  </a:lnTo>
                  <a:lnTo>
                    <a:pt x="10354" y="7853"/>
                  </a:lnTo>
                  <a:lnTo>
                    <a:pt x="10374" y="7959"/>
                  </a:lnTo>
                  <a:lnTo>
                    <a:pt x="10392" y="8059"/>
                  </a:lnTo>
                  <a:lnTo>
                    <a:pt x="10408" y="8152"/>
                  </a:lnTo>
                  <a:lnTo>
                    <a:pt x="10434" y="8314"/>
                  </a:lnTo>
                  <a:lnTo>
                    <a:pt x="10455" y="8439"/>
                  </a:lnTo>
                  <a:lnTo>
                    <a:pt x="10466" y="8517"/>
                  </a:lnTo>
                  <a:lnTo>
                    <a:pt x="10470" y="8545"/>
                  </a:lnTo>
                  <a:lnTo>
                    <a:pt x="10469" y="8520"/>
                  </a:lnTo>
                  <a:lnTo>
                    <a:pt x="10465" y="8446"/>
                  </a:lnTo>
                  <a:lnTo>
                    <a:pt x="10460" y="8331"/>
                  </a:lnTo>
                  <a:lnTo>
                    <a:pt x="10454" y="8182"/>
                  </a:lnTo>
                  <a:lnTo>
                    <a:pt x="10448" y="8004"/>
                  </a:lnTo>
                  <a:lnTo>
                    <a:pt x="10444" y="7806"/>
                  </a:lnTo>
                  <a:lnTo>
                    <a:pt x="10443" y="7700"/>
                  </a:lnTo>
                  <a:lnTo>
                    <a:pt x="10442" y="7592"/>
                  </a:lnTo>
                  <a:lnTo>
                    <a:pt x="10443" y="7480"/>
                  </a:lnTo>
                  <a:lnTo>
                    <a:pt x="10444" y="7368"/>
                  </a:lnTo>
                  <a:lnTo>
                    <a:pt x="10446" y="7256"/>
                  </a:lnTo>
                  <a:lnTo>
                    <a:pt x="10450" y="7143"/>
                  </a:lnTo>
                  <a:lnTo>
                    <a:pt x="10455" y="7031"/>
                  </a:lnTo>
                  <a:lnTo>
                    <a:pt x="10461" y="6922"/>
                  </a:lnTo>
                  <a:lnTo>
                    <a:pt x="10469" y="6814"/>
                  </a:lnTo>
                  <a:lnTo>
                    <a:pt x="10478" y="6710"/>
                  </a:lnTo>
                  <a:lnTo>
                    <a:pt x="10489" y="6611"/>
                  </a:lnTo>
                  <a:lnTo>
                    <a:pt x="10503" y="6517"/>
                  </a:lnTo>
                  <a:lnTo>
                    <a:pt x="10518" y="6429"/>
                  </a:lnTo>
                  <a:lnTo>
                    <a:pt x="10535" y="6347"/>
                  </a:lnTo>
                  <a:lnTo>
                    <a:pt x="10556" y="6272"/>
                  </a:lnTo>
                  <a:lnTo>
                    <a:pt x="10578" y="6206"/>
                  </a:lnTo>
                  <a:lnTo>
                    <a:pt x="10602" y="6149"/>
                  </a:lnTo>
                  <a:lnTo>
                    <a:pt x="10629" y="6102"/>
                  </a:lnTo>
                  <a:lnTo>
                    <a:pt x="10660" y="6066"/>
                  </a:lnTo>
                  <a:lnTo>
                    <a:pt x="10693" y="6040"/>
                  </a:lnTo>
                  <a:lnTo>
                    <a:pt x="10730" y="6025"/>
                  </a:lnTo>
                  <a:lnTo>
                    <a:pt x="10774" y="6017"/>
                  </a:lnTo>
                  <a:lnTo>
                    <a:pt x="10823" y="6017"/>
                  </a:lnTo>
                  <a:lnTo>
                    <a:pt x="10877" y="6024"/>
                  </a:lnTo>
                  <a:lnTo>
                    <a:pt x="10935" y="6038"/>
                  </a:lnTo>
                  <a:lnTo>
                    <a:pt x="10998" y="6059"/>
                  </a:lnTo>
                  <a:lnTo>
                    <a:pt x="11064" y="6087"/>
                  </a:lnTo>
                  <a:lnTo>
                    <a:pt x="11135" y="6120"/>
                  </a:lnTo>
                  <a:lnTo>
                    <a:pt x="11208" y="6161"/>
                  </a:lnTo>
                  <a:lnTo>
                    <a:pt x="11283" y="6205"/>
                  </a:lnTo>
                  <a:lnTo>
                    <a:pt x="11361" y="6256"/>
                  </a:lnTo>
                  <a:lnTo>
                    <a:pt x="11441" y="6312"/>
                  </a:lnTo>
                  <a:lnTo>
                    <a:pt x="11521" y="6373"/>
                  </a:lnTo>
                  <a:lnTo>
                    <a:pt x="11603" y="6438"/>
                  </a:lnTo>
                  <a:lnTo>
                    <a:pt x="11685" y="6508"/>
                  </a:lnTo>
                  <a:lnTo>
                    <a:pt x="11768" y="6582"/>
                  </a:lnTo>
                  <a:lnTo>
                    <a:pt x="11849" y="6659"/>
                  </a:lnTo>
                  <a:lnTo>
                    <a:pt x="11930" y="6741"/>
                  </a:lnTo>
                  <a:lnTo>
                    <a:pt x="12010" y="6825"/>
                  </a:lnTo>
                  <a:lnTo>
                    <a:pt x="12089" y="6912"/>
                  </a:lnTo>
                  <a:lnTo>
                    <a:pt x="12165" y="7002"/>
                  </a:lnTo>
                  <a:lnTo>
                    <a:pt x="12239" y="7095"/>
                  </a:lnTo>
                  <a:lnTo>
                    <a:pt x="12311" y="7189"/>
                  </a:lnTo>
                  <a:lnTo>
                    <a:pt x="12378" y="7286"/>
                  </a:lnTo>
                  <a:lnTo>
                    <a:pt x="12443" y="7383"/>
                  </a:lnTo>
                  <a:lnTo>
                    <a:pt x="12502" y="7483"/>
                  </a:lnTo>
                  <a:lnTo>
                    <a:pt x="12558" y="7583"/>
                  </a:lnTo>
                  <a:lnTo>
                    <a:pt x="12609" y="7686"/>
                  </a:lnTo>
                  <a:lnTo>
                    <a:pt x="12655" y="7788"/>
                  </a:lnTo>
                  <a:lnTo>
                    <a:pt x="12694" y="7890"/>
                  </a:lnTo>
                  <a:lnTo>
                    <a:pt x="12727" y="7992"/>
                  </a:lnTo>
                  <a:lnTo>
                    <a:pt x="12755" y="8094"/>
                  </a:lnTo>
                  <a:lnTo>
                    <a:pt x="12774" y="8204"/>
                  </a:lnTo>
                  <a:lnTo>
                    <a:pt x="12785" y="8325"/>
                  </a:lnTo>
                  <a:lnTo>
                    <a:pt x="12789" y="8459"/>
                  </a:lnTo>
                  <a:lnTo>
                    <a:pt x="12785" y="8602"/>
                  </a:lnTo>
                  <a:lnTo>
                    <a:pt x="12774" y="8756"/>
                  </a:lnTo>
                  <a:lnTo>
                    <a:pt x="12757" y="8919"/>
                  </a:lnTo>
                  <a:lnTo>
                    <a:pt x="12733" y="9089"/>
                  </a:lnTo>
                  <a:lnTo>
                    <a:pt x="12704" y="9266"/>
                  </a:lnTo>
                  <a:lnTo>
                    <a:pt x="12670" y="9448"/>
                  </a:lnTo>
                  <a:lnTo>
                    <a:pt x="12632" y="9636"/>
                  </a:lnTo>
                  <a:lnTo>
                    <a:pt x="12588" y="9827"/>
                  </a:lnTo>
                  <a:lnTo>
                    <a:pt x="12541" y="10020"/>
                  </a:lnTo>
                  <a:lnTo>
                    <a:pt x="12490" y="10216"/>
                  </a:lnTo>
                  <a:lnTo>
                    <a:pt x="12437" y="10411"/>
                  </a:lnTo>
                  <a:lnTo>
                    <a:pt x="12380" y="10606"/>
                  </a:lnTo>
                  <a:lnTo>
                    <a:pt x="12322" y="10799"/>
                  </a:lnTo>
                  <a:lnTo>
                    <a:pt x="12261" y="10991"/>
                  </a:lnTo>
                  <a:lnTo>
                    <a:pt x="12200" y="11178"/>
                  </a:lnTo>
                  <a:lnTo>
                    <a:pt x="12137" y="11360"/>
                  </a:lnTo>
                  <a:lnTo>
                    <a:pt x="12074" y="11537"/>
                  </a:lnTo>
                  <a:lnTo>
                    <a:pt x="12012" y="11708"/>
                  </a:lnTo>
                  <a:lnTo>
                    <a:pt x="11948" y="11871"/>
                  </a:lnTo>
                  <a:lnTo>
                    <a:pt x="11887" y="12025"/>
                  </a:lnTo>
                  <a:lnTo>
                    <a:pt x="11826" y="12170"/>
                  </a:lnTo>
                  <a:lnTo>
                    <a:pt x="11768" y="12303"/>
                  </a:lnTo>
                  <a:lnTo>
                    <a:pt x="11711" y="12425"/>
                  </a:lnTo>
                  <a:lnTo>
                    <a:pt x="11657" y="12534"/>
                  </a:lnTo>
                  <a:lnTo>
                    <a:pt x="11605" y="12629"/>
                  </a:lnTo>
                  <a:lnTo>
                    <a:pt x="11558" y="12710"/>
                  </a:lnTo>
                  <a:lnTo>
                    <a:pt x="11513" y="12775"/>
                  </a:lnTo>
                  <a:lnTo>
                    <a:pt x="11473" y="12822"/>
                  </a:lnTo>
                  <a:lnTo>
                    <a:pt x="11439" y="12852"/>
                  </a:lnTo>
                  <a:lnTo>
                    <a:pt x="11400" y="12872"/>
                  </a:lnTo>
                  <a:lnTo>
                    <a:pt x="11354" y="12891"/>
                  </a:lnTo>
                  <a:lnTo>
                    <a:pt x="11299" y="12908"/>
                  </a:lnTo>
                  <a:lnTo>
                    <a:pt x="11237" y="12925"/>
                  </a:lnTo>
                  <a:lnTo>
                    <a:pt x="11167" y="12941"/>
                  </a:lnTo>
                  <a:lnTo>
                    <a:pt x="11090" y="12956"/>
                  </a:lnTo>
                  <a:lnTo>
                    <a:pt x="11009" y="12969"/>
                  </a:lnTo>
                  <a:lnTo>
                    <a:pt x="10922" y="12982"/>
                  </a:lnTo>
                  <a:lnTo>
                    <a:pt x="10831" y="12993"/>
                  </a:lnTo>
                  <a:lnTo>
                    <a:pt x="10736" y="13004"/>
                  </a:lnTo>
                  <a:lnTo>
                    <a:pt x="10637" y="13015"/>
                  </a:lnTo>
                  <a:lnTo>
                    <a:pt x="10537" y="13023"/>
                  </a:lnTo>
                  <a:lnTo>
                    <a:pt x="10435" y="13032"/>
                  </a:lnTo>
                  <a:lnTo>
                    <a:pt x="10333" y="13039"/>
                  </a:lnTo>
                  <a:lnTo>
                    <a:pt x="10229" y="13045"/>
                  </a:lnTo>
                  <a:lnTo>
                    <a:pt x="10127" y="13051"/>
                  </a:lnTo>
                  <a:lnTo>
                    <a:pt x="9924" y="13061"/>
                  </a:lnTo>
                  <a:lnTo>
                    <a:pt x="9731" y="13069"/>
                  </a:lnTo>
                  <a:lnTo>
                    <a:pt x="9553" y="13075"/>
                  </a:lnTo>
                  <a:lnTo>
                    <a:pt x="9396" y="13079"/>
                  </a:lnTo>
                  <a:lnTo>
                    <a:pt x="9264" y="13082"/>
                  </a:lnTo>
                  <a:lnTo>
                    <a:pt x="9163" y="13083"/>
                  </a:lnTo>
                  <a:lnTo>
                    <a:pt x="9098" y="13084"/>
                  </a:lnTo>
                  <a:lnTo>
                    <a:pt x="9076" y="13084"/>
                  </a:lnTo>
                  <a:lnTo>
                    <a:pt x="10392" y="15650"/>
                  </a:lnTo>
                  <a:lnTo>
                    <a:pt x="8650" y="16191"/>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grpSp>
      <p:grpSp>
        <p:nvGrpSpPr>
          <p:cNvPr id="12" name="Group 11"/>
          <p:cNvGrpSpPr/>
          <p:nvPr userDrawn="1"/>
        </p:nvGrpSpPr>
        <p:grpSpPr>
          <a:xfrm>
            <a:off x="8558089" y="2538524"/>
            <a:ext cx="1496291" cy="1496291"/>
            <a:chOff x="8558087" y="2538520"/>
            <a:chExt cx="1496291" cy="1496291"/>
          </a:xfrm>
          <a:blipFill>
            <a:blip r:embed="rId2" cstate="print">
              <a:extLst>
                <a:ext uri="{28A0092B-C50C-407E-A947-70E740481C1C}">
                  <a14:useLocalDpi xmlns:a14="http://schemas.microsoft.com/office/drawing/2010/main" val="0"/>
                </a:ext>
              </a:extLst>
            </a:blip>
            <a:stretch>
              <a:fillRect/>
            </a:stretch>
          </a:blipFill>
        </p:grpSpPr>
        <p:sp>
          <p:nvSpPr>
            <p:cNvPr id="13" name="Oval 12"/>
            <p:cNvSpPr/>
            <p:nvPr/>
          </p:nvSpPr>
          <p:spPr>
            <a:xfrm>
              <a:off x="8558087" y="2538520"/>
              <a:ext cx="1496291" cy="1496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14" name="Freeform 9"/>
            <p:cNvSpPr>
              <a:spLocks/>
            </p:cNvSpPr>
            <p:nvPr/>
          </p:nvSpPr>
          <p:spPr bwMode="auto">
            <a:xfrm>
              <a:off x="8882913" y="2929490"/>
              <a:ext cx="846638" cy="714351"/>
            </a:xfrm>
            <a:custGeom>
              <a:avLst/>
              <a:gdLst>
                <a:gd name="T0" fmla="*/ 8109 w 16122"/>
                <a:gd name="T1" fmla="*/ 13496 h 13607"/>
                <a:gd name="T2" fmla="*/ 9146 w 16122"/>
                <a:gd name="T3" fmla="*/ 13020 h 13607"/>
                <a:gd name="T4" fmla="*/ 10544 w 16122"/>
                <a:gd name="T5" fmla="*/ 12197 h 13607"/>
                <a:gd name="T6" fmla="*/ 12108 w 16122"/>
                <a:gd name="T7" fmla="*/ 11060 h 13607"/>
                <a:gd name="T8" fmla="*/ 13643 w 16122"/>
                <a:gd name="T9" fmla="*/ 9641 h 13607"/>
                <a:gd name="T10" fmla="*/ 14955 w 16122"/>
                <a:gd name="T11" fmla="*/ 7972 h 13607"/>
                <a:gd name="T12" fmla="*/ 15846 w 16122"/>
                <a:gd name="T13" fmla="*/ 6085 h 13607"/>
                <a:gd name="T14" fmla="*/ 16122 w 16122"/>
                <a:gd name="T15" fmla="*/ 4010 h 13607"/>
                <a:gd name="T16" fmla="*/ 15899 w 16122"/>
                <a:gd name="T17" fmla="*/ 2700 h 13607"/>
                <a:gd name="T18" fmla="*/ 15498 w 16122"/>
                <a:gd name="T19" fmla="*/ 1825 h 13607"/>
                <a:gd name="T20" fmla="*/ 14930 w 16122"/>
                <a:gd name="T21" fmla="*/ 1118 h 13607"/>
                <a:gd name="T22" fmla="*/ 14228 w 16122"/>
                <a:gd name="T23" fmla="*/ 581 h 13607"/>
                <a:gd name="T24" fmla="*/ 13423 w 16122"/>
                <a:gd name="T25" fmla="*/ 218 h 13607"/>
                <a:gd name="T26" fmla="*/ 12547 w 16122"/>
                <a:gd name="T27" fmla="*/ 28 h 13607"/>
                <a:gd name="T28" fmla="*/ 11631 w 16122"/>
                <a:gd name="T29" fmla="*/ 15 h 13607"/>
                <a:gd name="T30" fmla="*/ 10709 w 16122"/>
                <a:gd name="T31" fmla="*/ 180 h 13607"/>
                <a:gd name="T32" fmla="*/ 9956 w 16122"/>
                <a:gd name="T33" fmla="*/ 470 h 13607"/>
                <a:gd name="T34" fmla="*/ 9354 w 16122"/>
                <a:gd name="T35" fmla="*/ 857 h 13607"/>
                <a:gd name="T36" fmla="*/ 8856 w 16122"/>
                <a:gd name="T37" fmla="*/ 1310 h 13607"/>
                <a:gd name="T38" fmla="*/ 8454 w 16122"/>
                <a:gd name="T39" fmla="*/ 1786 h 13607"/>
                <a:gd name="T40" fmla="*/ 8140 w 16122"/>
                <a:gd name="T41" fmla="*/ 2243 h 13607"/>
                <a:gd name="T42" fmla="*/ 7907 w 16122"/>
                <a:gd name="T43" fmla="*/ 2637 h 13607"/>
                <a:gd name="T44" fmla="*/ 7747 w 16122"/>
                <a:gd name="T45" fmla="*/ 2924 h 13607"/>
                <a:gd name="T46" fmla="*/ 7654 w 16122"/>
                <a:gd name="T47" fmla="*/ 3063 h 13607"/>
                <a:gd name="T48" fmla="*/ 7460 w 16122"/>
                <a:gd name="T49" fmla="*/ 2985 h 13607"/>
                <a:gd name="T50" fmla="*/ 6983 w 16122"/>
                <a:gd name="T51" fmla="*/ 2674 h 13607"/>
                <a:gd name="T52" fmla="*/ 6281 w 16122"/>
                <a:gd name="T53" fmla="*/ 2253 h 13607"/>
                <a:gd name="T54" fmla="*/ 5402 w 16122"/>
                <a:gd name="T55" fmla="*/ 1851 h 13607"/>
                <a:gd name="T56" fmla="*/ 4396 w 16122"/>
                <a:gd name="T57" fmla="*/ 1591 h 13607"/>
                <a:gd name="T58" fmla="*/ 3311 w 16122"/>
                <a:gd name="T59" fmla="*/ 1604 h 13607"/>
                <a:gd name="T60" fmla="*/ 2197 w 16122"/>
                <a:gd name="T61" fmla="*/ 2013 h 13607"/>
                <a:gd name="T62" fmla="*/ 1104 w 16122"/>
                <a:gd name="T63" fmla="*/ 2949 h 13607"/>
                <a:gd name="T64" fmla="*/ 792 w 16122"/>
                <a:gd name="T65" fmla="*/ 3335 h 13607"/>
                <a:gd name="T66" fmla="*/ 619 w 16122"/>
                <a:gd name="T67" fmla="*/ 3581 h 13607"/>
                <a:gd name="T68" fmla="*/ 385 w 16122"/>
                <a:gd name="T69" fmla="*/ 4013 h 13607"/>
                <a:gd name="T70" fmla="*/ 161 w 16122"/>
                <a:gd name="T71" fmla="*/ 4622 h 13607"/>
                <a:gd name="T72" fmla="*/ 18 w 16122"/>
                <a:gd name="T73" fmla="*/ 5397 h 13607"/>
                <a:gd name="T74" fmla="*/ 29 w 16122"/>
                <a:gd name="T75" fmla="*/ 6327 h 13607"/>
                <a:gd name="T76" fmla="*/ 263 w 16122"/>
                <a:gd name="T77" fmla="*/ 7405 h 13607"/>
                <a:gd name="T78" fmla="*/ 792 w 16122"/>
                <a:gd name="T79" fmla="*/ 8620 h 13607"/>
                <a:gd name="T80" fmla="*/ 1468 w 16122"/>
                <a:gd name="T81" fmla="*/ 9606 h 13607"/>
                <a:gd name="T82" fmla="*/ 2333 w 16122"/>
                <a:gd name="T83" fmla="*/ 10464 h 13607"/>
                <a:gd name="T84" fmla="*/ 3358 w 16122"/>
                <a:gd name="T85" fmla="*/ 11270 h 13607"/>
                <a:gd name="T86" fmla="*/ 4451 w 16122"/>
                <a:gd name="T87" fmla="*/ 11996 h 13607"/>
                <a:gd name="T88" fmla="*/ 5518 w 16122"/>
                <a:gd name="T89" fmla="*/ 12619 h 13607"/>
                <a:gd name="T90" fmla="*/ 6466 w 16122"/>
                <a:gd name="T91" fmla="*/ 13112 h 13607"/>
                <a:gd name="T92" fmla="*/ 7204 w 16122"/>
                <a:gd name="T93" fmla="*/ 13448 h 13607"/>
                <a:gd name="T94" fmla="*/ 7637 w 16122"/>
                <a:gd name="T95" fmla="*/ 13600 h 13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22" h="13607">
                  <a:moveTo>
                    <a:pt x="7686" y="13607"/>
                  </a:moveTo>
                  <a:lnTo>
                    <a:pt x="7788" y="13595"/>
                  </a:lnTo>
                  <a:lnTo>
                    <a:pt x="7929" y="13558"/>
                  </a:lnTo>
                  <a:lnTo>
                    <a:pt x="8109" y="13496"/>
                  </a:lnTo>
                  <a:lnTo>
                    <a:pt x="8324" y="13411"/>
                  </a:lnTo>
                  <a:lnTo>
                    <a:pt x="8570" y="13303"/>
                  </a:lnTo>
                  <a:lnTo>
                    <a:pt x="8845" y="13172"/>
                  </a:lnTo>
                  <a:lnTo>
                    <a:pt x="9146" y="13020"/>
                  </a:lnTo>
                  <a:lnTo>
                    <a:pt x="9469" y="12845"/>
                  </a:lnTo>
                  <a:lnTo>
                    <a:pt x="9812" y="12649"/>
                  </a:lnTo>
                  <a:lnTo>
                    <a:pt x="10172" y="12433"/>
                  </a:lnTo>
                  <a:lnTo>
                    <a:pt x="10544" y="12197"/>
                  </a:lnTo>
                  <a:lnTo>
                    <a:pt x="10927" y="11941"/>
                  </a:lnTo>
                  <a:lnTo>
                    <a:pt x="11318" y="11666"/>
                  </a:lnTo>
                  <a:lnTo>
                    <a:pt x="11712" y="11372"/>
                  </a:lnTo>
                  <a:lnTo>
                    <a:pt x="12108" y="11060"/>
                  </a:lnTo>
                  <a:lnTo>
                    <a:pt x="12502" y="10731"/>
                  </a:lnTo>
                  <a:lnTo>
                    <a:pt x="12892" y="10384"/>
                  </a:lnTo>
                  <a:lnTo>
                    <a:pt x="13273" y="10021"/>
                  </a:lnTo>
                  <a:lnTo>
                    <a:pt x="13643" y="9641"/>
                  </a:lnTo>
                  <a:lnTo>
                    <a:pt x="14000" y="9247"/>
                  </a:lnTo>
                  <a:lnTo>
                    <a:pt x="14339" y="8836"/>
                  </a:lnTo>
                  <a:lnTo>
                    <a:pt x="14658" y="8411"/>
                  </a:lnTo>
                  <a:lnTo>
                    <a:pt x="14955" y="7972"/>
                  </a:lnTo>
                  <a:lnTo>
                    <a:pt x="15224" y="7519"/>
                  </a:lnTo>
                  <a:lnTo>
                    <a:pt x="15465" y="7054"/>
                  </a:lnTo>
                  <a:lnTo>
                    <a:pt x="15672" y="6575"/>
                  </a:lnTo>
                  <a:lnTo>
                    <a:pt x="15846" y="6085"/>
                  </a:lnTo>
                  <a:lnTo>
                    <a:pt x="15980" y="5582"/>
                  </a:lnTo>
                  <a:lnTo>
                    <a:pt x="16073" y="5069"/>
                  </a:lnTo>
                  <a:lnTo>
                    <a:pt x="16121" y="4545"/>
                  </a:lnTo>
                  <a:lnTo>
                    <a:pt x="16122" y="4010"/>
                  </a:lnTo>
                  <a:lnTo>
                    <a:pt x="16073" y="3467"/>
                  </a:lnTo>
                  <a:lnTo>
                    <a:pt x="16028" y="3201"/>
                  </a:lnTo>
                  <a:lnTo>
                    <a:pt x="15971" y="2946"/>
                  </a:lnTo>
                  <a:lnTo>
                    <a:pt x="15899" y="2700"/>
                  </a:lnTo>
                  <a:lnTo>
                    <a:pt x="15817" y="2466"/>
                  </a:lnTo>
                  <a:lnTo>
                    <a:pt x="15722" y="2242"/>
                  </a:lnTo>
                  <a:lnTo>
                    <a:pt x="15615" y="2028"/>
                  </a:lnTo>
                  <a:lnTo>
                    <a:pt x="15498" y="1825"/>
                  </a:lnTo>
                  <a:lnTo>
                    <a:pt x="15371" y="1633"/>
                  </a:lnTo>
                  <a:lnTo>
                    <a:pt x="15233" y="1450"/>
                  </a:lnTo>
                  <a:lnTo>
                    <a:pt x="15086" y="1279"/>
                  </a:lnTo>
                  <a:lnTo>
                    <a:pt x="14930" y="1118"/>
                  </a:lnTo>
                  <a:lnTo>
                    <a:pt x="14766" y="968"/>
                  </a:lnTo>
                  <a:lnTo>
                    <a:pt x="14594" y="828"/>
                  </a:lnTo>
                  <a:lnTo>
                    <a:pt x="14414" y="699"/>
                  </a:lnTo>
                  <a:lnTo>
                    <a:pt x="14228" y="581"/>
                  </a:lnTo>
                  <a:lnTo>
                    <a:pt x="14035" y="474"/>
                  </a:lnTo>
                  <a:lnTo>
                    <a:pt x="13836" y="378"/>
                  </a:lnTo>
                  <a:lnTo>
                    <a:pt x="13632" y="293"/>
                  </a:lnTo>
                  <a:lnTo>
                    <a:pt x="13423" y="218"/>
                  </a:lnTo>
                  <a:lnTo>
                    <a:pt x="13209" y="153"/>
                  </a:lnTo>
                  <a:lnTo>
                    <a:pt x="12991" y="101"/>
                  </a:lnTo>
                  <a:lnTo>
                    <a:pt x="12770" y="60"/>
                  </a:lnTo>
                  <a:lnTo>
                    <a:pt x="12547" y="28"/>
                  </a:lnTo>
                  <a:lnTo>
                    <a:pt x="12320" y="8"/>
                  </a:lnTo>
                  <a:lnTo>
                    <a:pt x="12092" y="0"/>
                  </a:lnTo>
                  <a:lnTo>
                    <a:pt x="11862" y="2"/>
                  </a:lnTo>
                  <a:lnTo>
                    <a:pt x="11631" y="15"/>
                  </a:lnTo>
                  <a:lnTo>
                    <a:pt x="11399" y="39"/>
                  </a:lnTo>
                  <a:lnTo>
                    <a:pt x="11169" y="75"/>
                  </a:lnTo>
                  <a:lnTo>
                    <a:pt x="10938" y="122"/>
                  </a:lnTo>
                  <a:lnTo>
                    <a:pt x="10709" y="180"/>
                  </a:lnTo>
                  <a:lnTo>
                    <a:pt x="10480" y="249"/>
                  </a:lnTo>
                  <a:lnTo>
                    <a:pt x="10299" y="315"/>
                  </a:lnTo>
                  <a:lnTo>
                    <a:pt x="10123" y="389"/>
                  </a:lnTo>
                  <a:lnTo>
                    <a:pt x="9956" y="470"/>
                  </a:lnTo>
                  <a:lnTo>
                    <a:pt x="9796" y="558"/>
                  </a:lnTo>
                  <a:lnTo>
                    <a:pt x="9642" y="652"/>
                  </a:lnTo>
                  <a:lnTo>
                    <a:pt x="9494" y="752"/>
                  </a:lnTo>
                  <a:lnTo>
                    <a:pt x="9354" y="857"/>
                  </a:lnTo>
                  <a:lnTo>
                    <a:pt x="9220" y="966"/>
                  </a:lnTo>
                  <a:lnTo>
                    <a:pt x="9092" y="1078"/>
                  </a:lnTo>
                  <a:lnTo>
                    <a:pt x="8971" y="1193"/>
                  </a:lnTo>
                  <a:lnTo>
                    <a:pt x="8856" y="1310"/>
                  </a:lnTo>
                  <a:lnTo>
                    <a:pt x="8746" y="1429"/>
                  </a:lnTo>
                  <a:lnTo>
                    <a:pt x="8644" y="1548"/>
                  </a:lnTo>
                  <a:lnTo>
                    <a:pt x="8546" y="1668"/>
                  </a:lnTo>
                  <a:lnTo>
                    <a:pt x="8454" y="1786"/>
                  </a:lnTo>
                  <a:lnTo>
                    <a:pt x="8367" y="1904"/>
                  </a:lnTo>
                  <a:lnTo>
                    <a:pt x="8286" y="2020"/>
                  </a:lnTo>
                  <a:lnTo>
                    <a:pt x="8210" y="2133"/>
                  </a:lnTo>
                  <a:lnTo>
                    <a:pt x="8140" y="2243"/>
                  </a:lnTo>
                  <a:lnTo>
                    <a:pt x="8074" y="2349"/>
                  </a:lnTo>
                  <a:lnTo>
                    <a:pt x="8014" y="2451"/>
                  </a:lnTo>
                  <a:lnTo>
                    <a:pt x="7958" y="2547"/>
                  </a:lnTo>
                  <a:lnTo>
                    <a:pt x="7907" y="2637"/>
                  </a:lnTo>
                  <a:lnTo>
                    <a:pt x="7860" y="2721"/>
                  </a:lnTo>
                  <a:lnTo>
                    <a:pt x="7819" y="2797"/>
                  </a:lnTo>
                  <a:lnTo>
                    <a:pt x="7781" y="2865"/>
                  </a:lnTo>
                  <a:lnTo>
                    <a:pt x="7747" y="2924"/>
                  </a:lnTo>
                  <a:lnTo>
                    <a:pt x="7718" y="2975"/>
                  </a:lnTo>
                  <a:lnTo>
                    <a:pt x="7693" y="3015"/>
                  </a:lnTo>
                  <a:lnTo>
                    <a:pt x="7671" y="3045"/>
                  </a:lnTo>
                  <a:lnTo>
                    <a:pt x="7654" y="3063"/>
                  </a:lnTo>
                  <a:lnTo>
                    <a:pt x="7640" y="3070"/>
                  </a:lnTo>
                  <a:lnTo>
                    <a:pt x="7598" y="3060"/>
                  </a:lnTo>
                  <a:lnTo>
                    <a:pt x="7538" y="3030"/>
                  </a:lnTo>
                  <a:lnTo>
                    <a:pt x="7460" y="2985"/>
                  </a:lnTo>
                  <a:lnTo>
                    <a:pt x="7364" y="2924"/>
                  </a:lnTo>
                  <a:lnTo>
                    <a:pt x="7254" y="2851"/>
                  </a:lnTo>
                  <a:lnTo>
                    <a:pt x="7126" y="2767"/>
                  </a:lnTo>
                  <a:lnTo>
                    <a:pt x="6983" y="2674"/>
                  </a:lnTo>
                  <a:lnTo>
                    <a:pt x="6827" y="2574"/>
                  </a:lnTo>
                  <a:lnTo>
                    <a:pt x="6658" y="2469"/>
                  </a:lnTo>
                  <a:lnTo>
                    <a:pt x="6475" y="2362"/>
                  </a:lnTo>
                  <a:lnTo>
                    <a:pt x="6281" y="2253"/>
                  </a:lnTo>
                  <a:lnTo>
                    <a:pt x="6076" y="2146"/>
                  </a:lnTo>
                  <a:lnTo>
                    <a:pt x="5861" y="2042"/>
                  </a:lnTo>
                  <a:lnTo>
                    <a:pt x="5636" y="1943"/>
                  </a:lnTo>
                  <a:lnTo>
                    <a:pt x="5402" y="1851"/>
                  </a:lnTo>
                  <a:lnTo>
                    <a:pt x="5161" y="1767"/>
                  </a:lnTo>
                  <a:lnTo>
                    <a:pt x="4912" y="1695"/>
                  </a:lnTo>
                  <a:lnTo>
                    <a:pt x="4657" y="1636"/>
                  </a:lnTo>
                  <a:lnTo>
                    <a:pt x="4396" y="1591"/>
                  </a:lnTo>
                  <a:lnTo>
                    <a:pt x="4130" y="1564"/>
                  </a:lnTo>
                  <a:lnTo>
                    <a:pt x="3860" y="1555"/>
                  </a:lnTo>
                  <a:lnTo>
                    <a:pt x="3586" y="1568"/>
                  </a:lnTo>
                  <a:lnTo>
                    <a:pt x="3311" y="1604"/>
                  </a:lnTo>
                  <a:lnTo>
                    <a:pt x="3033" y="1663"/>
                  </a:lnTo>
                  <a:lnTo>
                    <a:pt x="2755" y="1751"/>
                  </a:lnTo>
                  <a:lnTo>
                    <a:pt x="2476" y="1867"/>
                  </a:lnTo>
                  <a:lnTo>
                    <a:pt x="2197" y="2013"/>
                  </a:lnTo>
                  <a:lnTo>
                    <a:pt x="1920" y="2193"/>
                  </a:lnTo>
                  <a:lnTo>
                    <a:pt x="1645" y="2407"/>
                  </a:lnTo>
                  <a:lnTo>
                    <a:pt x="1373" y="2658"/>
                  </a:lnTo>
                  <a:lnTo>
                    <a:pt x="1104" y="2949"/>
                  </a:lnTo>
                  <a:lnTo>
                    <a:pt x="840" y="3279"/>
                  </a:lnTo>
                  <a:lnTo>
                    <a:pt x="834" y="3286"/>
                  </a:lnTo>
                  <a:lnTo>
                    <a:pt x="817" y="3304"/>
                  </a:lnTo>
                  <a:lnTo>
                    <a:pt x="792" y="3335"/>
                  </a:lnTo>
                  <a:lnTo>
                    <a:pt x="759" y="3379"/>
                  </a:lnTo>
                  <a:lnTo>
                    <a:pt x="718" y="3435"/>
                  </a:lnTo>
                  <a:lnTo>
                    <a:pt x="671" y="3502"/>
                  </a:lnTo>
                  <a:lnTo>
                    <a:pt x="619" y="3581"/>
                  </a:lnTo>
                  <a:lnTo>
                    <a:pt x="563" y="3672"/>
                  </a:lnTo>
                  <a:lnTo>
                    <a:pt x="505" y="3775"/>
                  </a:lnTo>
                  <a:lnTo>
                    <a:pt x="446" y="3888"/>
                  </a:lnTo>
                  <a:lnTo>
                    <a:pt x="385" y="4013"/>
                  </a:lnTo>
                  <a:lnTo>
                    <a:pt x="326" y="4150"/>
                  </a:lnTo>
                  <a:lnTo>
                    <a:pt x="267" y="4296"/>
                  </a:lnTo>
                  <a:lnTo>
                    <a:pt x="212" y="4453"/>
                  </a:lnTo>
                  <a:lnTo>
                    <a:pt x="161" y="4622"/>
                  </a:lnTo>
                  <a:lnTo>
                    <a:pt x="115" y="4800"/>
                  </a:lnTo>
                  <a:lnTo>
                    <a:pt x="76" y="4989"/>
                  </a:lnTo>
                  <a:lnTo>
                    <a:pt x="42" y="5188"/>
                  </a:lnTo>
                  <a:lnTo>
                    <a:pt x="18" y="5397"/>
                  </a:lnTo>
                  <a:lnTo>
                    <a:pt x="4" y="5615"/>
                  </a:lnTo>
                  <a:lnTo>
                    <a:pt x="0" y="5843"/>
                  </a:lnTo>
                  <a:lnTo>
                    <a:pt x="8" y="6081"/>
                  </a:lnTo>
                  <a:lnTo>
                    <a:pt x="29" y="6327"/>
                  </a:lnTo>
                  <a:lnTo>
                    <a:pt x="64" y="6584"/>
                  </a:lnTo>
                  <a:lnTo>
                    <a:pt x="114" y="6849"/>
                  </a:lnTo>
                  <a:lnTo>
                    <a:pt x="179" y="7122"/>
                  </a:lnTo>
                  <a:lnTo>
                    <a:pt x="263" y="7405"/>
                  </a:lnTo>
                  <a:lnTo>
                    <a:pt x="365" y="7697"/>
                  </a:lnTo>
                  <a:lnTo>
                    <a:pt x="487" y="7996"/>
                  </a:lnTo>
                  <a:lnTo>
                    <a:pt x="629" y="8304"/>
                  </a:lnTo>
                  <a:lnTo>
                    <a:pt x="792" y="8620"/>
                  </a:lnTo>
                  <a:lnTo>
                    <a:pt x="980" y="8944"/>
                  </a:lnTo>
                  <a:lnTo>
                    <a:pt x="1124" y="9166"/>
                  </a:lnTo>
                  <a:lnTo>
                    <a:pt x="1287" y="9387"/>
                  </a:lnTo>
                  <a:lnTo>
                    <a:pt x="1468" y="9606"/>
                  </a:lnTo>
                  <a:lnTo>
                    <a:pt x="1663" y="9824"/>
                  </a:lnTo>
                  <a:lnTo>
                    <a:pt x="1874" y="10040"/>
                  </a:lnTo>
                  <a:lnTo>
                    <a:pt x="2098" y="10254"/>
                  </a:lnTo>
                  <a:lnTo>
                    <a:pt x="2333" y="10464"/>
                  </a:lnTo>
                  <a:lnTo>
                    <a:pt x="2577" y="10671"/>
                  </a:lnTo>
                  <a:lnTo>
                    <a:pt x="2831" y="10875"/>
                  </a:lnTo>
                  <a:lnTo>
                    <a:pt x="3092" y="11074"/>
                  </a:lnTo>
                  <a:lnTo>
                    <a:pt x="3358" y="11270"/>
                  </a:lnTo>
                  <a:lnTo>
                    <a:pt x="3629" y="11460"/>
                  </a:lnTo>
                  <a:lnTo>
                    <a:pt x="3902" y="11644"/>
                  </a:lnTo>
                  <a:lnTo>
                    <a:pt x="4176" y="11824"/>
                  </a:lnTo>
                  <a:lnTo>
                    <a:pt x="4451" y="11996"/>
                  </a:lnTo>
                  <a:lnTo>
                    <a:pt x="4723" y="12163"/>
                  </a:lnTo>
                  <a:lnTo>
                    <a:pt x="4994" y="12322"/>
                  </a:lnTo>
                  <a:lnTo>
                    <a:pt x="5259" y="12475"/>
                  </a:lnTo>
                  <a:lnTo>
                    <a:pt x="5518" y="12619"/>
                  </a:lnTo>
                  <a:lnTo>
                    <a:pt x="5770" y="12755"/>
                  </a:lnTo>
                  <a:lnTo>
                    <a:pt x="6013" y="12883"/>
                  </a:lnTo>
                  <a:lnTo>
                    <a:pt x="6246" y="13003"/>
                  </a:lnTo>
                  <a:lnTo>
                    <a:pt x="6466" y="13112"/>
                  </a:lnTo>
                  <a:lnTo>
                    <a:pt x="6675" y="13211"/>
                  </a:lnTo>
                  <a:lnTo>
                    <a:pt x="6868" y="13300"/>
                  </a:lnTo>
                  <a:lnTo>
                    <a:pt x="7045" y="13380"/>
                  </a:lnTo>
                  <a:lnTo>
                    <a:pt x="7204" y="13448"/>
                  </a:lnTo>
                  <a:lnTo>
                    <a:pt x="7344" y="13504"/>
                  </a:lnTo>
                  <a:lnTo>
                    <a:pt x="7464" y="13548"/>
                  </a:lnTo>
                  <a:lnTo>
                    <a:pt x="7562" y="13581"/>
                  </a:lnTo>
                  <a:lnTo>
                    <a:pt x="7637" y="13600"/>
                  </a:lnTo>
                  <a:lnTo>
                    <a:pt x="7686" y="13607"/>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grpSp>
      <p:grpSp>
        <p:nvGrpSpPr>
          <p:cNvPr id="15" name="Group 14"/>
          <p:cNvGrpSpPr/>
          <p:nvPr userDrawn="1"/>
        </p:nvGrpSpPr>
        <p:grpSpPr>
          <a:xfrm>
            <a:off x="1540782" y="4096582"/>
            <a:ext cx="2739239" cy="1715799"/>
            <a:chOff x="4345532" y="2896865"/>
            <a:chExt cx="2739238" cy="1715799"/>
          </a:xfrm>
        </p:grpSpPr>
        <p:sp>
          <p:nvSpPr>
            <p:cNvPr id="16" name="TextBox 15"/>
            <p:cNvSpPr txBox="1"/>
            <p:nvPr/>
          </p:nvSpPr>
          <p:spPr>
            <a:xfrm>
              <a:off x="4942374" y="2896865"/>
              <a:ext cx="1496289" cy="523220"/>
            </a:xfrm>
            <a:prstGeom prst="rect">
              <a:avLst/>
            </a:prstGeom>
            <a:noFill/>
          </p:spPr>
          <p:txBody>
            <a:bodyPr wrap="square" rtlCol="0">
              <a:spAutoFit/>
            </a:bodyPr>
            <a:lstStyle/>
            <a:p>
              <a:pPr algn="ctr"/>
              <a:r>
                <a:rPr lang="en-US" sz="2800" dirty="0">
                  <a:solidFill>
                    <a:schemeClr val="tx1"/>
                  </a:solidFill>
                  <a:latin typeface="+mj-lt"/>
                </a:rPr>
                <a:t>25% Off</a:t>
              </a:r>
              <a:endParaRPr lang="id-ID" sz="2800" dirty="0">
                <a:solidFill>
                  <a:schemeClr val="tx1"/>
                </a:solidFill>
                <a:latin typeface="+mj-lt"/>
              </a:endParaRPr>
            </a:p>
          </p:txBody>
        </p:sp>
        <p:sp>
          <p:nvSpPr>
            <p:cNvPr id="17" name="TextBox 34"/>
            <p:cNvSpPr txBox="1"/>
            <p:nvPr/>
          </p:nvSpPr>
          <p:spPr>
            <a:xfrm>
              <a:off x="4741056" y="3422461"/>
              <a:ext cx="1948194" cy="307777"/>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en-US" sz="1400" b="1" i="1" dirty="0">
                  <a:solidFill>
                    <a:schemeClr val="tx1"/>
                  </a:solidFill>
                  <a:latin typeface="+mj-lt"/>
                </a:rPr>
                <a:t>Off All</a:t>
              </a:r>
              <a:r>
                <a:rPr lang="en-US" sz="1400" b="1" i="1" baseline="0" dirty="0">
                  <a:solidFill>
                    <a:schemeClr val="tx1"/>
                  </a:solidFill>
                  <a:latin typeface="+mj-lt"/>
                </a:rPr>
                <a:t> Webinars</a:t>
              </a:r>
              <a:endParaRPr lang="en-US" sz="1400" b="1" i="1" dirty="0">
                <a:solidFill>
                  <a:schemeClr val="tx1"/>
                </a:solidFill>
                <a:latin typeface="+mj-lt"/>
              </a:endParaRPr>
            </a:p>
          </p:txBody>
        </p:sp>
        <p:sp>
          <p:nvSpPr>
            <p:cNvPr id="18" name="Text Placeholder 6"/>
            <p:cNvSpPr txBox="1">
              <a:spLocks/>
            </p:cNvSpPr>
            <p:nvPr/>
          </p:nvSpPr>
          <p:spPr>
            <a:xfrm>
              <a:off x="4345532" y="3730238"/>
              <a:ext cx="2739238" cy="8824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US" sz="1400" b="1" dirty="0">
                  <a:latin typeface="+mj-lt"/>
                </a:rPr>
                <a:t>25% off</a:t>
              </a:r>
              <a:r>
                <a:rPr lang="en-US" sz="1400" dirty="0">
                  <a:latin typeface="+mj-lt"/>
                </a:rPr>
                <a:t> all Youth</a:t>
              </a:r>
              <a:br>
                <a:rPr lang="en-US" sz="1400" dirty="0">
                  <a:latin typeface="+mj-lt"/>
                </a:rPr>
              </a:br>
              <a:r>
                <a:rPr lang="en-US" sz="1400" dirty="0">
                  <a:latin typeface="+mj-lt"/>
                </a:rPr>
                <a:t>Collaboratory webinars</a:t>
              </a:r>
              <a:br>
                <a:rPr lang="en-US" sz="1400" baseline="0" dirty="0">
                  <a:latin typeface="+mj-lt"/>
                </a:rPr>
              </a:br>
              <a:r>
                <a:rPr lang="en-US" sz="1400" dirty="0">
                  <a:latin typeface="+mj-lt"/>
                </a:rPr>
                <a:t>for all Members.</a:t>
              </a:r>
            </a:p>
          </p:txBody>
        </p:sp>
      </p:grpSp>
      <p:grpSp>
        <p:nvGrpSpPr>
          <p:cNvPr id="19" name="Group 18"/>
          <p:cNvGrpSpPr/>
          <p:nvPr userDrawn="1"/>
        </p:nvGrpSpPr>
        <p:grpSpPr>
          <a:xfrm>
            <a:off x="4531970" y="4065805"/>
            <a:ext cx="3129427" cy="1715643"/>
            <a:chOff x="4201961" y="2866088"/>
            <a:chExt cx="3129426" cy="1715643"/>
          </a:xfrm>
        </p:grpSpPr>
        <p:sp>
          <p:nvSpPr>
            <p:cNvPr id="20" name="TextBox 19"/>
            <p:cNvSpPr txBox="1"/>
            <p:nvPr/>
          </p:nvSpPr>
          <p:spPr>
            <a:xfrm>
              <a:off x="4339333" y="2866088"/>
              <a:ext cx="2751651" cy="584775"/>
            </a:xfrm>
            <a:prstGeom prst="rect">
              <a:avLst/>
            </a:prstGeom>
            <a:noFill/>
          </p:spPr>
          <p:txBody>
            <a:bodyPr wrap="none" rtlCol="0">
              <a:spAutoFit/>
            </a:bodyPr>
            <a:lstStyle/>
            <a:p>
              <a:pPr algn="ctr"/>
              <a:r>
                <a:rPr lang="en-US" sz="3200" dirty="0">
                  <a:solidFill>
                    <a:schemeClr val="tx1"/>
                  </a:solidFill>
                  <a:latin typeface="+mj-lt"/>
                </a:rPr>
                <a:t>Up to 25% Off</a:t>
              </a:r>
              <a:endParaRPr lang="id-ID" sz="3200" dirty="0">
                <a:solidFill>
                  <a:schemeClr val="tx1"/>
                </a:solidFill>
                <a:latin typeface="+mj-lt"/>
              </a:endParaRPr>
            </a:p>
          </p:txBody>
        </p:sp>
        <p:sp>
          <p:nvSpPr>
            <p:cNvPr id="21" name="TextBox 34"/>
            <p:cNvSpPr txBox="1"/>
            <p:nvPr/>
          </p:nvSpPr>
          <p:spPr>
            <a:xfrm>
              <a:off x="4201961" y="3422461"/>
              <a:ext cx="3129426" cy="307777"/>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en-US" sz="1400" b="1" i="1" baseline="0" dirty="0">
                  <a:solidFill>
                    <a:schemeClr val="tx1"/>
                  </a:solidFill>
                  <a:latin typeface="+mj-lt"/>
                </a:rPr>
                <a:t>All Training + Consulting Services</a:t>
              </a:r>
              <a:endParaRPr lang="en-US" sz="1400" b="1" i="1" dirty="0">
                <a:solidFill>
                  <a:schemeClr val="tx1"/>
                </a:solidFill>
                <a:latin typeface="+mj-lt"/>
              </a:endParaRPr>
            </a:p>
          </p:txBody>
        </p:sp>
        <p:sp>
          <p:nvSpPr>
            <p:cNvPr id="22" name="Text Placeholder 6"/>
            <p:cNvSpPr txBox="1">
              <a:spLocks/>
            </p:cNvSpPr>
            <p:nvPr/>
          </p:nvSpPr>
          <p:spPr>
            <a:xfrm>
              <a:off x="4345532" y="3699305"/>
              <a:ext cx="2792058" cy="8824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US" sz="1400" dirty="0">
                  <a:latin typeface="+mj-lt"/>
                </a:rPr>
                <a:t>Including proposal review</a:t>
              </a:r>
              <a:br>
                <a:rPr lang="en-US" sz="1400" dirty="0">
                  <a:latin typeface="+mj-lt"/>
                </a:rPr>
              </a:br>
              <a:r>
                <a:rPr lang="en-US" sz="1400" dirty="0">
                  <a:latin typeface="+mj-lt"/>
                </a:rPr>
                <a:t>services, for</a:t>
              </a:r>
              <a:br>
                <a:rPr lang="en-US" sz="1400" dirty="0">
                  <a:latin typeface="+mj-lt"/>
                </a:rPr>
              </a:br>
              <a:r>
                <a:rPr lang="en-US" sz="1400" dirty="0">
                  <a:latin typeface="+mj-lt"/>
                </a:rPr>
                <a:t>Organizational Members. </a:t>
              </a:r>
            </a:p>
          </p:txBody>
        </p:sp>
      </p:grpSp>
      <p:grpSp>
        <p:nvGrpSpPr>
          <p:cNvPr id="23" name="Group 22"/>
          <p:cNvGrpSpPr/>
          <p:nvPr userDrawn="1"/>
        </p:nvGrpSpPr>
        <p:grpSpPr>
          <a:xfrm>
            <a:off x="7816514" y="4065805"/>
            <a:ext cx="2989825" cy="1715643"/>
            <a:chOff x="4250062" y="2866088"/>
            <a:chExt cx="2989824" cy="1715643"/>
          </a:xfrm>
        </p:grpSpPr>
        <p:sp>
          <p:nvSpPr>
            <p:cNvPr id="24" name="TextBox 23"/>
            <p:cNvSpPr txBox="1"/>
            <p:nvPr/>
          </p:nvSpPr>
          <p:spPr>
            <a:xfrm>
              <a:off x="4692281" y="2866088"/>
              <a:ext cx="2045752" cy="584775"/>
            </a:xfrm>
            <a:prstGeom prst="rect">
              <a:avLst/>
            </a:prstGeom>
            <a:noFill/>
          </p:spPr>
          <p:txBody>
            <a:bodyPr wrap="none" rtlCol="0">
              <a:spAutoFit/>
            </a:bodyPr>
            <a:lstStyle/>
            <a:p>
              <a:pPr algn="ctr"/>
              <a:r>
                <a:rPr lang="en-US" sz="3200" dirty="0">
                  <a:solidFill>
                    <a:schemeClr val="tx1"/>
                  </a:solidFill>
                  <a:latin typeface="+mj-lt"/>
                </a:rPr>
                <a:t>Access To</a:t>
              </a:r>
              <a:endParaRPr lang="id-ID" sz="3200" dirty="0">
                <a:solidFill>
                  <a:schemeClr val="tx1"/>
                </a:solidFill>
                <a:latin typeface="+mj-lt"/>
              </a:endParaRPr>
            </a:p>
          </p:txBody>
        </p:sp>
        <p:sp>
          <p:nvSpPr>
            <p:cNvPr id="25" name="TextBox 34"/>
            <p:cNvSpPr txBox="1"/>
            <p:nvPr/>
          </p:nvSpPr>
          <p:spPr>
            <a:xfrm>
              <a:off x="4250062" y="3422461"/>
              <a:ext cx="2989824" cy="307777"/>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en-US" sz="1400" b="1" i="1" dirty="0">
                  <a:solidFill>
                    <a:schemeClr val="tx1"/>
                  </a:solidFill>
                  <a:latin typeface="+mj-lt"/>
                </a:rPr>
                <a:t>Opportunities for Sub-Contracts</a:t>
              </a:r>
            </a:p>
          </p:txBody>
        </p:sp>
        <p:sp>
          <p:nvSpPr>
            <p:cNvPr id="26" name="Text Placeholder 6"/>
            <p:cNvSpPr txBox="1">
              <a:spLocks/>
            </p:cNvSpPr>
            <p:nvPr/>
          </p:nvSpPr>
          <p:spPr>
            <a:xfrm>
              <a:off x="4345532" y="3699305"/>
              <a:ext cx="2739238" cy="8824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US" sz="1400" dirty="0">
                  <a:latin typeface="+mj-lt"/>
                </a:rPr>
                <a:t>through intermediary grants awarded to Youth Collaboratory, for Organizational Members.</a:t>
              </a:r>
            </a:p>
          </p:txBody>
        </p:sp>
      </p:grpSp>
      <p:sp>
        <p:nvSpPr>
          <p:cNvPr id="27" name="Rounded Rectangle 26">
            <a:hlinkClick r:id="rId3"/>
          </p:cNvPr>
          <p:cNvSpPr/>
          <p:nvPr userDrawn="1"/>
        </p:nvSpPr>
        <p:spPr>
          <a:xfrm>
            <a:off x="1885979" y="5666119"/>
            <a:ext cx="2049868" cy="508519"/>
          </a:xfrm>
          <a:prstGeom prst="roundRect">
            <a:avLst/>
          </a:prstGeom>
          <a:noFill/>
          <a:ln w="38100">
            <a:solidFill>
              <a:srgbClr val="00A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A59F"/>
                </a:solidFill>
                <a:latin typeface="+mj-lt"/>
                <a:hlinkClick r:id="rId3"/>
              </a:rPr>
              <a:t>READ MORE</a:t>
            </a:r>
            <a:endParaRPr lang="en-US" sz="2000" dirty="0">
              <a:solidFill>
                <a:srgbClr val="00A59F"/>
              </a:solidFill>
              <a:latin typeface="+mj-lt"/>
            </a:endParaRPr>
          </a:p>
        </p:txBody>
      </p:sp>
      <p:sp>
        <p:nvSpPr>
          <p:cNvPr id="28" name="Rounded Rectangle 27">
            <a:hlinkClick r:id="rId4"/>
          </p:cNvPr>
          <p:cNvSpPr/>
          <p:nvPr userDrawn="1"/>
        </p:nvSpPr>
        <p:spPr>
          <a:xfrm>
            <a:off x="5071071" y="5666119"/>
            <a:ext cx="2049868" cy="508519"/>
          </a:xfrm>
          <a:prstGeom prst="roundRect">
            <a:avLst/>
          </a:prstGeom>
          <a:noFill/>
          <a:ln w="38100">
            <a:solidFill>
              <a:srgbClr val="00A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A59F"/>
                </a:solidFill>
                <a:latin typeface="+mj-lt"/>
                <a:hlinkClick r:id="rId4"/>
              </a:rPr>
              <a:t>READ MORE</a:t>
            </a:r>
            <a:endParaRPr lang="en-US" sz="2000" dirty="0">
              <a:solidFill>
                <a:srgbClr val="00A59F"/>
              </a:solidFill>
              <a:latin typeface="+mj-lt"/>
            </a:endParaRPr>
          </a:p>
        </p:txBody>
      </p:sp>
      <p:sp>
        <p:nvSpPr>
          <p:cNvPr id="29" name="Rounded Rectangle 28">
            <a:hlinkClick r:id="rId5"/>
          </p:cNvPr>
          <p:cNvSpPr/>
          <p:nvPr userDrawn="1"/>
        </p:nvSpPr>
        <p:spPr>
          <a:xfrm>
            <a:off x="8256163" y="5666119"/>
            <a:ext cx="2049868" cy="508519"/>
          </a:xfrm>
          <a:prstGeom prst="roundRect">
            <a:avLst/>
          </a:prstGeom>
          <a:noFill/>
          <a:ln w="38100">
            <a:solidFill>
              <a:srgbClr val="00A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A59F"/>
                </a:solidFill>
                <a:latin typeface="+mj-lt"/>
                <a:hlinkClick r:id="rId5"/>
              </a:rPr>
              <a:t>READ MORE</a:t>
            </a:r>
            <a:endParaRPr lang="en-US" sz="2000" dirty="0">
              <a:solidFill>
                <a:srgbClr val="00A59F"/>
              </a:solidFill>
              <a:latin typeface="+mj-lt"/>
            </a:endParaRPr>
          </a:p>
        </p:txBody>
      </p:sp>
      <p:pic>
        <p:nvPicPr>
          <p:cNvPr id="30" name="Picture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37623" y="2862795"/>
            <a:ext cx="1496291" cy="781050"/>
          </a:xfrm>
          <a:prstGeom prst="rect">
            <a:avLst/>
          </a:prstGeom>
        </p:spPr>
      </p:pic>
      <p:pic>
        <p:nvPicPr>
          <p:cNvPr id="31" name="Picture 3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347856" y="2878236"/>
            <a:ext cx="1496291" cy="781050"/>
          </a:xfrm>
          <a:prstGeom prst="rect">
            <a:avLst/>
          </a:prstGeom>
        </p:spPr>
      </p:pic>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558088" y="2905262"/>
            <a:ext cx="1496292" cy="781050"/>
          </a:xfrm>
          <a:prstGeom prst="rect">
            <a:avLst/>
          </a:prstGeom>
        </p:spPr>
      </p:pic>
    </p:spTree>
    <p:extLst>
      <p:ext uri="{BB962C8B-B14F-4D97-AF65-F5344CB8AC3E}">
        <p14:creationId xmlns:p14="http://schemas.microsoft.com/office/powerpoint/2010/main" val="35578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dobe Connection Audio Tip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graphicFrame>
        <p:nvGraphicFramePr>
          <p:cNvPr id="6" name="Content Placeholder 3"/>
          <p:cNvGraphicFramePr>
            <a:graphicFrameLocks/>
          </p:cNvGraphicFramePr>
          <p:nvPr userDrawn="1">
            <p:extLst>
              <p:ext uri="{D42A27DB-BD31-4B8C-83A1-F6EECF244321}">
                <p14:modId xmlns:p14="http://schemas.microsoft.com/office/powerpoint/2010/main" val="3759694509"/>
              </p:ext>
            </p:extLst>
          </p:nvPr>
        </p:nvGraphicFramePr>
        <p:xfrm>
          <a:off x="838200" y="1825625"/>
          <a:ext cx="10400818" cy="3880694"/>
        </p:xfrm>
        <a:graphic>
          <a:graphicData uri="http://schemas.openxmlformats.org/drawingml/2006/table">
            <a:tbl>
              <a:tblPr firstRow="1" bandRow="1"/>
              <a:tblGrid>
                <a:gridCol w="3755851">
                  <a:extLst>
                    <a:ext uri="{9D8B030D-6E8A-4147-A177-3AD203B41FA5}">
                      <a16:colId xmlns:a16="http://schemas.microsoft.com/office/drawing/2014/main" val="20000"/>
                    </a:ext>
                  </a:extLst>
                </a:gridCol>
                <a:gridCol w="6644967">
                  <a:extLst>
                    <a:ext uri="{9D8B030D-6E8A-4147-A177-3AD203B41FA5}">
                      <a16:colId xmlns:a16="http://schemas.microsoft.com/office/drawing/2014/main" val="20001"/>
                    </a:ext>
                  </a:extLst>
                </a:gridCol>
              </a:tblGrid>
              <a:tr h="68584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2600" dirty="0">
                          <a:latin typeface="+mj-lt"/>
                        </a:rPr>
                        <a:t>Symptom</a:t>
                      </a:r>
                    </a:p>
                  </a:txBody>
                  <a:tcPr>
                    <a:lnL w="12700" cmpd="sng">
                      <a:solidFill>
                        <a:srgbClr val="00B398"/>
                      </a:solidFill>
                    </a:lnL>
                    <a:lnR>
                      <a:no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00B398"/>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2600" dirty="0">
                          <a:latin typeface="+mj-lt"/>
                        </a:rPr>
                        <a:t>Quick Fix</a:t>
                      </a:r>
                    </a:p>
                  </a:txBody>
                  <a:tcPr>
                    <a:lnL>
                      <a:noFill/>
                    </a:lnL>
                    <a:lnR w="12700" cmpd="sng">
                      <a:solidFill>
                        <a:srgbClr val="00B398"/>
                      </a:solid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00B398"/>
                    </a:solidFill>
                  </a:tcPr>
                </a:tc>
                <a:extLst>
                  <a:ext uri="{0D108BD9-81ED-4DB2-BD59-A6C34878D82A}">
                    <a16:rowId xmlns:a16="http://schemas.microsoft.com/office/drawing/2014/main" val="10000"/>
                  </a:ext>
                </a:extLst>
              </a:tr>
              <a:tr h="180354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2200" dirty="0">
                          <a:latin typeface="+mj-lt"/>
                        </a:rPr>
                        <a:t>You cannot hear others</a:t>
                      </a:r>
                    </a:p>
                  </a:txBody>
                  <a:tcPr>
                    <a:lnL w="12700" cmpd="sng">
                      <a:solidFill>
                        <a:srgbClr val="00B398"/>
                      </a:solidFill>
                    </a:lnL>
                    <a:lnR>
                      <a:no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00B398">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85750" indent="-285750">
                        <a:buFont typeface="Arial" panose="020B0604020202020204" pitchFamily="34" charset="0"/>
                        <a:buChar char="•"/>
                      </a:pPr>
                      <a:r>
                        <a:rPr lang="en-US" sz="2200" dirty="0">
                          <a:latin typeface="+mj-lt"/>
                        </a:rPr>
                        <a:t>Check</a:t>
                      </a:r>
                      <a:r>
                        <a:rPr lang="en-US" sz="2200" baseline="0" dirty="0">
                          <a:latin typeface="+mj-lt"/>
                        </a:rPr>
                        <a:t> mute settings in Adobe and on headset</a:t>
                      </a:r>
                      <a:endParaRPr lang="en-US" sz="2200" dirty="0">
                        <a:latin typeface="+mj-lt"/>
                      </a:endParaRPr>
                    </a:p>
                    <a:p>
                      <a:pPr marL="285750" indent="-285750">
                        <a:buFont typeface="Arial" panose="020B0604020202020204" pitchFamily="34" charset="0"/>
                        <a:buChar char="•"/>
                      </a:pPr>
                      <a:r>
                        <a:rPr lang="en-US" sz="2200" dirty="0">
                          <a:latin typeface="+mj-lt"/>
                        </a:rPr>
                        <a:t>Turn up volume</a:t>
                      </a:r>
                      <a:r>
                        <a:rPr lang="en-US" sz="2200" baseline="0" dirty="0">
                          <a:latin typeface="+mj-lt"/>
                        </a:rPr>
                        <a:t> on computer and/or headset</a:t>
                      </a:r>
                    </a:p>
                    <a:p>
                      <a:pPr marL="285750" indent="-285750">
                        <a:buFont typeface="Arial" panose="020B0604020202020204" pitchFamily="34" charset="0"/>
                        <a:buChar char="•"/>
                      </a:pPr>
                      <a:r>
                        <a:rPr lang="en-US" sz="2200" dirty="0">
                          <a:latin typeface="+mj-lt"/>
                        </a:rPr>
                        <a:t>Check audio settings in computer control panel</a:t>
                      </a:r>
                    </a:p>
                    <a:p>
                      <a:pPr marL="285750" indent="-285750">
                        <a:buFont typeface="Arial" panose="020B0604020202020204" pitchFamily="34" charset="0"/>
                        <a:buChar char="•"/>
                      </a:pPr>
                      <a:r>
                        <a:rPr lang="en-US" sz="2200" dirty="0">
                          <a:latin typeface="+mj-lt"/>
                        </a:rPr>
                        <a:t>Turn off Skype</a:t>
                      </a:r>
                    </a:p>
                  </a:txBody>
                  <a:tcPr>
                    <a:lnL>
                      <a:noFill/>
                    </a:lnL>
                    <a:lnR w="12700" cmpd="sng">
                      <a:solidFill>
                        <a:srgbClr val="00B398"/>
                      </a:solid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00B398">
                        <a:tint val="20000"/>
                      </a:srgbClr>
                    </a:solidFill>
                  </a:tcPr>
                </a:tc>
                <a:extLst>
                  <a:ext uri="{0D108BD9-81ED-4DB2-BD59-A6C34878D82A}">
                    <a16:rowId xmlns:a16="http://schemas.microsoft.com/office/drawing/2014/main" val="10003"/>
                  </a:ext>
                </a:extLst>
              </a:tr>
              <a:tr h="139130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2200" dirty="0">
                          <a:latin typeface="+mj-lt"/>
                        </a:rPr>
                        <a:t>Long delays in speaking</a:t>
                      </a:r>
                      <a:r>
                        <a:rPr lang="en-US" sz="2200" baseline="0" dirty="0">
                          <a:latin typeface="+mj-lt"/>
                        </a:rPr>
                        <a:t> or hearing</a:t>
                      </a:r>
                      <a:endParaRPr lang="en-US" sz="2200" dirty="0">
                        <a:latin typeface="+mj-lt"/>
                      </a:endParaRPr>
                    </a:p>
                  </a:txBody>
                  <a:tcPr>
                    <a:lnL w="12700" cmpd="sng">
                      <a:solidFill>
                        <a:srgbClr val="00B398"/>
                      </a:solidFill>
                    </a:lnL>
                    <a:lnR>
                      <a:no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85750" indent="-285750">
                        <a:buFont typeface="Arial" panose="020B0604020202020204" pitchFamily="34" charset="0"/>
                        <a:buChar char="•"/>
                      </a:pPr>
                      <a:r>
                        <a:rPr lang="en-US" sz="2200" dirty="0">
                          <a:latin typeface="+mj-lt"/>
                        </a:rPr>
                        <a:t>Switch from Wifi to Ethernet</a:t>
                      </a:r>
                    </a:p>
                    <a:p>
                      <a:pPr marL="285750" indent="-285750">
                        <a:buFont typeface="Arial" panose="020B0604020202020204" pitchFamily="34" charset="0"/>
                        <a:buChar char="•"/>
                      </a:pPr>
                      <a:r>
                        <a:rPr lang="en-US" sz="2200" dirty="0">
                          <a:latin typeface="+mj-lt"/>
                        </a:rPr>
                        <a:t>Restart</a:t>
                      </a:r>
                      <a:r>
                        <a:rPr lang="en-US" sz="2200" baseline="0" dirty="0">
                          <a:latin typeface="+mj-lt"/>
                        </a:rPr>
                        <a:t> computer</a:t>
                      </a:r>
                    </a:p>
                    <a:p>
                      <a:pPr marL="285750" indent="-285750">
                        <a:buFont typeface="Arial" panose="020B0604020202020204" pitchFamily="34" charset="0"/>
                        <a:buChar char="•"/>
                      </a:pPr>
                      <a:r>
                        <a:rPr lang="en-US" sz="2200" baseline="0" dirty="0">
                          <a:latin typeface="+mj-lt"/>
                        </a:rPr>
                        <a:t>Open only essential programs</a:t>
                      </a:r>
                      <a:endParaRPr lang="en-US" sz="2200" dirty="0">
                        <a:latin typeface="+mj-lt"/>
                      </a:endParaRPr>
                    </a:p>
                  </a:txBody>
                  <a:tcPr>
                    <a:lnL>
                      <a:noFill/>
                    </a:lnL>
                    <a:lnR w="12700" cmpd="sng">
                      <a:solidFill>
                        <a:srgbClr val="00B398"/>
                      </a:solid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8" name="TextBox 7"/>
          <p:cNvSpPr txBox="1"/>
          <p:nvPr userDrawn="1"/>
        </p:nvSpPr>
        <p:spPr>
          <a:xfrm>
            <a:off x="838200" y="603995"/>
            <a:ext cx="10515600" cy="769441"/>
          </a:xfrm>
          <a:prstGeom prst="rect">
            <a:avLst/>
          </a:prstGeom>
          <a:noFill/>
        </p:spPr>
        <p:txBody>
          <a:bodyPr wrap="square" rtlCol="0">
            <a:spAutoFit/>
          </a:bodyPr>
          <a:lstStyle/>
          <a:p>
            <a:r>
              <a:rPr kumimoji="0" lang="en-US" sz="4400" b="0" i="0" u="none" strike="noStrike" kern="1200" cap="none" spc="0" normalizeH="0" baseline="0" noProof="0" dirty="0">
                <a:ln>
                  <a:noFill/>
                </a:ln>
                <a:solidFill>
                  <a:srgbClr val="00B398"/>
                </a:solidFill>
                <a:effectLst/>
                <a:uLnTx/>
                <a:uFillTx/>
                <a:latin typeface="+mn-lt"/>
                <a:ea typeface="+mj-ea"/>
                <a:cs typeface="+mj-cs"/>
              </a:rPr>
              <a:t>Adobe Connect Audio Tips</a:t>
            </a:r>
            <a:endParaRPr lang="en-US" dirty="0">
              <a:solidFill>
                <a:srgbClr val="00B398"/>
              </a:solidFill>
            </a:endParaRPr>
          </a:p>
        </p:txBody>
      </p:sp>
    </p:spTree>
    <p:extLst>
      <p:ext uri="{BB962C8B-B14F-4D97-AF65-F5344CB8AC3E}">
        <p14:creationId xmlns:p14="http://schemas.microsoft.com/office/powerpoint/2010/main" val="1549429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Us">
    <p:bg>
      <p:bgPr>
        <a:solidFill>
          <a:srgbClr val="00A59F"/>
        </a:solidFill>
        <a:effectLst/>
      </p:bgPr>
    </p:bg>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grpSp>
        <p:nvGrpSpPr>
          <p:cNvPr id="33" name="Group 32"/>
          <p:cNvGrpSpPr/>
          <p:nvPr userDrawn="1"/>
        </p:nvGrpSpPr>
        <p:grpSpPr>
          <a:xfrm>
            <a:off x="181428" y="498398"/>
            <a:ext cx="3450771" cy="6359602"/>
            <a:chOff x="714828" y="498398"/>
            <a:chExt cx="3450771" cy="6359602"/>
          </a:xfrm>
        </p:grpSpPr>
        <p:sp>
          <p:nvSpPr>
            <p:cNvPr id="34" name="Freeform 5"/>
            <p:cNvSpPr>
              <a:spLocks/>
            </p:cNvSpPr>
            <p:nvPr/>
          </p:nvSpPr>
          <p:spPr bwMode="auto">
            <a:xfrm>
              <a:off x="1306037" y="498398"/>
              <a:ext cx="2381257" cy="4514126"/>
            </a:xfrm>
            <a:custGeom>
              <a:avLst/>
              <a:gdLst>
                <a:gd name="T0" fmla="*/ 4380 w 4641"/>
                <a:gd name="T1" fmla="*/ 8798 h 8798"/>
                <a:gd name="T2" fmla="*/ 4421 w 4641"/>
                <a:gd name="T3" fmla="*/ 8792 h 8798"/>
                <a:gd name="T4" fmla="*/ 4461 w 4641"/>
                <a:gd name="T5" fmla="*/ 8782 h 8798"/>
                <a:gd name="T6" fmla="*/ 4498 w 4641"/>
                <a:gd name="T7" fmla="*/ 8764 h 8798"/>
                <a:gd name="T8" fmla="*/ 4530 w 4641"/>
                <a:gd name="T9" fmla="*/ 8744 h 8798"/>
                <a:gd name="T10" fmla="*/ 4561 w 4641"/>
                <a:gd name="T11" fmla="*/ 8717 h 8798"/>
                <a:gd name="T12" fmla="*/ 4587 w 4641"/>
                <a:gd name="T13" fmla="*/ 8687 h 8798"/>
                <a:gd name="T14" fmla="*/ 4608 w 4641"/>
                <a:gd name="T15" fmla="*/ 8653 h 8798"/>
                <a:gd name="T16" fmla="*/ 4625 w 4641"/>
                <a:gd name="T17" fmla="*/ 8617 h 8798"/>
                <a:gd name="T18" fmla="*/ 4636 w 4641"/>
                <a:gd name="T19" fmla="*/ 8578 h 8798"/>
                <a:gd name="T20" fmla="*/ 4641 w 4641"/>
                <a:gd name="T21" fmla="*/ 8537 h 8798"/>
                <a:gd name="T22" fmla="*/ 4641 w 4641"/>
                <a:gd name="T23" fmla="*/ 261 h 8798"/>
                <a:gd name="T24" fmla="*/ 4636 w 4641"/>
                <a:gd name="T25" fmla="*/ 220 h 8798"/>
                <a:gd name="T26" fmla="*/ 4625 w 4641"/>
                <a:gd name="T27" fmla="*/ 181 h 8798"/>
                <a:gd name="T28" fmla="*/ 4608 w 4641"/>
                <a:gd name="T29" fmla="*/ 145 h 8798"/>
                <a:gd name="T30" fmla="*/ 4587 w 4641"/>
                <a:gd name="T31" fmla="*/ 111 h 8798"/>
                <a:gd name="T32" fmla="*/ 4561 w 4641"/>
                <a:gd name="T33" fmla="*/ 80 h 8798"/>
                <a:gd name="T34" fmla="*/ 4530 w 4641"/>
                <a:gd name="T35" fmla="*/ 54 h 8798"/>
                <a:gd name="T36" fmla="*/ 4498 w 4641"/>
                <a:gd name="T37" fmla="*/ 34 h 8798"/>
                <a:gd name="T38" fmla="*/ 4461 w 4641"/>
                <a:gd name="T39" fmla="*/ 16 h 8798"/>
                <a:gd name="T40" fmla="*/ 4421 w 4641"/>
                <a:gd name="T41" fmla="*/ 5 h 8798"/>
                <a:gd name="T42" fmla="*/ 4380 w 4641"/>
                <a:gd name="T43" fmla="*/ 0 h 8798"/>
                <a:gd name="T44" fmla="*/ 261 w 4641"/>
                <a:gd name="T45" fmla="*/ 0 h 8798"/>
                <a:gd name="T46" fmla="*/ 220 w 4641"/>
                <a:gd name="T47" fmla="*/ 5 h 8798"/>
                <a:gd name="T48" fmla="*/ 181 w 4641"/>
                <a:gd name="T49" fmla="*/ 16 h 8798"/>
                <a:gd name="T50" fmla="*/ 145 w 4641"/>
                <a:gd name="T51" fmla="*/ 34 h 8798"/>
                <a:gd name="T52" fmla="*/ 111 w 4641"/>
                <a:gd name="T53" fmla="*/ 54 h 8798"/>
                <a:gd name="T54" fmla="*/ 81 w 4641"/>
                <a:gd name="T55" fmla="*/ 80 h 8798"/>
                <a:gd name="T56" fmla="*/ 56 w 4641"/>
                <a:gd name="T57" fmla="*/ 111 h 8798"/>
                <a:gd name="T58" fmla="*/ 34 w 4641"/>
                <a:gd name="T59" fmla="*/ 145 h 8798"/>
                <a:gd name="T60" fmla="*/ 18 w 4641"/>
                <a:gd name="T61" fmla="*/ 181 h 8798"/>
                <a:gd name="T62" fmla="*/ 6 w 4641"/>
                <a:gd name="T63" fmla="*/ 220 h 8798"/>
                <a:gd name="T64" fmla="*/ 0 w 4641"/>
                <a:gd name="T65" fmla="*/ 261 h 8798"/>
                <a:gd name="T66" fmla="*/ 0 w 4641"/>
                <a:gd name="T67" fmla="*/ 8537 h 8798"/>
                <a:gd name="T68" fmla="*/ 6 w 4641"/>
                <a:gd name="T69" fmla="*/ 8578 h 8798"/>
                <a:gd name="T70" fmla="*/ 18 w 4641"/>
                <a:gd name="T71" fmla="*/ 8617 h 8798"/>
                <a:gd name="T72" fmla="*/ 34 w 4641"/>
                <a:gd name="T73" fmla="*/ 8653 h 8798"/>
                <a:gd name="T74" fmla="*/ 56 w 4641"/>
                <a:gd name="T75" fmla="*/ 8687 h 8798"/>
                <a:gd name="T76" fmla="*/ 81 w 4641"/>
                <a:gd name="T77" fmla="*/ 8717 h 8798"/>
                <a:gd name="T78" fmla="*/ 111 w 4641"/>
                <a:gd name="T79" fmla="*/ 8744 h 8798"/>
                <a:gd name="T80" fmla="*/ 145 w 4641"/>
                <a:gd name="T81" fmla="*/ 8764 h 8798"/>
                <a:gd name="T82" fmla="*/ 181 w 4641"/>
                <a:gd name="T83" fmla="*/ 8782 h 8798"/>
                <a:gd name="T84" fmla="*/ 220 w 4641"/>
                <a:gd name="T85" fmla="*/ 8792 h 8798"/>
                <a:gd name="T86" fmla="*/ 261 w 4641"/>
                <a:gd name="T87" fmla="*/ 8798 h 8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41" h="8798">
                  <a:moveTo>
                    <a:pt x="275" y="8798"/>
                  </a:moveTo>
                  <a:lnTo>
                    <a:pt x="4366" y="8798"/>
                  </a:lnTo>
                  <a:lnTo>
                    <a:pt x="4380" y="8798"/>
                  </a:lnTo>
                  <a:lnTo>
                    <a:pt x="4394" y="8797"/>
                  </a:lnTo>
                  <a:lnTo>
                    <a:pt x="4408" y="8795"/>
                  </a:lnTo>
                  <a:lnTo>
                    <a:pt x="4421" y="8792"/>
                  </a:lnTo>
                  <a:lnTo>
                    <a:pt x="4434" y="8789"/>
                  </a:lnTo>
                  <a:lnTo>
                    <a:pt x="4448" y="8786"/>
                  </a:lnTo>
                  <a:lnTo>
                    <a:pt x="4461" y="8782"/>
                  </a:lnTo>
                  <a:lnTo>
                    <a:pt x="4473" y="8776"/>
                  </a:lnTo>
                  <a:lnTo>
                    <a:pt x="4486" y="8771"/>
                  </a:lnTo>
                  <a:lnTo>
                    <a:pt x="4498" y="8764"/>
                  </a:lnTo>
                  <a:lnTo>
                    <a:pt x="4508" y="8758"/>
                  </a:lnTo>
                  <a:lnTo>
                    <a:pt x="4519" y="8751"/>
                  </a:lnTo>
                  <a:lnTo>
                    <a:pt x="4530" y="8744"/>
                  </a:lnTo>
                  <a:lnTo>
                    <a:pt x="4541" y="8735"/>
                  </a:lnTo>
                  <a:lnTo>
                    <a:pt x="4551" y="8726"/>
                  </a:lnTo>
                  <a:lnTo>
                    <a:pt x="4561" y="8717"/>
                  </a:lnTo>
                  <a:lnTo>
                    <a:pt x="4569" y="8708"/>
                  </a:lnTo>
                  <a:lnTo>
                    <a:pt x="4578" y="8698"/>
                  </a:lnTo>
                  <a:lnTo>
                    <a:pt x="4587" y="8687"/>
                  </a:lnTo>
                  <a:lnTo>
                    <a:pt x="4594" y="8676"/>
                  </a:lnTo>
                  <a:lnTo>
                    <a:pt x="4601" y="8665"/>
                  </a:lnTo>
                  <a:lnTo>
                    <a:pt x="4608" y="8653"/>
                  </a:lnTo>
                  <a:lnTo>
                    <a:pt x="4614" y="8641"/>
                  </a:lnTo>
                  <a:lnTo>
                    <a:pt x="4619" y="8629"/>
                  </a:lnTo>
                  <a:lnTo>
                    <a:pt x="4625" y="8617"/>
                  </a:lnTo>
                  <a:lnTo>
                    <a:pt x="4629" y="8604"/>
                  </a:lnTo>
                  <a:lnTo>
                    <a:pt x="4632" y="8591"/>
                  </a:lnTo>
                  <a:lnTo>
                    <a:pt x="4636" y="8578"/>
                  </a:lnTo>
                  <a:lnTo>
                    <a:pt x="4638" y="8564"/>
                  </a:lnTo>
                  <a:lnTo>
                    <a:pt x="4640" y="8551"/>
                  </a:lnTo>
                  <a:lnTo>
                    <a:pt x="4641" y="8537"/>
                  </a:lnTo>
                  <a:lnTo>
                    <a:pt x="4641" y="8523"/>
                  </a:lnTo>
                  <a:lnTo>
                    <a:pt x="4641" y="275"/>
                  </a:lnTo>
                  <a:lnTo>
                    <a:pt x="4641" y="261"/>
                  </a:lnTo>
                  <a:lnTo>
                    <a:pt x="4640" y="247"/>
                  </a:lnTo>
                  <a:lnTo>
                    <a:pt x="4638" y="234"/>
                  </a:lnTo>
                  <a:lnTo>
                    <a:pt x="4636" y="220"/>
                  </a:lnTo>
                  <a:lnTo>
                    <a:pt x="4632" y="207"/>
                  </a:lnTo>
                  <a:lnTo>
                    <a:pt x="4629" y="194"/>
                  </a:lnTo>
                  <a:lnTo>
                    <a:pt x="4625" y="181"/>
                  </a:lnTo>
                  <a:lnTo>
                    <a:pt x="4619" y="169"/>
                  </a:lnTo>
                  <a:lnTo>
                    <a:pt x="4614" y="157"/>
                  </a:lnTo>
                  <a:lnTo>
                    <a:pt x="4608" y="145"/>
                  </a:lnTo>
                  <a:lnTo>
                    <a:pt x="4601" y="133"/>
                  </a:lnTo>
                  <a:lnTo>
                    <a:pt x="4594" y="122"/>
                  </a:lnTo>
                  <a:lnTo>
                    <a:pt x="4587" y="111"/>
                  </a:lnTo>
                  <a:lnTo>
                    <a:pt x="4578" y="100"/>
                  </a:lnTo>
                  <a:lnTo>
                    <a:pt x="4569" y="90"/>
                  </a:lnTo>
                  <a:lnTo>
                    <a:pt x="4561" y="80"/>
                  </a:lnTo>
                  <a:lnTo>
                    <a:pt x="4551" y="72"/>
                  </a:lnTo>
                  <a:lnTo>
                    <a:pt x="4541" y="63"/>
                  </a:lnTo>
                  <a:lnTo>
                    <a:pt x="4530" y="54"/>
                  </a:lnTo>
                  <a:lnTo>
                    <a:pt x="4519" y="47"/>
                  </a:lnTo>
                  <a:lnTo>
                    <a:pt x="4508" y="40"/>
                  </a:lnTo>
                  <a:lnTo>
                    <a:pt x="4498" y="34"/>
                  </a:lnTo>
                  <a:lnTo>
                    <a:pt x="4486" y="27"/>
                  </a:lnTo>
                  <a:lnTo>
                    <a:pt x="4473" y="22"/>
                  </a:lnTo>
                  <a:lnTo>
                    <a:pt x="4461" y="16"/>
                  </a:lnTo>
                  <a:lnTo>
                    <a:pt x="4448" y="12"/>
                  </a:lnTo>
                  <a:lnTo>
                    <a:pt x="4434" y="9"/>
                  </a:lnTo>
                  <a:lnTo>
                    <a:pt x="4421" y="5"/>
                  </a:lnTo>
                  <a:lnTo>
                    <a:pt x="4408" y="3"/>
                  </a:lnTo>
                  <a:lnTo>
                    <a:pt x="4394" y="1"/>
                  </a:lnTo>
                  <a:lnTo>
                    <a:pt x="4380" y="0"/>
                  </a:lnTo>
                  <a:lnTo>
                    <a:pt x="4366" y="0"/>
                  </a:lnTo>
                  <a:lnTo>
                    <a:pt x="275" y="0"/>
                  </a:lnTo>
                  <a:lnTo>
                    <a:pt x="261" y="0"/>
                  </a:lnTo>
                  <a:lnTo>
                    <a:pt x="247" y="1"/>
                  </a:lnTo>
                  <a:lnTo>
                    <a:pt x="234" y="3"/>
                  </a:lnTo>
                  <a:lnTo>
                    <a:pt x="220" y="5"/>
                  </a:lnTo>
                  <a:lnTo>
                    <a:pt x="207" y="9"/>
                  </a:lnTo>
                  <a:lnTo>
                    <a:pt x="194" y="12"/>
                  </a:lnTo>
                  <a:lnTo>
                    <a:pt x="181" y="16"/>
                  </a:lnTo>
                  <a:lnTo>
                    <a:pt x="169" y="22"/>
                  </a:lnTo>
                  <a:lnTo>
                    <a:pt x="157" y="27"/>
                  </a:lnTo>
                  <a:lnTo>
                    <a:pt x="145" y="34"/>
                  </a:lnTo>
                  <a:lnTo>
                    <a:pt x="133" y="40"/>
                  </a:lnTo>
                  <a:lnTo>
                    <a:pt x="122" y="47"/>
                  </a:lnTo>
                  <a:lnTo>
                    <a:pt x="111" y="54"/>
                  </a:lnTo>
                  <a:lnTo>
                    <a:pt x="100" y="63"/>
                  </a:lnTo>
                  <a:lnTo>
                    <a:pt x="91" y="72"/>
                  </a:lnTo>
                  <a:lnTo>
                    <a:pt x="81" y="80"/>
                  </a:lnTo>
                  <a:lnTo>
                    <a:pt x="72" y="90"/>
                  </a:lnTo>
                  <a:lnTo>
                    <a:pt x="63" y="100"/>
                  </a:lnTo>
                  <a:lnTo>
                    <a:pt x="56" y="111"/>
                  </a:lnTo>
                  <a:lnTo>
                    <a:pt x="48" y="122"/>
                  </a:lnTo>
                  <a:lnTo>
                    <a:pt x="41" y="133"/>
                  </a:lnTo>
                  <a:lnTo>
                    <a:pt x="34" y="145"/>
                  </a:lnTo>
                  <a:lnTo>
                    <a:pt x="28" y="157"/>
                  </a:lnTo>
                  <a:lnTo>
                    <a:pt x="22" y="169"/>
                  </a:lnTo>
                  <a:lnTo>
                    <a:pt x="18" y="181"/>
                  </a:lnTo>
                  <a:lnTo>
                    <a:pt x="13" y="194"/>
                  </a:lnTo>
                  <a:lnTo>
                    <a:pt x="9" y="207"/>
                  </a:lnTo>
                  <a:lnTo>
                    <a:pt x="6" y="220"/>
                  </a:lnTo>
                  <a:lnTo>
                    <a:pt x="4" y="234"/>
                  </a:lnTo>
                  <a:lnTo>
                    <a:pt x="1" y="247"/>
                  </a:lnTo>
                  <a:lnTo>
                    <a:pt x="0" y="261"/>
                  </a:lnTo>
                  <a:lnTo>
                    <a:pt x="0" y="275"/>
                  </a:lnTo>
                  <a:lnTo>
                    <a:pt x="0" y="8523"/>
                  </a:lnTo>
                  <a:lnTo>
                    <a:pt x="0" y="8537"/>
                  </a:lnTo>
                  <a:lnTo>
                    <a:pt x="1" y="8551"/>
                  </a:lnTo>
                  <a:lnTo>
                    <a:pt x="4" y="8564"/>
                  </a:lnTo>
                  <a:lnTo>
                    <a:pt x="6" y="8578"/>
                  </a:lnTo>
                  <a:lnTo>
                    <a:pt x="9" y="8591"/>
                  </a:lnTo>
                  <a:lnTo>
                    <a:pt x="13" y="8604"/>
                  </a:lnTo>
                  <a:lnTo>
                    <a:pt x="18" y="8617"/>
                  </a:lnTo>
                  <a:lnTo>
                    <a:pt x="22" y="8629"/>
                  </a:lnTo>
                  <a:lnTo>
                    <a:pt x="28" y="8641"/>
                  </a:lnTo>
                  <a:lnTo>
                    <a:pt x="34" y="8653"/>
                  </a:lnTo>
                  <a:lnTo>
                    <a:pt x="41" y="8665"/>
                  </a:lnTo>
                  <a:lnTo>
                    <a:pt x="48" y="8676"/>
                  </a:lnTo>
                  <a:lnTo>
                    <a:pt x="56" y="8687"/>
                  </a:lnTo>
                  <a:lnTo>
                    <a:pt x="63" y="8698"/>
                  </a:lnTo>
                  <a:lnTo>
                    <a:pt x="72" y="8708"/>
                  </a:lnTo>
                  <a:lnTo>
                    <a:pt x="81" y="8717"/>
                  </a:lnTo>
                  <a:lnTo>
                    <a:pt x="91" y="8726"/>
                  </a:lnTo>
                  <a:lnTo>
                    <a:pt x="100" y="8735"/>
                  </a:lnTo>
                  <a:lnTo>
                    <a:pt x="111" y="8744"/>
                  </a:lnTo>
                  <a:lnTo>
                    <a:pt x="122" y="8751"/>
                  </a:lnTo>
                  <a:lnTo>
                    <a:pt x="133" y="8758"/>
                  </a:lnTo>
                  <a:lnTo>
                    <a:pt x="145" y="8764"/>
                  </a:lnTo>
                  <a:lnTo>
                    <a:pt x="157" y="8771"/>
                  </a:lnTo>
                  <a:lnTo>
                    <a:pt x="169" y="8776"/>
                  </a:lnTo>
                  <a:lnTo>
                    <a:pt x="181" y="8782"/>
                  </a:lnTo>
                  <a:lnTo>
                    <a:pt x="194" y="8786"/>
                  </a:lnTo>
                  <a:lnTo>
                    <a:pt x="207" y="8789"/>
                  </a:lnTo>
                  <a:lnTo>
                    <a:pt x="220" y="8792"/>
                  </a:lnTo>
                  <a:lnTo>
                    <a:pt x="234" y="8795"/>
                  </a:lnTo>
                  <a:lnTo>
                    <a:pt x="247" y="8797"/>
                  </a:lnTo>
                  <a:lnTo>
                    <a:pt x="261" y="8798"/>
                  </a:lnTo>
                  <a:lnTo>
                    <a:pt x="275" y="8798"/>
                  </a:lnTo>
                  <a:close/>
                </a:path>
              </a:pathLst>
            </a:custGeom>
            <a:solidFill>
              <a:srgbClr val="232C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35" name="Freeform 6"/>
            <p:cNvSpPr>
              <a:spLocks/>
            </p:cNvSpPr>
            <p:nvPr/>
          </p:nvSpPr>
          <p:spPr bwMode="auto">
            <a:xfrm>
              <a:off x="1423262" y="695739"/>
              <a:ext cx="2146806" cy="3817952"/>
            </a:xfrm>
            <a:custGeom>
              <a:avLst/>
              <a:gdLst>
                <a:gd name="T0" fmla="*/ 4129 w 4194"/>
                <a:gd name="T1" fmla="*/ 0 h 6708"/>
                <a:gd name="T2" fmla="*/ 4142 w 4194"/>
                <a:gd name="T3" fmla="*/ 1 h 6708"/>
                <a:gd name="T4" fmla="*/ 4154 w 4194"/>
                <a:gd name="T5" fmla="*/ 5 h 6708"/>
                <a:gd name="T6" fmla="*/ 4165 w 4194"/>
                <a:gd name="T7" fmla="*/ 10 h 6708"/>
                <a:gd name="T8" fmla="*/ 4174 w 4194"/>
                <a:gd name="T9" fmla="*/ 19 h 6708"/>
                <a:gd name="T10" fmla="*/ 4182 w 4194"/>
                <a:gd name="T11" fmla="*/ 29 h 6708"/>
                <a:gd name="T12" fmla="*/ 4188 w 4194"/>
                <a:gd name="T13" fmla="*/ 40 h 6708"/>
                <a:gd name="T14" fmla="*/ 4192 w 4194"/>
                <a:gd name="T15" fmla="*/ 52 h 6708"/>
                <a:gd name="T16" fmla="*/ 4194 w 4194"/>
                <a:gd name="T17" fmla="*/ 65 h 6708"/>
                <a:gd name="T18" fmla="*/ 4193 w 4194"/>
                <a:gd name="T19" fmla="*/ 6650 h 6708"/>
                <a:gd name="T20" fmla="*/ 4191 w 4194"/>
                <a:gd name="T21" fmla="*/ 6662 h 6708"/>
                <a:gd name="T22" fmla="*/ 4185 w 4194"/>
                <a:gd name="T23" fmla="*/ 6674 h 6708"/>
                <a:gd name="T24" fmla="*/ 4179 w 4194"/>
                <a:gd name="T25" fmla="*/ 6684 h 6708"/>
                <a:gd name="T26" fmla="*/ 4170 w 4194"/>
                <a:gd name="T27" fmla="*/ 6693 h 6708"/>
                <a:gd name="T28" fmla="*/ 4159 w 4194"/>
                <a:gd name="T29" fmla="*/ 6700 h 6708"/>
                <a:gd name="T30" fmla="*/ 4147 w 4194"/>
                <a:gd name="T31" fmla="*/ 6705 h 6708"/>
                <a:gd name="T32" fmla="*/ 4135 w 4194"/>
                <a:gd name="T33" fmla="*/ 6707 h 6708"/>
                <a:gd name="T34" fmla="*/ 65 w 4194"/>
                <a:gd name="T35" fmla="*/ 6708 h 6708"/>
                <a:gd name="T36" fmla="*/ 52 w 4194"/>
                <a:gd name="T37" fmla="*/ 6707 h 6708"/>
                <a:gd name="T38" fmla="*/ 40 w 4194"/>
                <a:gd name="T39" fmla="*/ 6703 h 6708"/>
                <a:gd name="T40" fmla="*/ 29 w 4194"/>
                <a:gd name="T41" fmla="*/ 6696 h 6708"/>
                <a:gd name="T42" fmla="*/ 20 w 4194"/>
                <a:gd name="T43" fmla="*/ 6689 h 6708"/>
                <a:gd name="T44" fmla="*/ 12 w 4194"/>
                <a:gd name="T45" fmla="*/ 6679 h 6708"/>
                <a:gd name="T46" fmla="*/ 6 w 4194"/>
                <a:gd name="T47" fmla="*/ 6668 h 6708"/>
                <a:gd name="T48" fmla="*/ 2 w 4194"/>
                <a:gd name="T49" fmla="*/ 6656 h 6708"/>
                <a:gd name="T50" fmla="*/ 0 w 4194"/>
                <a:gd name="T51" fmla="*/ 6643 h 6708"/>
                <a:gd name="T52" fmla="*/ 1 w 4194"/>
                <a:gd name="T53" fmla="*/ 58 h 6708"/>
                <a:gd name="T54" fmla="*/ 3 w 4194"/>
                <a:gd name="T55" fmla="*/ 45 h 6708"/>
                <a:gd name="T56" fmla="*/ 9 w 4194"/>
                <a:gd name="T57" fmla="*/ 34 h 6708"/>
                <a:gd name="T58" fmla="*/ 15 w 4194"/>
                <a:gd name="T59" fmla="*/ 24 h 6708"/>
                <a:gd name="T60" fmla="*/ 24 w 4194"/>
                <a:gd name="T61" fmla="*/ 15 h 6708"/>
                <a:gd name="T62" fmla="*/ 35 w 4194"/>
                <a:gd name="T63" fmla="*/ 7 h 6708"/>
                <a:gd name="T64" fmla="*/ 47 w 4194"/>
                <a:gd name="T65" fmla="*/ 3 h 6708"/>
                <a:gd name="T66" fmla="*/ 59 w 4194"/>
                <a:gd name="T67" fmla="*/ 0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94" h="6708">
                  <a:moveTo>
                    <a:pt x="65" y="0"/>
                  </a:moveTo>
                  <a:lnTo>
                    <a:pt x="4129" y="0"/>
                  </a:lnTo>
                  <a:lnTo>
                    <a:pt x="4135" y="0"/>
                  </a:lnTo>
                  <a:lnTo>
                    <a:pt x="4142" y="1"/>
                  </a:lnTo>
                  <a:lnTo>
                    <a:pt x="4147" y="3"/>
                  </a:lnTo>
                  <a:lnTo>
                    <a:pt x="4154" y="5"/>
                  </a:lnTo>
                  <a:lnTo>
                    <a:pt x="4159" y="7"/>
                  </a:lnTo>
                  <a:lnTo>
                    <a:pt x="4165" y="10"/>
                  </a:lnTo>
                  <a:lnTo>
                    <a:pt x="4170" y="15"/>
                  </a:lnTo>
                  <a:lnTo>
                    <a:pt x="4174" y="19"/>
                  </a:lnTo>
                  <a:lnTo>
                    <a:pt x="4179" y="24"/>
                  </a:lnTo>
                  <a:lnTo>
                    <a:pt x="4182" y="29"/>
                  </a:lnTo>
                  <a:lnTo>
                    <a:pt x="4185" y="34"/>
                  </a:lnTo>
                  <a:lnTo>
                    <a:pt x="4188" y="40"/>
                  </a:lnTo>
                  <a:lnTo>
                    <a:pt x="4191" y="45"/>
                  </a:lnTo>
                  <a:lnTo>
                    <a:pt x="4192" y="52"/>
                  </a:lnTo>
                  <a:lnTo>
                    <a:pt x="4193" y="58"/>
                  </a:lnTo>
                  <a:lnTo>
                    <a:pt x="4194" y="65"/>
                  </a:lnTo>
                  <a:lnTo>
                    <a:pt x="4194" y="6643"/>
                  </a:lnTo>
                  <a:lnTo>
                    <a:pt x="4193" y="6650"/>
                  </a:lnTo>
                  <a:lnTo>
                    <a:pt x="4192" y="6656"/>
                  </a:lnTo>
                  <a:lnTo>
                    <a:pt x="4191" y="6662"/>
                  </a:lnTo>
                  <a:lnTo>
                    <a:pt x="4188" y="6668"/>
                  </a:lnTo>
                  <a:lnTo>
                    <a:pt x="4185" y="6674"/>
                  </a:lnTo>
                  <a:lnTo>
                    <a:pt x="4182" y="6679"/>
                  </a:lnTo>
                  <a:lnTo>
                    <a:pt x="4179" y="6684"/>
                  </a:lnTo>
                  <a:lnTo>
                    <a:pt x="4174" y="6689"/>
                  </a:lnTo>
                  <a:lnTo>
                    <a:pt x="4170" y="6693"/>
                  </a:lnTo>
                  <a:lnTo>
                    <a:pt x="4165" y="6696"/>
                  </a:lnTo>
                  <a:lnTo>
                    <a:pt x="4159" y="6700"/>
                  </a:lnTo>
                  <a:lnTo>
                    <a:pt x="4154" y="6703"/>
                  </a:lnTo>
                  <a:lnTo>
                    <a:pt x="4147" y="6705"/>
                  </a:lnTo>
                  <a:lnTo>
                    <a:pt x="4142" y="6707"/>
                  </a:lnTo>
                  <a:lnTo>
                    <a:pt x="4135" y="6707"/>
                  </a:lnTo>
                  <a:lnTo>
                    <a:pt x="4129" y="6708"/>
                  </a:lnTo>
                  <a:lnTo>
                    <a:pt x="65" y="6708"/>
                  </a:lnTo>
                  <a:lnTo>
                    <a:pt x="59" y="6707"/>
                  </a:lnTo>
                  <a:lnTo>
                    <a:pt x="52" y="6707"/>
                  </a:lnTo>
                  <a:lnTo>
                    <a:pt x="47" y="6705"/>
                  </a:lnTo>
                  <a:lnTo>
                    <a:pt x="40" y="6703"/>
                  </a:lnTo>
                  <a:lnTo>
                    <a:pt x="35" y="6700"/>
                  </a:lnTo>
                  <a:lnTo>
                    <a:pt x="29" y="6696"/>
                  </a:lnTo>
                  <a:lnTo>
                    <a:pt x="24" y="6693"/>
                  </a:lnTo>
                  <a:lnTo>
                    <a:pt x="20" y="6689"/>
                  </a:lnTo>
                  <a:lnTo>
                    <a:pt x="15" y="6684"/>
                  </a:lnTo>
                  <a:lnTo>
                    <a:pt x="12" y="6679"/>
                  </a:lnTo>
                  <a:lnTo>
                    <a:pt x="9" y="6674"/>
                  </a:lnTo>
                  <a:lnTo>
                    <a:pt x="6" y="6668"/>
                  </a:lnTo>
                  <a:lnTo>
                    <a:pt x="3" y="6662"/>
                  </a:lnTo>
                  <a:lnTo>
                    <a:pt x="2" y="6656"/>
                  </a:lnTo>
                  <a:lnTo>
                    <a:pt x="1" y="6650"/>
                  </a:lnTo>
                  <a:lnTo>
                    <a:pt x="0" y="6643"/>
                  </a:lnTo>
                  <a:lnTo>
                    <a:pt x="0" y="65"/>
                  </a:lnTo>
                  <a:lnTo>
                    <a:pt x="1" y="58"/>
                  </a:lnTo>
                  <a:lnTo>
                    <a:pt x="2" y="52"/>
                  </a:lnTo>
                  <a:lnTo>
                    <a:pt x="3" y="45"/>
                  </a:lnTo>
                  <a:lnTo>
                    <a:pt x="6" y="40"/>
                  </a:lnTo>
                  <a:lnTo>
                    <a:pt x="9" y="34"/>
                  </a:lnTo>
                  <a:lnTo>
                    <a:pt x="12" y="29"/>
                  </a:lnTo>
                  <a:lnTo>
                    <a:pt x="15" y="24"/>
                  </a:lnTo>
                  <a:lnTo>
                    <a:pt x="20" y="19"/>
                  </a:lnTo>
                  <a:lnTo>
                    <a:pt x="24" y="15"/>
                  </a:lnTo>
                  <a:lnTo>
                    <a:pt x="29" y="10"/>
                  </a:lnTo>
                  <a:lnTo>
                    <a:pt x="35" y="7"/>
                  </a:lnTo>
                  <a:lnTo>
                    <a:pt x="40" y="5"/>
                  </a:lnTo>
                  <a:lnTo>
                    <a:pt x="47" y="3"/>
                  </a:lnTo>
                  <a:lnTo>
                    <a:pt x="52" y="1"/>
                  </a:lnTo>
                  <a:lnTo>
                    <a:pt x="59" y="0"/>
                  </a:lnTo>
                  <a:lnTo>
                    <a:pt x="6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36" name="Freeform 35"/>
            <p:cNvSpPr>
              <a:spLocks/>
            </p:cNvSpPr>
            <p:nvPr/>
          </p:nvSpPr>
          <p:spPr bwMode="auto">
            <a:xfrm>
              <a:off x="714828" y="2284342"/>
              <a:ext cx="2522902" cy="4573658"/>
            </a:xfrm>
            <a:custGeom>
              <a:avLst/>
              <a:gdLst>
                <a:gd name="connsiteX0" fmla="*/ 298114 w 1951038"/>
                <a:gd name="connsiteY0" fmla="*/ 0 h 3536951"/>
                <a:gd name="connsiteX1" fmla="*/ 309229 w 1951038"/>
                <a:gd name="connsiteY1" fmla="*/ 0 h 3536951"/>
                <a:gd name="connsiteX2" fmla="*/ 320740 w 1951038"/>
                <a:gd name="connsiteY2" fmla="*/ 397 h 3536951"/>
                <a:gd name="connsiteX3" fmla="*/ 333046 w 1951038"/>
                <a:gd name="connsiteY3" fmla="*/ 1191 h 3536951"/>
                <a:gd name="connsiteX4" fmla="*/ 346146 w 1951038"/>
                <a:gd name="connsiteY4" fmla="*/ 3175 h 3536951"/>
                <a:gd name="connsiteX5" fmla="*/ 360039 w 1951038"/>
                <a:gd name="connsiteY5" fmla="*/ 5160 h 3536951"/>
                <a:gd name="connsiteX6" fmla="*/ 374726 w 1951038"/>
                <a:gd name="connsiteY6" fmla="*/ 8335 h 3536951"/>
                <a:gd name="connsiteX7" fmla="*/ 389017 w 1951038"/>
                <a:gd name="connsiteY7" fmla="*/ 12304 h 3536951"/>
                <a:gd name="connsiteX8" fmla="*/ 402513 w 1951038"/>
                <a:gd name="connsiteY8" fmla="*/ 17464 h 3536951"/>
                <a:gd name="connsiteX9" fmla="*/ 415613 w 1951038"/>
                <a:gd name="connsiteY9" fmla="*/ 23417 h 3536951"/>
                <a:gd name="connsiteX10" fmla="*/ 427919 w 1951038"/>
                <a:gd name="connsiteY10" fmla="*/ 30562 h 3536951"/>
                <a:gd name="connsiteX11" fmla="*/ 439033 w 1951038"/>
                <a:gd name="connsiteY11" fmla="*/ 38897 h 3536951"/>
                <a:gd name="connsiteX12" fmla="*/ 449354 w 1951038"/>
                <a:gd name="connsiteY12" fmla="*/ 48422 h 3536951"/>
                <a:gd name="connsiteX13" fmla="*/ 458881 w 1951038"/>
                <a:gd name="connsiteY13" fmla="*/ 58742 h 3536951"/>
                <a:gd name="connsiteX14" fmla="*/ 468011 w 1951038"/>
                <a:gd name="connsiteY14" fmla="*/ 70252 h 3536951"/>
                <a:gd name="connsiteX15" fmla="*/ 475950 w 1951038"/>
                <a:gd name="connsiteY15" fmla="*/ 82953 h 3536951"/>
                <a:gd name="connsiteX16" fmla="*/ 483889 w 1951038"/>
                <a:gd name="connsiteY16" fmla="*/ 96448 h 3536951"/>
                <a:gd name="connsiteX17" fmla="*/ 490638 w 1951038"/>
                <a:gd name="connsiteY17" fmla="*/ 110339 h 3536951"/>
                <a:gd name="connsiteX18" fmla="*/ 497386 w 1951038"/>
                <a:gd name="connsiteY18" fmla="*/ 126216 h 3536951"/>
                <a:gd name="connsiteX19" fmla="*/ 502943 w 1951038"/>
                <a:gd name="connsiteY19" fmla="*/ 142489 h 3536951"/>
                <a:gd name="connsiteX20" fmla="*/ 508104 w 1951038"/>
                <a:gd name="connsiteY20" fmla="*/ 159555 h 3536951"/>
                <a:gd name="connsiteX21" fmla="*/ 512867 w 1951038"/>
                <a:gd name="connsiteY21" fmla="*/ 178210 h 3536951"/>
                <a:gd name="connsiteX22" fmla="*/ 517234 w 1951038"/>
                <a:gd name="connsiteY22" fmla="*/ 197261 h 3536951"/>
                <a:gd name="connsiteX23" fmla="*/ 520806 w 1951038"/>
                <a:gd name="connsiteY23" fmla="*/ 217503 h 3536951"/>
                <a:gd name="connsiteX24" fmla="*/ 523982 w 1951038"/>
                <a:gd name="connsiteY24" fmla="*/ 238142 h 3536951"/>
                <a:gd name="connsiteX25" fmla="*/ 527158 w 1951038"/>
                <a:gd name="connsiteY25" fmla="*/ 260369 h 3536951"/>
                <a:gd name="connsiteX26" fmla="*/ 529142 w 1951038"/>
                <a:gd name="connsiteY26" fmla="*/ 282992 h 3536951"/>
                <a:gd name="connsiteX27" fmla="*/ 531127 w 1951038"/>
                <a:gd name="connsiteY27" fmla="*/ 306410 h 3536951"/>
                <a:gd name="connsiteX28" fmla="*/ 533112 w 1951038"/>
                <a:gd name="connsiteY28" fmla="*/ 330621 h 3536951"/>
                <a:gd name="connsiteX29" fmla="*/ 534700 w 1951038"/>
                <a:gd name="connsiteY29" fmla="*/ 356023 h 3536951"/>
                <a:gd name="connsiteX30" fmla="*/ 535494 w 1951038"/>
                <a:gd name="connsiteY30" fmla="*/ 382218 h 3536951"/>
                <a:gd name="connsiteX31" fmla="*/ 536684 w 1951038"/>
                <a:gd name="connsiteY31" fmla="*/ 408414 h 3536951"/>
                <a:gd name="connsiteX32" fmla="*/ 537478 w 1951038"/>
                <a:gd name="connsiteY32" fmla="*/ 435800 h 3536951"/>
                <a:gd name="connsiteX33" fmla="*/ 537875 w 1951038"/>
                <a:gd name="connsiteY33" fmla="*/ 463980 h 3536951"/>
                <a:gd name="connsiteX34" fmla="*/ 537875 w 1951038"/>
                <a:gd name="connsiteY34" fmla="*/ 492954 h 3536951"/>
                <a:gd name="connsiteX35" fmla="*/ 537875 w 1951038"/>
                <a:gd name="connsiteY35" fmla="*/ 552887 h 3536951"/>
                <a:gd name="connsiteX36" fmla="*/ 537478 w 1951038"/>
                <a:gd name="connsiteY36" fmla="*/ 615598 h 3536951"/>
                <a:gd name="connsiteX37" fmla="*/ 537081 w 1951038"/>
                <a:gd name="connsiteY37" fmla="*/ 676324 h 3536951"/>
                <a:gd name="connsiteX38" fmla="*/ 536684 w 1951038"/>
                <a:gd name="connsiteY38" fmla="*/ 732684 h 3536951"/>
                <a:gd name="connsiteX39" fmla="*/ 536684 w 1951038"/>
                <a:gd name="connsiteY39" fmla="*/ 783091 h 3536951"/>
                <a:gd name="connsiteX40" fmla="*/ 536684 w 1951038"/>
                <a:gd name="connsiteY40" fmla="*/ 828735 h 3536951"/>
                <a:gd name="connsiteX41" fmla="*/ 537081 w 1951038"/>
                <a:gd name="connsiteY41" fmla="*/ 870013 h 3536951"/>
                <a:gd name="connsiteX42" fmla="*/ 537081 w 1951038"/>
                <a:gd name="connsiteY42" fmla="*/ 906528 h 3536951"/>
                <a:gd name="connsiteX43" fmla="*/ 537478 w 1951038"/>
                <a:gd name="connsiteY43" fmla="*/ 938677 h 3536951"/>
                <a:gd name="connsiteX44" fmla="*/ 537875 w 1951038"/>
                <a:gd name="connsiteY44" fmla="*/ 966857 h 3536951"/>
                <a:gd name="connsiteX45" fmla="*/ 538272 w 1951038"/>
                <a:gd name="connsiteY45" fmla="*/ 990671 h 3536951"/>
                <a:gd name="connsiteX46" fmla="*/ 538669 w 1951038"/>
                <a:gd name="connsiteY46" fmla="*/ 1010913 h 3536951"/>
                <a:gd name="connsiteX47" fmla="*/ 539066 w 1951038"/>
                <a:gd name="connsiteY47" fmla="*/ 1027186 h 3536951"/>
                <a:gd name="connsiteX48" fmla="*/ 539463 w 1951038"/>
                <a:gd name="connsiteY48" fmla="*/ 1040681 h 3536951"/>
                <a:gd name="connsiteX49" fmla="*/ 539860 w 1951038"/>
                <a:gd name="connsiteY49" fmla="*/ 1050604 h 3536951"/>
                <a:gd name="connsiteX50" fmla="*/ 539860 w 1951038"/>
                <a:gd name="connsiteY50" fmla="*/ 1057351 h 3536951"/>
                <a:gd name="connsiteX51" fmla="*/ 540257 w 1951038"/>
                <a:gd name="connsiteY51" fmla="*/ 1061320 h 3536951"/>
                <a:gd name="connsiteX52" fmla="*/ 540257 w 1951038"/>
                <a:gd name="connsiteY52" fmla="*/ 1062908 h 3536951"/>
                <a:gd name="connsiteX53" fmla="*/ 542639 w 1951038"/>
                <a:gd name="connsiteY53" fmla="*/ 1064099 h 3536951"/>
                <a:gd name="connsiteX54" fmla="*/ 548990 w 1951038"/>
                <a:gd name="connsiteY54" fmla="*/ 1068464 h 3536951"/>
                <a:gd name="connsiteX55" fmla="*/ 558517 w 1951038"/>
                <a:gd name="connsiteY55" fmla="*/ 1075212 h 3536951"/>
                <a:gd name="connsiteX56" fmla="*/ 571617 w 1951038"/>
                <a:gd name="connsiteY56" fmla="*/ 1085134 h 3536951"/>
                <a:gd name="connsiteX57" fmla="*/ 579159 w 1951038"/>
                <a:gd name="connsiteY57" fmla="*/ 1091088 h 3536951"/>
                <a:gd name="connsiteX58" fmla="*/ 587098 w 1951038"/>
                <a:gd name="connsiteY58" fmla="*/ 1098232 h 3536951"/>
                <a:gd name="connsiteX59" fmla="*/ 595831 w 1951038"/>
                <a:gd name="connsiteY59" fmla="*/ 1105377 h 3536951"/>
                <a:gd name="connsiteX60" fmla="*/ 604564 w 1951038"/>
                <a:gd name="connsiteY60" fmla="*/ 1113711 h 3536951"/>
                <a:gd name="connsiteX61" fmla="*/ 613694 w 1951038"/>
                <a:gd name="connsiteY61" fmla="*/ 1122840 h 3536951"/>
                <a:gd name="connsiteX62" fmla="*/ 623618 w 1951038"/>
                <a:gd name="connsiteY62" fmla="*/ 1132763 h 3536951"/>
                <a:gd name="connsiteX63" fmla="*/ 633542 w 1951038"/>
                <a:gd name="connsiteY63" fmla="*/ 1143082 h 3536951"/>
                <a:gd name="connsiteX64" fmla="*/ 643466 w 1951038"/>
                <a:gd name="connsiteY64" fmla="*/ 1154196 h 3536951"/>
                <a:gd name="connsiteX65" fmla="*/ 653786 w 1951038"/>
                <a:gd name="connsiteY65" fmla="*/ 1166500 h 3536951"/>
                <a:gd name="connsiteX66" fmla="*/ 664107 w 1951038"/>
                <a:gd name="connsiteY66" fmla="*/ 1179201 h 3536951"/>
                <a:gd name="connsiteX67" fmla="*/ 674428 w 1951038"/>
                <a:gd name="connsiteY67" fmla="*/ 1193092 h 3536951"/>
                <a:gd name="connsiteX68" fmla="*/ 685146 w 1951038"/>
                <a:gd name="connsiteY68" fmla="*/ 1207381 h 3536951"/>
                <a:gd name="connsiteX69" fmla="*/ 695070 w 1951038"/>
                <a:gd name="connsiteY69" fmla="*/ 1222463 h 3536951"/>
                <a:gd name="connsiteX70" fmla="*/ 704994 w 1951038"/>
                <a:gd name="connsiteY70" fmla="*/ 1238339 h 3536951"/>
                <a:gd name="connsiteX71" fmla="*/ 714918 w 1951038"/>
                <a:gd name="connsiteY71" fmla="*/ 1255406 h 3536951"/>
                <a:gd name="connsiteX72" fmla="*/ 723651 w 1951038"/>
                <a:gd name="connsiteY72" fmla="*/ 1272473 h 3536951"/>
                <a:gd name="connsiteX73" fmla="*/ 732781 w 1951038"/>
                <a:gd name="connsiteY73" fmla="*/ 1290731 h 3536951"/>
                <a:gd name="connsiteX74" fmla="*/ 741514 w 1951038"/>
                <a:gd name="connsiteY74" fmla="*/ 1310179 h 3536951"/>
                <a:gd name="connsiteX75" fmla="*/ 749850 w 1951038"/>
                <a:gd name="connsiteY75" fmla="*/ 1330024 h 3536951"/>
                <a:gd name="connsiteX76" fmla="*/ 756995 w 1951038"/>
                <a:gd name="connsiteY76" fmla="*/ 1350663 h 3536951"/>
                <a:gd name="connsiteX77" fmla="*/ 764140 w 1951038"/>
                <a:gd name="connsiteY77" fmla="*/ 1372096 h 3536951"/>
                <a:gd name="connsiteX78" fmla="*/ 770491 w 1951038"/>
                <a:gd name="connsiteY78" fmla="*/ 1394719 h 3536951"/>
                <a:gd name="connsiteX79" fmla="*/ 775652 w 1951038"/>
                <a:gd name="connsiteY79" fmla="*/ 1417343 h 3536951"/>
                <a:gd name="connsiteX80" fmla="*/ 780415 w 1951038"/>
                <a:gd name="connsiteY80" fmla="*/ 1441554 h 3536951"/>
                <a:gd name="connsiteX81" fmla="*/ 784385 w 1951038"/>
                <a:gd name="connsiteY81" fmla="*/ 1466162 h 3536951"/>
                <a:gd name="connsiteX82" fmla="*/ 787561 w 1951038"/>
                <a:gd name="connsiteY82" fmla="*/ 1490373 h 3536951"/>
                <a:gd name="connsiteX83" fmla="*/ 790339 w 1951038"/>
                <a:gd name="connsiteY83" fmla="*/ 1514187 h 3536951"/>
                <a:gd name="connsiteX84" fmla="*/ 792721 w 1951038"/>
                <a:gd name="connsiteY84" fmla="*/ 1538398 h 3536951"/>
                <a:gd name="connsiteX85" fmla="*/ 794706 w 1951038"/>
                <a:gd name="connsiteY85" fmla="*/ 1561816 h 3536951"/>
                <a:gd name="connsiteX86" fmla="*/ 795897 w 1951038"/>
                <a:gd name="connsiteY86" fmla="*/ 1584836 h 3536951"/>
                <a:gd name="connsiteX87" fmla="*/ 797088 w 1951038"/>
                <a:gd name="connsiteY87" fmla="*/ 1608253 h 3536951"/>
                <a:gd name="connsiteX88" fmla="*/ 797881 w 1951038"/>
                <a:gd name="connsiteY88" fmla="*/ 1630877 h 3536951"/>
                <a:gd name="connsiteX89" fmla="*/ 798675 w 1951038"/>
                <a:gd name="connsiteY89" fmla="*/ 1653103 h 3536951"/>
                <a:gd name="connsiteX90" fmla="*/ 798675 w 1951038"/>
                <a:gd name="connsiteY90" fmla="*/ 1675330 h 3536951"/>
                <a:gd name="connsiteX91" fmla="*/ 798675 w 1951038"/>
                <a:gd name="connsiteY91" fmla="*/ 1696763 h 3536951"/>
                <a:gd name="connsiteX92" fmla="*/ 797881 w 1951038"/>
                <a:gd name="connsiteY92" fmla="*/ 1717799 h 3536951"/>
                <a:gd name="connsiteX93" fmla="*/ 797088 w 1951038"/>
                <a:gd name="connsiteY93" fmla="*/ 1758680 h 3536951"/>
                <a:gd name="connsiteX94" fmla="*/ 795500 w 1951038"/>
                <a:gd name="connsiteY94" fmla="*/ 1796782 h 3536951"/>
                <a:gd name="connsiteX95" fmla="*/ 793912 w 1951038"/>
                <a:gd name="connsiteY95" fmla="*/ 1833298 h 3536951"/>
                <a:gd name="connsiteX96" fmla="*/ 791530 w 1951038"/>
                <a:gd name="connsiteY96" fmla="*/ 1867034 h 3536951"/>
                <a:gd name="connsiteX97" fmla="*/ 790339 w 1951038"/>
                <a:gd name="connsiteY97" fmla="*/ 1897993 h 3536951"/>
                <a:gd name="connsiteX98" fmla="*/ 789148 w 1951038"/>
                <a:gd name="connsiteY98" fmla="*/ 1925379 h 3536951"/>
                <a:gd name="connsiteX99" fmla="*/ 788751 w 1951038"/>
                <a:gd name="connsiteY99" fmla="*/ 1938477 h 3536951"/>
                <a:gd name="connsiteX100" fmla="*/ 788751 w 1951038"/>
                <a:gd name="connsiteY100" fmla="*/ 1949987 h 3536951"/>
                <a:gd name="connsiteX101" fmla="*/ 789148 w 1951038"/>
                <a:gd name="connsiteY101" fmla="*/ 1961100 h 3536951"/>
                <a:gd name="connsiteX102" fmla="*/ 789545 w 1951038"/>
                <a:gd name="connsiteY102" fmla="*/ 1971420 h 3536951"/>
                <a:gd name="connsiteX103" fmla="*/ 790339 w 1951038"/>
                <a:gd name="connsiteY103" fmla="*/ 1980549 h 3536951"/>
                <a:gd name="connsiteX104" fmla="*/ 791530 w 1951038"/>
                <a:gd name="connsiteY104" fmla="*/ 1988090 h 3536951"/>
                <a:gd name="connsiteX105" fmla="*/ 792721 w 1951038"/>
                <a:gd name="connsiteY105" fmla="*/ 1995631 h 3536951"/>
                <a:gd name="connsiteX106" fmla="*/ 795103 w 1951038"/>
                <a:gd name="connsiteY106" fmla="*/ 2001585 h 3536951"/>
                <a:gd name="connsiteX107" fmla="*/ 803836 w 1951038"/>
                <a:gd name="connsiteY107" fmla="*/ 2021827 h 3536951"/>
                <a:gd name="connsiteX108" fmla="*/ 811378 w 1951038"/>
                <a:gd name="connsiteY108" fmla="*/ 2038894 h 3536951"/>
                <a:gd name="connsiteX109" fmla="*/ 814951 w 1951038"/>
                <a:gd name="connsiteY109" fmla="*/ 2046832 h 3536951"/>
                <a:gd name="connsiteX110" fmla="*/ 818920 w 1951038"/>
                <a:gd name="connsiteY110" fmla="*/ 2053182 h 3536951"/>
                <a:gd name="connsiteX111" fmla="*/ 823287 w 1951038"/>
                <a:gd name="connsiteY111" fmla="*/ 2059929 h 3536951"/>
                <a:gd name="connsiteX112" fmla="*/ 826859 w 1951038"/>
                <a:gd name="connsiteY112" fmla="*/ 2065486 h 3536951"/>
                <a:gd name="connsiteX113" fmla="*/ 831226 w 1951038"/>
                <a:gd name="connsiteY113" fmla="*/ 2070646 h 3536951"/>
                <a:gd name="connsiteX114" fmla="*/ 835989 w 1951038"/>
                <a:gd name="connsiteY114" fmla="*/ 2075409 h 3536951"/>
                <a:gd name="connsiteX115" fmla="*/ 840753 w 1951038"/>
                <a:gd name="connsiteY115" fmla="*/ 2080172 h 3536951"/>
                <a:gd name="connsiteX116" fmla="*/ 846310 w 1951038"/>
                <a:gd name="connsiteY116" fmla="*/ 2084141 h 3536951"/>
                <a:gd name="connsiteX117" fmla="*/ 851867 w 1951038"/>
                <a:gd name="connsiteY117" fmla="*/ 2087713 h 3536951"/>
                <a:gd name="connsiteX118" fmla="*/ 858616 w 1951038"/>
                <a:gd name="connsiteY118" fmla="*/ 2091285 h 3536951"/>
                <a:gd name="connsiteX119" fmla="*/ 865364 w 1951038"/>
                <a:gd name="connsiteY119" fmla="*/ 2094857 h 3536951"/>
                <a:gd name="connsiteX120" fmla="*/ 873303 w 1951038"/>
                <a:gd name="connsiteY120" fmla="*/ 2098032 h 3536951"/>
                <a:gd name="connsiteX121" fmla="*/ 880845 w 1951038"/>
                <a:gd name="connsiteY121" fmla="*/ 2101208 h 3536951"/>
                <a:gd name="connsiteX122" fmla="*/ 887990 w 1951038"/>
                <a:gd name="connsiteY122" fmla="*/ 2103986 h 3536951"/>
                <a:gd name="connsiteX123" fmla="*/ 894342 w 1951038"/>
                <a:gd name="connsiteY123" fmla="*/ 2105573 h 3536951"/>
                <a:gd name="connsiteX124" fmla="*/ 899899 w 1951038"/>
                <a:gd name="connsiteY124" fmla="*/ 2107161 h 3536951"/>
                <a:gd name="connsiteX125" fmla="*/ 909823 w 1951038"/>
                <a:gd name="connsiteY125" fmla="*/ 2109542 h 3536951"/>
                <a:gd name="connsiteX126" fmla="*/ 918159 w 1951038"/>
                <a:gd name="connsiteY126" fmla="*/ 2110733 h 3536951"/>
                <a:gd name="connsiteX127" fmla="*/ 923716 w 1951038"/>
                <a:gd name="connsiteY127" fmla="*/ 2111130 h 3536951"/>
                <a:gd name="connsiteX128" fmla="*/ 927686 w 1951038"/>
                <a:gd name="connsiteY128" fmla="*/ 2110733 h 3536951"/>
                <a:gd name="connsiteX129" fmla="*/ 929671 w 1951038"/>
                <a:gd name="connsiteY129" fmla="*/ 2110336 h 3536951"/>
                <a:gd name="connsiteX130" fmla="*/ 930465 w 1951038"/>
                <a:gd name="connsiteY130" fmla="*/ 2110336 h 3536951"/>
                <a:gd name="connsiteX131" fmla="*/ 1951038 w 1951038"/>
                <a:gd name="connsiteY131" fmla="*/ 2110336 h 3536951"/>
                <a:gd name="connsiteX132" fmla="*/ 1948259 w 1951038"/>
                <a:gd name="connsiteY132" fmla="*/ 2117877 h 3536951"/>
                <a:gd name="connsiteX133" fmla="*/ 1939526 w 1951038"/>
                <a:gd name="connsiteY133" fmla="*/ 2139707 h 3536951"/>
                <a:gd name="connsiteX134" fmla="*/ 1933175 w 1951038"/>
                <a:gd name="connsiteY134" fmla="*/ 2154392 h 3536951"/>
                <a:gd name="connsiteX135" fmla="*/ 1924442 w 1951038"/>
                <a:gd name="connsiteY135" fmla="*/ 2171062 h 3536951"/>
                <a:gd name="connsiteX136" fmla="*/ 1919679 w 1951038"/>
                <a:gd name="connsiteY136" fmla="*/ 2180191 h 3536951"/>
                <a:gd name="connsiteX137" fmla="*/ 1914518 w 1951038"/>
                <a:gd name="connsiteY137" fmla="*/ 2189717 h 3536951"/>
                <a:gd name="connsiteX138" fmla="*/ 1908961 w 1951038"/>
                <a:gd name="connsiteY138" fmla="*/ 2199639 h 3536951"/>
                <a:gd name="connsiteX139" fmla="*/ 1902610 w 1951038"/>
                <a:gd name="connsiteY139" fmla="*/ 2209562 h 3536951"/>
                <a:gd name="connsiteX140" fmla="*/ 1896258 w 1951038"/>
                <a:gd name="connsiteY140" fmla="*/ 2219882 h 3536951"/>
                <a:gd name="connsiteX141" fmla="*/ 1888716 w 1951038"/>
                <a:gd name="connsiteY141" fmla="*/ 2230598 h 3536951"/>
                <a:gd name="connsiteX142" fmla="*/ 1881174 w 1951038"/>
                <a:gd name="connsiteY142" fmla="*/ 2240917 h 3536951"/>
                <a:gd name="connsiteX143" fmla="*/ 1872838 w 1951038"/>
                <a:gd name="connsiteY143" fmla="*/ 2252031 h 3536951"/>
                <a:gd name="connsiteX144" fmla="*/ 1864105 w 1951038"/>
                <a:gd name="connsiteY144" fmla="*/ 2262747 h 3536951"/>
                <a:gd name="connsiteX145" fmla="*/ 1854975 w 1951038"/>
                <a:gd name="connsiteY145" fmla="*/ 2273464 h 3536951"/>
                <a:gd name="connsiteX146" fmla="*/ 1845051 w 1951038"/>
                <a:gd name="connsiteY146" fmla="*/ 2284180 h 3536951"/>
                <a:gd name="connsiteX147" fmla="*/ 1834730 w 1951038"/>
                <a:gd name="connsiteY147" fmla="*/ 2294499 h 3536951"/>
                <a:gd name="connsiteX148" fmla="*/ 1823615 w 1951038"/>
                <a:gd name="connsiteY148" fmla="*/ 2304819 h 3536951"/>
                <a:gd name="connsiteX149" fmla="*/ 1812501 w 1951038"/>
                <a:gd name="connsiteY149" fmla="*/ 2314741 h 3536951"/>
                <a:gd name="connsiteX150" fmla="*/ 1799798 w 1951038"/>
                <a:gd name="connsiteY150" fmla="*/ 2324664 h 3536951"/>
                <a:gd name="connsiteX151" fmla="*/ 1787493 w 1951038"/>
                <a:gd name="connsiteY151" fmla="*/ 2334190 h 3536951"/>
                <a:gd name="connsiteX152" fmla="*/ 1773996 w 1951038"/>
                <a:gd name="connsiteY152" fmla="*/ 2343318 h 3536951"/>
                <a:gd name="connsiteX153" fmla="*/ 1760102 w 1951038"/>
                <a:gd name="connsiteY153" fmla="*/ 2352050 h 3536951"/>
                <a:gd name="connsiteX154" fmla="*/ 1745415 w 1951038"/>
                <a:gd name="connsiteY154" fmla="*/ 2360385 h 3536951"/>
                <a:gd name="connsiteX155" fmla="*/ 1730331 w 1951038"/>
                <a:gd name="connsiteY155" fmla="*/ 2367926 h 3536951"/>
                <a:gd name="connsiteX156" fmla="*/ 1714849 w 1951038"/>
                <a:gd name="connsiteY156" fmla="*/ 2375071 h 3536951"/>
                <a:gd name="connsiteX157" fmla="*/ 1699765 w 1951038"/>
                <a:gd name="connsiteY157" fmla="*/ 2381024 h 3536951"/>
                <a:gd name="connsiteX158" fmla="*/ 1684681 w 1951038"/>
                <a:gd name="connsiteY158" fmla="*/ 2386581 h 3536951"/>
                <a:gd name="connsiteX159" fmla="*/ 1669994 w 1951038"/>
                <a:gd name="connsiteY159" fmla="*/ 2391344 h 3536951"/>
                <a:gd name="connsiteX160" fmla="*/ 1655306 w 1951038"/>
                <a:gd name="connsiteY160" fmla="*/ 2395710 h 3536951"/>
                <a:gd name="connsiteX161" fmla="*/ 1641016 w 1951038"/>
                <a:gd name="connsiteY161" fmla="*/ 2399679 h 3536951"/>
                <a:gd name="connsiteX162" fmla="*/ 1627122 w 1951038"/>
                <a:gd name="connsiteY162" fmla="*/ 2402854 h 3536951"/>
                <a:gd name="connsiteX163" fmla="*/ 1613626 w 1951038"/>
                <a:gd name="connsiteY163" fmla="*/ 2405632 h 3536951"/>
                <a:gd name="connsiteX164" fmla="*/ 1587427 w 1951038"/>
                <a:gd name="connsiteY164" fmla="*/ 2410395 h 3536951"/>
                <a:gd name="connsiteX165" fmla="*/ 1562815 w 1951038"/>
                <a:gd name="connsiteY165" fmla="*/ 2413967 h 3536951"/>
                <a:gd name="connsiteX166" fmla="*/ 1539395 w 1951038"/>
                <a:gd name="connsiteY166" fmla="*/ 2417143 h 3536951"/>
                <a:gd name="connsiteX167" fmla="*/ 1518356 w 1951038"/>
                <a:gd name="connsiteY167" fmla="*/ 2420318 h 3536951"/>
                <a:gd name="connsiteX168" fmla="*/ 1508035 w 1951038"/>
                <a:gd name="connsiteY168" fmla="*/ 2421905 h 3536951"/>
                <a:gd name="connsiteX169" fmla="*/ 1498509 w 1951038"/>
                <a:gd name="connsiteY169" fmla="*/ 2423890 h 3536951"/>
                <a:gd name="connsiteX170" fmla="*/ 1489775 w 1951038"/>
                <a:gd name="connsiteY170" fmla="*/ 2425874 h 3536951"/>
                <a:gd name="connsiteX171" fmla="*/ 1481439 w 1951038"/>
                <a:gd name="connsiteY171" fmla="*/ 2428256 h 3536951"/>
                <a:gd name="connsiteX172" fmla="*/ 1473103 w 1951038"/>
                <a:gd name="connsiteY172" fmla="*/ 2431034 h 3536951"/>
                <a:gd name="connsiteX173" fmla="*/ 1465958 w 1951038"/>
                <a:gd name="connsiteY173" fmla="*/ 2434209 h 3536951"/>
                <a:gd name="connsiteX174" fmla="*/ 1458813 w 1951038"/>
                <a:gd name="connsiteY174" fmla="*/ 2437385 h 3536951"/>
                <a:gd name="connsiteX175" fmla="*/ 1452859 w 1951038"/>
                <a:gd name="connsiteY175" fmla="*/ 2441354 h 3536951"/>
                <a:gd name="connsiteX176" fmla="*/ 1446904 w 1951038"/>
                <a:gd name="connsiteY176" fmla="*/ 2446116 h 3536951"/>
                <a:gd name="connsiteX177" fmla="*/ 1442141 w 1951038"/>
                <a:gd name="connsiteY177" fmla="*/ 2451276 h 3536951"/>
                <a:gd name="connsiteX178" fmla="*/ 1437377 w 1951038"/>
                <a:gd name="connsiteY178" fmla="*/ 2456833 h 3536951"/>
                <a:gd name="connsiteX179" fmla="*/ 1433408 w 1951038"/>
                <a:gd name="connsiteY179" fmla="*/ 2463977 h 3536951"/>
                <a:gd name="connsiteX180" fmla="*/ 1430232 w 1951038"/>
                <a:gd name="connsiteY180" fmla="*/ 2471121 h 3536951"/>
                <a:gd name="connsiteX181" fmla="*/ 1427850 w 1951038"/>
                <a:gd name="connsiteY181" fmla="*/ 2479456 h 3536951"/>
                <a:gd name="connsiteX182" fmla="*/ 1426263 w 1951038"/>
                <a:gd name="connsiteY182" fmla="*/ 2488585 h 3536951"/>
                <a:gd name="connsiteX183" fmla="*/ 1425072 w 1951038"/>
                <a:gd name="connsiteY183" fmla="*/ 2498508 h 3536951"/>
                <a:gd name="connsiteX184" fmla="*/ 1424278 w 1951038"/>
                <a:gd name="connsiteY184" fmla="*/ 2516765 h 3536951"/>
                <a:gd name="connsiteX185" fmla="*/ 1423881 w 1951038"/>
                <a:gd name="connsiteY185" fmla="*/ 2550899 h 3536951"/>
                <a:gd name="connsiteX186" fmla="*/ 1423484 w 1951038"/>
                <a:gd name="connsiteY186" fmla="*/ 2598924 h 3536951"/>
                <a:gd name="connsiteX187" fmla="*/ 1423087 w 1951038"/>
                <a:gd name="connsiteY187" fmla="*/ 2660444 h 3536951"/>
                <a:gd name="connsiteX188" fmla="*/ 1422690 w 1951038"/>
                <a:gd name="connsiteY188" fmla="*/ 2819603 h 3536951"/>
                <a:gd name="connsiteX189" fmla="*/ 1422293 w 1951038"/>
                <a:gd name="connsiteY189" fmla="*/ 3018451 h 3536951"/>
                <a:gd name="connsiteX190" fmla="*/ 1421896 w 1951038"/>
                <a:gd name="connsiteY190" fmla="*/ 3250243 h 3536951"/>
                <a:gd name="connsiteX191" fmla="*/ 1421896 w 1951038"/>
                <a:gd name="connsiteY191" fmla="*/ 3505452 h 3536951"/>
                <a:gd name="connsiteX192" fmla="*/ 1421942 w 1951038"/>
                <a:gd name="connsiteY192" fmla="*/ 3536951 h 3536951"/>
                <a:gd name="connsiteX193" fmla="*/ 187760 w 1951038"/>
                <a:gd name="connsiteY193" fmla="*/ 3536951 h 3536951"/>
                <a:gd name="connsiteX194" fmla="*/ 187760 w 1951038"/>
                <a:gd name="connsiteY194" fmla="*/ 1958719 h 3536951"/>
                <a:gd name="connsiteX195" fmla="*/ 180615 w 1951038"/>
                <a:gd name="connsiteY195" fmla="*/ 1954353 h 3536951"/>
                <a:gd name="connsiteX196" fmla="*/ 161164 w 1951038"/>
                <a:gd name="connsiteY196" fmla="*/ 1942049 h 3536951"/>
                <a:gd name="connsiteX197" fmla="*/ 147668 w 1951038"/>
                <a:gd name="connsiteY197" fmla="*/ 1932523 h 3536951"/>
                <a:gd name="connsiteX198" fmla="*/ 132980 w 1951038"/>
                <a:gd name="connsiteY198" fmla="*/ 1920616 h 3536951"/>
                <a:gd name="connsiteX199" fmla="*/ 125041 w 1951038"/>
                <a:gd name="connsiteY199" fmla="*/ 1914266 h 3536951"/>
                <a:gd name="connsiteX200" fmla="*/ 117499 w 1951038"/>
                <a:gd name="connsiteY200" fmla="*/ 1907122 h 3536951"/>
                <a:gd name="connsiteX201" fmla="*/ 109163 w 1951038"/>
                <a:gd name="connsiteY201" fmla="*/ 1899183 h 3536951"/>
                <a:gd name="connsiteX202" fmla="*/ 100827 w 1951038"/>
                <a:gd name="connsiteY202" fmla="*/ 1890849 h 3536951"/>
                <a:gd name="connsiteX203" fmla="*/ 92888 w 1951038"/>
                <a:gd name="connsiteY203" fmla="*/ 1882514 h 3536951"/>
                <a:gd name="connsiteX204" fmla="*/ 84552 w 1951038"/>
                <a:gd name="connsiteY204" fmla="*/ 1873385 h 3536951"/>
                <a:gd name="connsiteX205" fmla="*/ 76216 w 1951038"/>
                <a:gd name="connsiteY205" fmla="*/ 1863462 h 3536951"/>
                <a:gd name="connsiteX206" fmla="*/ 68277 w 1951038"/>
                <a:gd name="connsiteY206" fmla="*/ 1853143 h 3536951"/>
                <a:gd name="connsiteX207" fmla="*/ 60337 w 1951038"/>
                <a:gd name="connsiteY207" fmla="*/ 1842426 h 3536951"/>
                <a:gd name="connsiteX208" fmla="*/ 53192 w 1951038"/>
                <a:gd name="connsiteY208" fmla="*/ 1830519 h 3536951"/>
                <a:gd name="connsiteX209" fmla="*/ 46047 w 1951038"/>
                <a:gd name="connsiteY209" fmla="*/ 1818612 h 3536951"/>
                <a:gd name="connsiteX210" fmla="*/ 39299 w 1951038"/>
                <a:gd name="connsiteY210" fmla="*/ 1805911 h 3536951"/>
                <a:gd name="connsiteX211" fmla="*/ 32947 w 1951038"/>
                <a:gd name="connsiteY211" fmla="*/ 1793210 h 3536951"/>
                <a:gd name="connsiteX212" fmla="*/ 27390 w 1951038"/>
                <a:gd name="connsiteY212" fmla="*/ 1779319 h 3536951"/>
                <a:gd name="connsiteX213" fmla="*/ 21833 w 1951038"/>
                <a:gd name="connsiteY213" fmla="*/ 1765427 h 3536951"/>
                <a:gd name="connsiteX214" fmla="*/ 17863 w 1951038"/>
                <a:gd name="connsiteY214" fmla="*/ 1750345 h 3536951"/>
                <a:gd name="connsiteX215" fmla="*/ 13894 w 1951038"/>
                <a:gd name="connsiteY215" fmla="*/ 1735262 h 3536951"/>
                <a:gd name="connsiteX216" fmla="*/ 10718 w 1951038"/>
                <a:gd name="connsiteY216" fmla="*/ 1719386 h 3536951"/>
                <a:gd name="connsiteX217" fmla="*/ 8733 w 1951038"/>
                <a:gd name="connsiteY217" fmla="*/ 1702716 h 3536951"/>
                <a:gd name="connsiteX218" fmla="*/ 7145 w 1951038"/>
                <a:gd name="connsiteY218" fmla="*/ 1686046 h 3536951"/>
                <a:gd name="connsiteX219" fmla="*/ 5557 w 1951038"/>
                <a:gd name="connsiteY219" fmla="*/ 1649928 h 3536951"/>
                <a:gd name="connsiteX220" fmla="*/ 3970 w 1951038"/>
                <a:gd name="connsiteY220" fmla="*/ 1609047 h 3536951"/>
                <a:gd name="connsiteX221" fmla="*/ 2779 w 1951038"/>
                <a:gd name="connsiteY221" fmla="*/ 1566181 h 3536951"/>
                <a:gd name="connsiteX222" fmla="*/ 1191 w 1951038"/>
                <a:gd name="connsiteY222" fmla="*/ 1520141 h 3536951"/>
                <a:gd name="connsiteX223" fmla="*/ 397 w 1951038"/>
                <a:gd name="connsiteY223" fmla="*/ 1473306 h 3536951"/>
                <a:gd name="connsiteX224" fmla="*/ 0 w 1951038"/>
                <a:gd name="connsiteY224" fmla="*/ 1424884 h 3536951"/>
                <a:gd name="connsiteX225" fmla="*/ 397 w 1951038"/>
                <a:gd name="connsiteY225" fmla="*/ 1376462 h 3536951"/>
                <a:gd name="connsiteX226" fmla="*/ 1191 w 1951038"/>
                <a:gd name="connsiteY226" fmla="*/ 1328436 h 3536951"/>
                <a:gd name="connsiteX227" fmla="*/ 1588 w 1951038"/>
                <a:gd name="connsiteY227" fmla="*/ 1305019 h 3536951"/>
                <a:gd name="connsiteX228" fmla="*/ 3176 w 1951038"/>
                <a:gd name="connsiteY228" fmla="*/ 1281602 h 3536951"/>
                <a:gd name="connsiteX229" fmla="*/ 4367 w 1951038"/>
                <a:gd name="connsiteY229" fmla="*/ 1258978 h 3536951"/>
                <a:gd name="connsiteX230" fmla="*/ 5557 w 1951038"/>
                <a:gd name="connsiteY230" fmla="*/ 1236752 h 3536951"/>
                <a:gd name="connsiteX231" fmla="*/ 7145 w 1951038"/>
                <a:gd name="connsiteY231" fmla="*/ 1214922 h 3536951"/>
                <a:gd name="connsiteX232" fmla="*/ 9527 w 1951038"/>
                <a:gd name="connsiteY232" fmla="*/ 1194283 h 3536951"/>
                <a:gd name="connsiteX233" fmla="*/ 11512 w 1951038"/>
                <a:gd name="connsiteY233" fmla="*/ 1174438 h 3536951"/>
                <a:gd name="connsiteX234" fmla="*/ 14291 w 1951038"/>
                <a:gd name="connsiteY234" fmla="*/ 1155386 h 3536951"/>
                <a:gd name="connsiteX235" fmla="*/ 16672 w 1951038"/>
                <a:gd name="connsiteY235" fmla="*/ 1137526 h 3536951"/>
                <a:gd name="connsiteX236" fmla="*/ 20245 w 1951038"/>
                <a:gd name="connsiteY236" fmla="*/ 1120459 h 3536951"/>
                <a:gd name="connsiteX237" fmla="*/ 23817 w 1951038"/>
                <a:gd name="connsiteY237" fmla="*/ 1104583 h 3536951"/>
                <a:gd name="connsiteX238" fmla="*/ 27787 w 1951038"/>
                <a:gd name="connsiteY238" fmla="*/ 1089897 h 3536951"/>
                <a:gd name="connsiteX239" fmla="*/ 31757 w 1951038"/>
                <a:gd name="connsiteY239" fmla="*/ 1076800 h 3536951"/>
                <a:gd name="connsiteX240" fmla="*/ 36520 w 1951038"/>
                <a:gd name="connsiteY240" fmla="*/ 1065289 h 3536951"/>
                <a:gd name="connsiteX241" fmla="*/ 41681 w 1951038"/>
                <a:gd name="connsiteY241" fmla="*/ 1054970 h 3536951"/>
                <a:gd name="connsiteX242" fmla="*/ 47238 w 1951038"/>
                <a:gd name="connsiteY242" fmla="*/ 1046238 h 3536951"/>
                <a:gd name="connsiteX243" fmla="*/ 58750 w 1951038"/>
                <a:gd name="connsiteY243" fmla="*/ 1031155 h 3536951"/>
                <a:gd name="connsiteX244" fmla="*/ 70658 w 1951038"/>
                <a:gd name="connsiteY244" fmla="*/ 1016470 h 3536951"/>
                <a:gd name="connsiteX245" fmla="*/ 82964 w 1951038"/>
                <a:gd name="connsiteY245" fmla="*/ 1002182 h 3536951"/>
                <a:gd name="connsiteX246" fmla="*/ 94873 w 1951038"/>
                <a:gd name="connsiteY246" fmla="*/ 989084 h 3536951"/>
                <a:gd name="connsiteX247" fmla="*/ 106781 w 1951038"/>
                <a:gd name="connsiteY247" fmla="*/ 976383 h 3536951"/>
                <a:gd name="connsiteX248" fmla="*/ 118293 w 1951038"/>
                <a:gd name="connsiteY248" fmla="*/ 964476 h 3536951"/>
                <a:gd name="connsiteX249" fmla="*/ 129408 w 1951038"/>
                <a:gd name="connsiteY249" fmla="*/ 953362 h 3536951"/>
                <a:gd name="connsiteX250" fmla="*/ 140126 w 1951038"/>
                <a:gd name="connsiteY250" fmla="*/ 943440 h 3536951"/>
                <a:gd name="connsiteX251" fmla="*/ 159179 w 1951038"/>
                <a:gd name="connsiteY251" fmla="*/ 926373 h 3536951"/>
                <a:gd name="connsiteX252" fmla="*/ 174264 w 1951038"/>
                <a:gd name="connsiteY252" fmla="*/ 913275 h 3536951"/>
                <a:gd name="connsiteX253" fmla="*/ 184188 w 1951038"/>
                <a:gd name="connsiteY253" fmla="*/ 905734 h 3536951"/>
                <a:gd name="connsiteX254" fmla="*/ 187760 w 1951038"/>
                <a:gd name="connsiteY254" fmla="*/ 902559 h 3536951"/>
                <a:gd name="connsiteX255" fmla="*/ 190936 w 1951038"/>
                <a:gd name="connsiteY255" fmla="*/ 61917 h 3536951"/>
                <a:gd name="connsiteX256" fmla="*/ 192127 w 1951038"/>
                <a:gd name="connsiteY256" fmla="*/ 57948 h 3536951"/>
                <a:gd name="connsiteX257" fmla="*/ 197287 w 1951038"/>
                <a:gd name="connsiteY257" fmla="*/ 48422 h 3536951"/>
                <a:gd name="connsiteX258" fmla="*/ 201257 w 1951038"/>
                <a:gd name="connsiteY258" fmla="*/ 42072 h 3536951"/>
                <a:gd name="connsiteX259" fmla="*/ 206814 w 1951038"/>
                <a:gd name="connsiteY259" fmla="*/ 35325 h 3536951"/>
                <a:gd name="connsiteX260" fmla="*/ 210387 w 1951038"/>
                <a:gd name="connsiteY260" fmla="*/ 32149 h 3536951"/>
                <a:gd name="connsiteX261" fmla="*/ 213959 w 1951038"/>
                <a:gd name="connsiteY261" fmla="*/ 28577 h 3536951"/>
                <a:gd name="connsiteX262" fmla="*/ 217929 w 1951038"/>
                <a:gd name="connsiteY262" fmla="*/ 25005 h 3536951"/>
                <a:gd name="connsiteX263" fmla="*/ 222692 w 1951038"/>
                <a:gd name="connsiteY263" fmla="*/ 21433 h 3536951"/>
                <a:gd name="connsiteX264" fmla="*/ 227853 w 1951038"/>
                <a:gd name="connsiteY264" fmla="*/ 18258 h 3536951"/>
                <a:gd name="connsiteX265" fmla="*/ 233410 w 1951038"/>
                <a:gd name="connsiteY265" fmla="*/ 15083 h 3536951"/>
                <a:gd name="connsiteX266" fmla="*/ 239364 w 1951038"/>
                <a:gd name="connsiteY266" fmla="*/ 12304 h 3536951"/>
                <a:gd name="connsiteX267" fmla="*/ 246113 w 1951038"/>
                <a:gd name="connsiteY267" fmla="*/ 9526 h 3536951"/>
                <a:gd name="connsiteX268" fmla="*/ 253258 w 1951038"/>
                <a:gd name="connsiteY268" fmla="*/ 6748 h 3536951"/>
                <a:gd name="connsiteX269" fmla="*/ 261197 w 1951038"/>
                <a:gd name="connsiteY269" fmla="*/ 4763 h 3536951"/>
                <a:gd name="connsiteX270" fmla="*/ 269136 w 1951038"/>
                <a:gd name="connsiteY270" fmla="*/ 3175 h 3536951"/>
                <a:gd name="connsiteX271" fmla="*/ 278266 w 1951038"/>
                <a:gd name="connsiteY271" fmla="*/ 1588 h 3536951"/>
                <a:gd name="connsiteX272" fmla="*/ 287793 w 1951038"/>
                <a:gd name="connsiteY272" fmla="*/ 397 h 353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1951038" h="3536951">
                  <a:moveTo>
                    <a:pt x="298114" y="0"/>
                  </a:moveTo>
                  <a:lnTo>
                    <a:pt x="309229" y="0"/>
                  </a:lnTo>
                  <a:lnTo>
                    <a:pt x="320740" y="397"/>
                  </a:lnTo>
                  <a:lnTo>
                    <a:pt x="333046" y="1191"/>
                  </a:lnTo>
                  <a:lnTo>
                    <a:pt x="346146" y="3175"/>
                  </a:lnTo>
                  <a:lnTo>
                    <a:pt x="360039" y="5160"/>
                  </a:lnTo>
                  <a:lnTo>
                    <a:pt x="374726" y="8335"/>
                  </a:lnTo>
                  <a:lnTo>
                    <a:pt x="389017" y="12304"/>
                  </a:lnTo>
                  <a:lnTo>
                    <a:pt x="402513" y="17464"/>
                  </a:lnTo>
                  <a:lnTo>
                    <a:pt x="415613" y="23417"/>
                  </a:lnTo>
                  <a:lnTo>
                    <a:pt x="427919" y="30562"/>
                  </a:lnTo>
                  <a:lnTo>
                    <a:pt x="439033" y="38897"/>
                  </a:lnTo>
                  <a:lnTo>
                    <a:pt x="449354" y="48422"/>
                  </a:lnTo>
                  <a:lnTo>
                    <a:pt x="458881" y="58742"/>
                  </a:lnTo>
                  <a:lnTo>
                    <a:pt x="468011" y="70252"/>
                  </a:lnTo>
                  <a:lnTo>
                    <a:pt x="475950" y="82953"/>
                  </a:lnTo>
                  <a:lnTo>
                    <a:pt x="483889" y="96448"/>
                  </a:lnTo>
                  <a:lnTo>
                    <a:pt x="490638" y="110339"/>
                  </a:lnTo>
                  <a:lnTo>
                    <a:pt x="497386" y="126216"/>
                  </a:lnTo>
                  <a:lnTo>
                    <a:pt x="502943" y="142489"/>
                  </a:lnTo>
                  <a:lnTo>
                    <a:pt x="508104" y="159555"/>
                  </a:lnTo>
                  <a:lnTo>
                    <a:pt x="512867" y="178210"/>
                  </a:lnTo>
                  <a:lnTo>
                    <a:pt x="517234" y="197261"/>
                  </a:lnTo>
                  <a:lnTo>
                    <a:pt x="520806" y="217503"/>
                  </a:lnTo>
                  <a:lnTo>
                    <a:pt x="523982" y="238142"/>
                  </a:lnTo>
                  <a:lnTo>
                    <a:pt x="527158" y="260369"/>
                  </a:lnTo>
                  <a:lnTo>
                    <a:pt x="529142" y="282992"/>
                  </a:lnTo>
                  <a:lnTo>
                    <a:pt x="531127" y="306410"/>
                  </a:lnTo>
                  <a:lnTo>
                    <a:pt x="533112" y="330621"/>
                  </a:lnTo>
                  <a:lnTo>
                    <a:pt x="534700" y="356023"/>
                  </a:lnTo>
                  <a:lnTo>
                    <a:pt x="535494" y="382218"/>
                  </a:lnTo>
                  <a:lnTo>
                    <a:pt x="536684" y="408414"/>
                  </a:lnTo>
                  <a:lnTo>
                    <a:pt x="537478" y="435800"/>
                  </a:lnTo>
                  <a:lnTo>
                    <a:pt x="537875" y="463980"/>
                  </a:lnTo>
                  <a:lnTo>
                    <a:pt x="537875" y="492954"/>
                  </a:lnTo>
                  <a:lnTo>
                    <a:pt x="537875" y="552887"/>
                  </a:lnTo>
                  <a:lnTo>
                    <a:pt x="537478" y="615598"/>
                  </a:lnTo>
                  <a:lnTo>
                    <a:pt x="537081" y="676324"/>
                  </a:lnTo>
                  <a:lnTo>
                    <a:pt x="536684" y="732684"/>
                  </a:lnTo>
                  <a:lnTo>
                    <a:pt x="536684" y="783091"/>
                  </a:lnTo>
                  <a:lnTo>
                    <a:pt x="536684" y="828735"/>
                  </a:lnTo>
                  <a:lnTo>
                    <a:pt x="537081" y="870013"/>
                  </a:lnTo>
                  <a:lnTo>
                    <a:pt x="537081" y="906528"/>
                  </a:lnTo>
                  <a:lnTo>
                    <a:pt x="537478" y="938677"/>
                  </a:lnTo>
                  <a:lnTo>
                    <a:pt x="537875" y="966857"/>
                  </a:lnTo>
                  <a:lnTo>
                    <a:pt x="538272" y="990671"/>
                  </a:lnTo>
                  <a:lnTo>
                    <a:pt x="538669" y="1010913"/>
                  </a:lnTo>
                  <a:lnTo>
                    <a:pt x="539066" y="1027186"/>
                  </a:lnTo>
                  <a:lnTo>
                    <a:pt x="539463" y="1040681"/>
                  </a:lnTo>
                  <a:lnTo>
                    <a:pt x="539860" y="1050604"/>
                  </a:lnTo>
                  <a:lnTo>
                    <a:pt x="539860" y="1057351"/>
                  </a:lnTo>
                  <a:lnTo>
                    <a:pt x="540257" y="1061320"/>
                  </a:lnTo>
                  <a:lnTo>
                    <a:pt x="540257" y="1062908"/>
                  </a:lnTo>
                  <a:lnTo>
                    <a:pt x="542639" y="1064099"/>
                  </a:lnTo>
                  <a:lnTo>
                    <a:pt x="548990" y="1068464"/>
                  </a:lnTo>
                  <a:lnTo>
                    <a:pt x="558517" y="1075212"/>
                  </a:lnTo>
                  <a:lnTo>
                    <a:pt x="571617" y="1085134"/>
                  </a:lnTo>
                  <a:lnTo>
                    <a:pt x="579159" y="1091088"/>
                  </a:lnTo>
                  <a:lnTo>
                    <a:pt x="587098" y="1098232"/>
                  </a:lnTo>
                  <a:lnTo>
                    <a:pt x="595831" y="1105377"/>
                  </a:lnTo>
                  <a:lnTo>
                    <a:pt x="604564" y="1113711"/>
                  </a:lnTo>
                  <a:lnTo>
                    <a:pt x="613694" y="1122840"/>
                  </a:lnTo>
                  <a:lnTo>
                    <a:pt x="623618" y="1132763"/>
                  </a:lnTo>
                  <a:lnTo>
                    <a:pt x="633542" y="1143082"/>
                  </a:lnTo>
                  <a:lnTo>
                    <a:pt x="643466" y="1154196"/>
                  </a:lnTo>
                  <a:lnTo>
                    <a:pt x="653786" y="1166500"/>
                  </a:lnTo>
                  <a:lnTo>
                    <a:pt x="664107" y="1179201"/>
                  </a:lnTo>
                  <a:lnTo>
                    <a:pt x="674428" y="1193092"/>
                  </a:lnTo>
                  <a:lnTo>
                    <a:pt x="685146" y="1207381"/>
                  </a:lnTo>
                  <a:lnTo>
                    <a:pt x="695070" y="1222463"/>
                  </a:lnTo>
                  <a:lnTo>
                    <a:pt x="704994" y="1238339"/>
                  </a:lnTo>
                  <a:lnTo>
                    <a:pt x="714918" y="1255406"/>
                  </a:lnTo>
                  <a:lnTo>
                    <a:pt x="723651" y="1272473"/>
                  </a:lnTo>
                  <a:lnTo>
                    <a:pt x="732781" y="1290731"/>
                  </a:lnTo>
                  <a:lnTo>
                    <a:pt x="741514" y="1310179"/>
                  </a:lnTo>
                  <a:lnTo>
                    <a:pt x="749850" y="1330024"/>
                  </a:lnTo>
                  <a:lnTo>
                    <a:pt x="756995" y="1350663"/>
                  </a:lnTo>
                  <a:lnTo>
                    <a:pt x="764140" y="1372096"/>
                  </a:lnTo>
                  <a:lnTo>
                    <a:pt x="770491" y="1394719"/>
                  </a:lnTo>
                  <a:lnTo>
                    <a:pt x="775652" y="1417343"/>
                  </a:lnTo>
                  <a:lnTo>
                    <a:pt x="780415" y="1441554"/>
                  </a:lnTo>
                  <a:lnTo>
                    <a:pt x="784385" y="1466162"/>
                  </a:lnTo>
                  <a:lnTo>
                    <a:pt x="787561" y="1490373"/>
                  </a:lnTo>
                  <a:lnTo>
                    <a:pt x="790339" y="1514187"/>
                  </a:lnTo>
                  <a:lnTo>
                    <a:pt x="792721" y="1538398"/>
                  </a:lnTo>
                  <a:lnTo>
                    <a:pt x="794706" y="1561816"/>
                  </a:lnTo>
                  <a:lnTo>
                    <a:pt x="795897" y="1584836"/>
                  </a:lnTo>
                  <a:lnTo>
                    <a:pt x="797088" y="1608253"/>
                  </a:lnTo>
                  <a:lnTo>
                    <a:pt x="797881" y="1630877"/>
                  </a:lnTo>
                  <a:lnTo>
                    <a:pt x="798675" y="1653103"/>
                  </a:lnTo>
                  <a:lnTo>
                    <a:pt x="798675" y="1675330"/>
                  </a:lnTo>
                  <a:lnTo>
                    <a:pt x="798675" y="1696763"/>
                  </a:lnTo>
                  <a:lnTo>
                    <a:pt x="797881" y="1717799"/>
                  </a:lnTo>
                  <a:lnTo>
                    <a:pt x="797088" y="1758680"/>
                  </a:lnTo>
                  <a:lnTo>
                    <a:pt x="795500" y="1796782"/>
                  </a:lnTo>
                  <a:lnTo>
                    <a:pt x="793912" y="1833298"/>
                  </a:lnTo>
                  <a:lnTo>
                    <a:pt x="791530" y="1867034"/>
                  </a:lnTo>
                  <a:lnTo>
                    <a:pt x="790339" y="1897993"/>
                  </a:lnTo>
                  <a:lnTo>
                    <a:pt x="789148" y="1925379"/>
                  </a:lnTo>
                  <a:lnTo>
                    <a:pt x="788751" y="1938477"/>
                  </a:lnTo>
                  <a:lnTo>
                    <a:pt x="788751" y="1949987"/>
                  </a:lnTo>
                  <a:lnTo>
                    <a:pt x="789148" y="1961100"/>
                  </a:lnTo>
                  <a:lnTo>
                    <a:pt x="789545" y="1971420"/>
                  </a:lnTo>
                  <a:lnTo>
                    <a:pt x="790339" y="1980549"/>
                  </a:lnTo>
                  <a:lnTo>
                    <a:pt x="791530" y="1988090"/>
                  </a:lnTo>
                  <a:lnTo>
                    <a:pt x="792721" y="1995631"/>
                  </a:lnTo>
                  <a:lnTo>
                    <a:pt x="795103" y="2001585"/>
                  </a:lnTo>
                  <a:lnTo>
                    <a:pt x="803836" y="2021827"/>
                  </a:lnTo>
                  <a:lnTo>
                    <a:pt x="811378" y="2038894"/>
                  </a:lnTo>
                  <a:lnTo>
                    <a:pt x="814951" y="2046832"/>
                  </a:lnTo>
                  <a:lnTo>
                    <a:pt x="818920" y="2053182"/>
                  </a:lnTo>
                  <a:lnTo>
                    <a:pt x="823287" y="2059929"/>
                  </a:lnTo>
                  <a:lnTo>
                    <a:pt x="826859" y="2065486"/>
                  </a:lnTo>
                  <a:lnTo>
                    <a:pt x="831226" y="2070646"/>
                  </a:lnTo>
                  <a:lnTo>
                    <a:pt x="835989" y="2075409"/>
                  </a:lnTo>
                  <a:lnTo>
                    <a:pt x="840753" y="2080172"/>
                  </a:lnTo>
                  <a:lnTo>
                    <a:pt x="846310" y="2084141"/>
                  </a:lnTo>
                  <a:lnTo>
                    <a:pt x="851867" y="2087713"/>
                  </a:lnTo>
                  <a:lnTo>
                    <a:pt x="858616" y="2091285"/>
                  </a:lnTo>
                  <a:lnTo>
                    <a:pt x="865364" y="2094857"/>
                  </a:lnTo>
                  <a:lnTo>
                    <a:pt x="873303" y="2098032"/>
                  </a:lnTo>
                  <a:lnTo>
                    <a:pt x="880845" y="2101208"/>
                  </a:lnTo>
                  <a:lnTo>
                    <a:pt x="887990" y="2103986"/>
                  </a:lnTo>
                  <a:lnTo>
                    <a:pt x="894342" y="2105573"/>
                  </a:lnTo>
                  <a:lnTo>
                    <a:pt x="899899" y="2107161"/>
                  </a:lnTo>
                  <a:lnTo>
                    <a:pt x="909823" y="2109542"/>
                  </a:lnTo>
                  <a:lnTo>
                    <a:pt x="918159" y="2110733"/>
                  </a:lnTo>
                  <a:lnTo>
                    <a:pt x="923716" y="2111130"/>
                  </a:lnTo>
                  <a:lnTo>
                    <a:pt x="927686" y="2110733"/>
                  </a:lnTo>
                  <a:lnTo>
                    <a:pt x="929671" y="2110336"/>
                  </a:lnTo>
                  <a:lnTo>
                    <a:pt x="930465" y="2110336"/>
                  </a:lnTo>
                  <a:lnTo>
                    <a:pt x="1951038" y="2110336"/>
                  </a:lnTo>
                  <a:lnTo>
                    <a:pt x="1948259" y="2117877"/>
                  </a:lnTo>
                  <a:lnTo>
                    <a:pt x="1939526" y="2139707"/>
                  </a:lnTo>
                  <a:lnTo>
                    <a:pt x="1933175" y="2154392"/>
                  </a:lnTo>
                  <a:lnTo>
                    <a:pt x="1924442" y="2171062"/>
                  </a:lnTo>
                  <a:lnTo>
                    <a:pt x="1919679" y="2180191"/>
                  </a:lnTo>
                  <a:lnTo>
                    <a:pt x="1914518" y="2189717"/>
                  </a:lnTo>
                  <a:lnTo>
                    <a:pt x="1908961" y="2199639"/>
                  </a:lnTo>
                  <a:lnTo>
                    <a:pt x="1902610" y="2209562"/>
                  </a:lnTo>
                  <a:lnTo>
                    <a:pt x="1896258" y="2219882"/>
                  </a:lnTo>
                  <a:lnTo>
                    <a:pt x="1888716" y="2230598"/>
                  </a:lnTo>
                  <a:lnTo>
                    <a:pt x="1881174" y="2240917"/>
                  </a:lnTo>
                  <a:lnTo>
                    <a:pt x="1872838" y="2252031"/>
                  </a:lnTo>
                  <a:lnTo>
                    <a:pt x="1864105" y="2262747"/>
                  </a:lnTo>
                  <a:lnTo>
                    <a:pt x="1854975" y="2273464"/>
                  </a:lnTo>
                  <a:lnTo>
                    <a:pt x="1845051" y="2284180"/>
                  </a:lnTo>
                  <a:lnTo>
                    <a:pt x="1834730" y="2294499"/>
                  </a:lnTo>
                  <a:lnTo>
                    <a:pt x="1823615" y="2304819"/>
                  </a:lnTo>
                  <a:lnTo>
                    <a:pt x="1812501" y="2314741"/>
                  </a:lnTo>
                  <a:lnTo>
                    <a:pt x="1799798" y="2324664"/>
                  </a:lnTo>
                  <a:lnTo>
                    <a:pt x="1787493" y="2334190"/>
                  </a:lnTo>
                  <a:lnTo>
                    <a:pt x="1773996" y="2343318"/>
                  </a:lnTo>
                  <a:lnTo>
                    <a:pt x="1760102" y="2352050"/>
                  </a:lnTo>
                  <a:lnTo>
                    <a:pt x="1745415" y="2360385"/>
                  </a:lnTo>
                  <a:lnTo>
                    <a:pt x="1730331" y="2367926"/>
                  </a:lnTo>
                  <a:lnTo>
                    <a:pt x="1714849" y="2375071"/>
                  </a:lnTo>
                  <a:lnTo>
                    <a:pt x="1699765" y="2381024"/>
                  </a:lnTo>
                  <a:lnTo>
                    <a:pt x="1684681" y="2386581"/>
                  </a:lnTo>
                  <a:lnTo>
                    <a:pt x="1669994" y="2391344"/>
                  </a:lnTo>
                  <a:lnTo>
                    <a:pt x="1655306" y="2395710"/>
                  </a:lnTo>
                  <a:lnTo>
                    <a:pt x="1641016" y="2399679"/>
                  </a:lnTo>
                  <a:lnTo>
                    <a:pt x="1627122" y="2402854"/>
                  </a:lnTo>
                  <a:lnTo>
                    <a:pt x="1613626" y="2405632"/>
                  </a:lnTo>
                  <a:lnTo>
                    <a:pt x="1587427" y="2410395"/>
                  </a:lnTo>
                  <a:lnTo>
                    <a:pt x="1562815" y="2413967"/>
                  </a:lnTo>
                  <a:lnTo>
                    <a:pt x="1539395" y="2417143"/>
                  </a:lnTo>
                  <a:lnTo>
                    <a:pt x="1518356" y="2420318"/>
                  </a:lnTo>
                  <a:lnTo>
                    <a:pt x="1508035" y="2421905"/>
                  </a:lnTo>
                  <a:lnTo>
                    <a:pt x="1498509" y="2423890"/>
                  </a:lnTo>
                  <a:lnTo>
                    <a:pt x="1489775" y="2425874"/>
                  </a:lnTo>
                  <a:lnTo>
                    <a:pt x="1481439" y="2428256"/>
                  </a:lnTo>
                  <a:lnTo>
                    <a:pt x="1473103" y="2431034"/>
                  </a:lnTo>
                  <a:lnTo>
                    <a:pt x="1465958" y="2434209"/>
                  </a:lnTo>
                  <a:lnTo>
                    <a:pt x="1458813" y="2437385"/>
                  </a:lnTo>
                  <a:lnTo>
                    <a:pt x="1452859" y="2441354"/>
                  </a:lnTo>
                  <a:lnTo>
                    <a:pt x="1446904" y="2446116"/>
                  </a:lnTo>
                  <a:lnTo>
                    <a:pt x="1442141" y="2451276"/>
                  </a:lnTo>
                  <a:lnTo>
                    <a:pt x="1437377" y="2456833"/>
                  </a:lnTo>
                  <a:lnTo>
                    <a:pt x="1433408" y="2463977"/>
                  </a:lnTo>
                  <a:lnTo>
                    <a:pt x="1430232" y="2471121"/>
                  </a:lnTo>
                  <a:lnTo>
                    <a:pt x="1427850" y="2479456"/>
                  </a:lnTo>
                  <a:lnTo>
                    <a:pt x="1426263" y="2488585"/>
                  </a:lnTo>
                  <a:lnTo>
                    <a:pt x="1425072" y="2498508"/>
                  </a:lnTo>
                  <a:lnTo>
                    <a:pt x="1424278" y="2516765"/>
                  </a:lnTo>
                  <a:lnTo>
                    <a:pt x="1423881" y="2550899"/>
                  </a:lnTo>
                  <a:lnTo>
                    <a:pt x="1423484" y="2598924"/>
                  </a:lnTo>
                  <a:lnTo>
                    <a:pt x="1423087" y="2660444"/>
                  </a:lnTo>
                  <a:lnTo>
                    <a:pt x="1422690" y="2819603"/>
                  </a:lnTo>
                  <a:lnTo>
                    <a:pt x="1422293" y="3018451"/>
                  </a:lnTo>
                  <a:lnTo>
                    <a:pt x="1421896" y="3250243"/>
                  </a:lnTo>
                  <a:lnTo>
                    <a:pt x="1421896" y="3505452"/>
                  </a:lnTo>
                  <a:lnTo>
                    <a:pt x="1421942" y="3536951"/>
                  </a:lnTo>
                  <a:lnTo>
                    <a:pt x="187760" y="3536951"/>
                  </a:lnTo>
                  <a:lnTo>
                    <a:pt x="187760" y="1958719"/>
                  </a:lnTo>
                  <a:lnTo>
                    <a:pt x="180615" y="1954353"/>
                  </a:lnTo>
                  <a:lnTo>
                    <a:pt x="161164" y="1942049"/>
                  </a:lnTo>
                  <a:lnTo>
                    <a:pt x="147668" y="1932523"/>
                  </a:lnTo>
                  <a:lnTo>
                    <a:pt x="132980" y="1920616"/>
                  </a:lnTo>
                  <a:lnTo>
                    <a:pt x="125041" y="1914266"/>
                  </a:lnTo>
                  <a:lnTo>
                    <a:pt x="117499" y="1907122"/>
                  </a:lnTo>
                  <a:lnTo>
                    <a:pt x="109163" y="1899183"/>
                  </a:lnTo>
                  <a:lnTo>
                    <a:pt x="100827" y="1890849"/>
                  </a:lnTo>
                  <a:lnTo>
                    <a:pt x="92888" y="1882514"/>
                  </a:lnTo>
                  <a:lnTo>
                    <a:pt x="84552" y="1873385"/>
                  </a:lnTo>
                  <a:lnTo>
                    <a:pt x="76216" y="1863462"/>
                  </a:lnTo>
                  <a:lnTo>
                    <a:pt x="68277" y="1853143"/>
                  </a:lnTo>
                  <a:lnTo>
                    <a:pt x="60337" y="1842426"/>
                  </a:lnTo>
                  <a:lnTo>
                    <a:pt x="53192" y="1830519"/>
                  </a:lnTo>
                  <a:lnTo>
                    <a:pt x="46047" y="1818612"/>
                  </a:lnTo>
                  <a:lnTo>
                    <a:pt x="39299" y="1805911"/>
                  </a:lnTo>
                  <a:lnTo>
                    <a:pt x="32947" y="1793210"/>
                  </a:lnTo>
                  <a:lnTo>
                    <a:pt x="27390" y="1779319"/>
                  </a:lnTo>
                  <a:lnTo>
                    <a:pt x="21833" y="1765427"/>
                  </a:lnTo>
                  <a:lnTo>
                    <a:pt x="17863" y="1750345"/>
                  </a:lnTo>
                  <a:lnTo>
                    <a:pt x="13894" y="1735262"/>
                  </a:lnTo>
                  <a:lnTo>
                    <a:pt x="10718" y="1719386"/>
                  </a:lnTo>
                  <a:lnTo>
                    <a:pt x="8733" y="1702716"/>
                  </a:lnTo>
                  <a:lnTo>
                    <a:pt x="7145" y="1686046"/>
                  </a:lnTo>
                  <a:lnTo>
                    <a:pt x="5557" y="1649928"/>
                  </a:lnTo>
                  <a:lnTo>
                    <a:pt x="3970" y="1609047"/>
                  </a:lnTo>
                  <a:lnTo>
                    <a:pt x="2779" y="1566181"/>
                  </a:lnTo>
                  <a:lnTo>
                    <a:pt x="1191" y="1520141"/>
                  </a:lnTo>
                  <a:lnTo>
                    <a:pt x="397" y="1473306"/>
                  </a:lnTo>
                  <a:lnTo>
                    <a:pt x="0" y="1424884"/>
                  </a:lnTo>
                  <a:lnTo>
                    <a:pt x="397" y="1376462"/>
                  </a:lnTo>
                  <a:lnTo>
                    <a:pt x="1191" y="1328436"/>
                  </a:lnTo>
                  <a:lnTo>
                    <a:pt x="1588" y="1305019"/>
                  </a:lnTo>
                  <a:lnTo>
                    <a:pt x="3176" y="1281602"/>
                  </a:lnTo>
                  <a:lnTo>
                    <a:pt x="4367" y="1258978"/>
                  </a:lnTo>
                  <a:lnTo>
                    <a:pt x="5557" y="1236752"/>
                  </a:lnTo>
                  <a:lnTo>
                    <a:pt x="7145" y="1214922"/>
                  </a:lnTo>
                  <a:lnTo>
                    <a:pt x="9527" y="1194283"/>
                  </a:lnTo>
                  <a:lnTo>
                    <a:pt x="11512" y="1174438"/>
                  </a:lnTo>
                  <a:lnTo>
                    <a:pt x="14291" y="1155386"/>
                  </a:lnTo>
                  <a:lnTo>
                    <a:pt x="16672" y="1137526"/>
                  </a:lnTo>
                  <a:lnTo>
                    <a:pt x="20245" y="1120459"/>
                  </a:lnTo>
                  <a:lnTo>
                    <a:pt x="23817" y="1104583"/>
                  </a:lnTo>
                  <a:lnTo>
                    <a:pt x="27787" y="1089897"/>
                  </a:lnTo>
                  <a:lnTo>
                    <a:pt x="31757" y="1076800"/>
                  </a:lnTo>
                  <a:lnTo>
                    <a:pt x="36520" y="1065289"/>
                  </a:lnTo>
                  <a:lnTo>
                    <a:pt x="41681" y="1054970"/>
                  </a:lnTo>
                  <a:lnTo>
                    <a:pt x="47238" y="1046238"/>
                  </a:lnTo>
                  <a:lnTo>
                    <a:pt x="58750" y="1031155"/>
                  </a:lnTo>
                  <a:lnTo>
                    <a:pt x="70658" y="1016470"/>
                  </a:lnTo>
                  <a:lnTo>
                    <a:pt x="82964" y="1002182"/>
                  </a:lnTo>
                  <a:lnTo>
                    <a:pt x="94873" y="989084"/>
                  </a:lnTo>
                  <a:lnTo>
                    <a:pt x="106781" y="976383"/>
                  </a:lnTo>
                  <a:lnTo>
                    <a:pt x="118293" y="964476"/>
                  </a:lnTo>
                  <a:lnTo>
                    <a:pt x="129408" y="953362"/>
                  </a:lnTo>
                  <a:lnTo>
                    <a:pt x="140126" y="943440"/>
                  </a:lnTo>
                  <a:lnTo>
                    <a:pt x="159179" y="926373"/>
                  </a:lnTo>
                  <a:lnTo>
                    <a:pt x="174264" y="913275"/>
                  </a:lnTo>
                  <a:lnTo>
                    <a:pt x="184188" y="905734"/>
                  </a:lnTo>
                  <a:lnTo>
                    <a:pt x="187760" y="902559"/>
                  </a:lnTo>
                  <a:lnTo>
                    <a:pt x="190936" y="61917"/>
                  </a:lnTo>
                  <a:lnTo>
                    <a:pt x="192127" y="57948"/>
                  </a:lnTo>
                  <a:lnTo>
                    <a:pt x="197287" y="48422"/>
                  </a:lnTo>
                  <a:lnTo>
                    <a:pt x="201257" y="42072"/>
                  </a:lnTo>
                  <a:lnTo>
                    <a:pt x="206814" y="35325"/>
                  </a:lnTo>
                  <a:lnTo>
                    <a:pt x="210387" y="32149"/>
                  </a:lnTo>
                  <a:lnTo>
                    <a:pt x="213959" y="28577"/>
                  </a:lnTo>
                  <a:lnTo>
                    <a:pt x="217929" y="25005"/>
                  </a:lnTo>
                  <a:lnTo>
                    <a:pt x="222692" y="21433"/>
                  </a:lnTo>
                  <a:lnTo>
                    <a:pt x="227853" y="18258"/>
                  </a:lnTo>
                  <a:lnTo>
                    <a:pt x="233410" y="15083"/>
                  </a:lnTo>
                  <a:lnTo>
                    <a:pt x="239364" y="12304"/>
                  </a:lnTo>
                  <a:lnTo>
                    <a:pt x="246113" y="9526"/>
                  </a:lnTo>
                  <a:lnTo>
                    <a:pt x="253258" y="6748"/>
                  </a:lnTo>
                  <a:lnTo>
                    <a:pt x="261197" y="4763"/>
                  </a:lnTo>
                  <a:lnTo>
                    <a:pt x="269136" y="3175"/>
                  </a:lnTo>
                  <a:lnTo>
                    <a:pt x="278266" y="1588"/>
                  </a:lnTo>
                  <a:lnTo>
                    <a:pt x="287793" y="397"/>
                  </a:lnTo>
                  <a:close/>
                </a:path>
              </a:pathLst>
            </a:custGeom>
            <a:solidFill>
              <a:srgbClr val="603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id-ID" dirty="0">
                <a:latin typeface="Source Sans Pro" panose="020B0503030403020204" pitchFamily="34" charset="0"/>
              </a:endParaRPr>
            </a:p>
          </p:txBody>
        </p:sp>
        <p:sp>
          <p:nvSpPr>
            <p:cNvPr id="37" name="Freeform 9"/>
            <p:cNvSpPr>
              <a:spLocks/>
            </p:cNvSpPr>
            <p:nvPr/>
          </p:nvSpPr>
          <p:spPr bwMode="auto">
            <a:xfrm>
              <a:off x="1778183" y="4946834"/>
              <a:ext cx="1459547" cy="188858"/>
            </a:xfrm>
            <a:custGeom>
              <a:avLst/>
              <a:gdLst>
                <a:gd name="T0" fmla="*/ 12 w 2843"/>
                <a:gd name="T1" fmla="*/ 16 h 366"/>
                <a:gd name="T2" fmla="*/ 38 w 2843"/>
                <a:gd name="T3" fmla="*/ 44 h 366"/>
                <a:gd name="T4" fmla="*/ 69 w 2843"/>
                <a:gd name="T5" fmla="*/ 68 h 366"/>
                <a:gd name="T6" fmla="*/ 106 w 2843"/>
                <a:gd name="T7" fmla="*/ 88 h 366"/>
                <a:gd name="T8" fmla="*/ 147 w 2843"/>
                <a:gd name="T9" fmla="*/ 105 h 366"/>
                <a:gd name="T10" fmla="*/ 181 w 2843"/>
                <a:gd name="T11" fmla="*/ 116 h 366"/>
                <a:gd name="T12" fmla="*/ 220 w 2843"/>
                <a:gd name="T13" fmla="*/ 126 h 366"/>
                <a:gd name="T14" fmla="*/ 255 w 2843"/>
                <a:gd name="T15" fmla="*/ 130 h 366"/>
                <a:gd name="T16" fmla="*/ 270 w 2843"/>
                <a:gd name="T17" fmla="*/ 128 h 366"/>
                <a:gd name="T18" fmla="*/ 2843 w 2843"/>
                <a:gd name="T19" fmla="*/ 128 h 366"/>
                <a:gd name="T20" fmla="*/ 2837 w 2843"/>
                <a:gd name="T21" fmla="*/ 145 h 366"/>
                <a:gd name="T22" fmla="*/ 2819 w 2843"/>
                <a:gd name="T23" fmla="*/ 192 h 366"/>
                <a:gd name="T24" fmla="*/ 2786 w 2843"/>
                <a:gd name="T25" fmla="*/ 263 h 366"/>
                <a:gd name="T26" fmla="*/ 2738 w 2843"/>
                <a:gd name="T27" fmla="*/ 350 h 366"/>
                <a:gd name="T28" fmla="*/ 2592 w 2843"/>
                <a:gd name="T29" fmla="*/ 355 h 366"/>
                <a:gd name="T30" fmla="*/ 2435 w 2843"/>
                <a:gd name="T31" fmla="*/ 360 h 366"/>
                <a:gd name="T32" fmla="*/ 2268 w 2843"/>
                <a:gd name="T33" fmla="*/ 363 h 366"/>
                <a:gd name="T34" fmla="*/ 2091 w 2843"/>
                <a:gd name="T35" fmla="*/ 365 h 366"/>
                <a:gd name="T36" fmla="*/ 1908 w 2843"/>
                <a:gd name="T37" fmla="*/ 366 h 366"/>
                <a:gd name="T38" fmla="*/ 1715 w 2843"/>
                <a:gd name="T39" fmla="*/ 365 h 366"/>
                <a:gd name="T40" fmla="*/ 1515 w 2843"/>
                <a:gd name="T41" fmla="*/ 363 h 366"/>
                <a:gd name="T42" fmla="*/ 1308 w 2843"/>
                <a:gd name="T43" fmla="*/ 360 h 366"/>
                <a:gd name="T44" fmla="*/ 1083 w 2843"/>
                <a:gd name="T45" fmla="*/ 350 h 366"/>
                <a:gd name="T46" fmla="*/ 886 w 2843"/>
                <a:gd name="T47" fmla="*/ 336 h 366"/>
                <a:gd name="T48" fmla="*/ 714 w 2843"/>
                <a:gd name="T49" fmla="*/ 315 h 366"/>
                <a:gd name="T50" fmla="*/ 566 w 2843"/>
                <a:gd name="T51" fmla="*/ 290 h 366"/>
                <a:gd name="T52" fmla="*/ 440 w 2843"/>
                <a:gd name="T53" fmla="*/ 263 h 366"/>
                <a:gd name="T54" fmla="*/ 334 w 2843"/>
                <a:gd name="T55" fmla="*/ 232 h 366"/>
                <a:gd name="T56" fmla="*/ 247 w 2843"/>
                <a:gd name="T57" fmla="*/ 201 h 366"/>
                <a:gd name="T58" fmla="*/ 177 w 2843"/>
                <a:gd name="T59" fmla="*/ 168 h 366"/>
                <a:gd name="T60" fmla="*/ 120 w 2843"/>
                <a:gd name="T61" fmla="*/ 137 h 366"/>
                <a:gd name="T62" fmla="*/ 78 w 2843"/>
                <a:gd name="T63" fmla="*/ 106 h 366"/>
                <a:gd name="T64" fmla="*/ 47 w 2843"/>
                <a:gd name="T65" fmla="*/ 78 h 366"/>
                <a:gd name="T66" fmla="*/ 25 w 2843"/>
                <a:gd name="T67" fmla="*/ 52 h 366"/>
                <a:gd name="T68" fmla="*/ 12 w 2843"/>
                <a:gd name="T69" fmla="*/ 31 h 366"/>
                <a:gd name="T70" fmla="*/ 5 w 2843"/>
                <a:gd name="T71" fmla="*/ 15 h 366"/>
                <a:gd name="T72" fmla="*/ 0 w 2843"/>
                <a:gd name="T73" fmla="*/ 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3" h="366">
                  <a:moveTo>
                    <a:pt x="0" y="0"/>
                  </a:moveTo>
                  <a:lnTo>
                    <a:pt x="12" y="16"/>
                  </a:lnTo>
                  <a:lnTo>
                    <a:pt x="25" y="31"/>
                  </a:lnTo>
                  <a:lnTo>
                    <a:pt x="38" y="44"/>
                  </a:lnTo>
                  <a:lnTo>
                    <a:pt x="53" y="56"/>
                  </a:lnTo>
                  <a:lnTo>
                    <a:pt x="69" y="68"/>
                  </a:lnTo>
                  <a:lnTo>
                    <a:pt x="86" y="78"/>
                  </a:lnTo>
                  <a:lnTo>
                    <a:pt x="106" y="88"/>
                  </a:lnTo>
                  <a:lnTo>
                    <a:pt x="128" y="97"/>
                  </a:lnTo>
                  <a:lnTo>
                    <a:pt x="147" y="105"/>
                  </a:lnTo>
                  <a:lnTo>
                    <a:pt x="165" y="112"/>
                  </a:lnTo>
                  <a:lnTo>
                    <a:pt x="181" y="116"/>
                  </a:lnTo>
                  <a:lnTo>
                    <a:pt x="195" y="120"/>
                  </a:lnTo>
                  <a:lnTo>
                    <a:pt x="220" y="126"/>
                  </a:lnTo>
                  <a:lnTo>
                    <a:pt x="241" y="129"/>
                  </a:lnTo>
                  <a:lnTo>
                    <a:pt x="255" y="130"/>
                  </a:lnTo>
                  <a:lnTo>
                    <a:pt x="265" y="129"/>
                  </a:lnTo>
                  <a:lnTo>
                    <a:pt x="270" y="128"/>
                  </a:lnTo>
                  <a:lnTo>
                    <a:pt x="272" y="128"/>
                  </a:lnTo>
                  <a:lnTo>
                    <a:pt x="2843" y="128"/>
                  </a:lnTo>
                  <a:lnTo>
                    <a:pt x="2842" y="132"/>
                  </a:lnTo>
                  <a:lnTo>
                    <a:pt x="2837" y="145"/>
                  </a:lnTo>
                  <a:lnTo>
                    <a:pt x="2830" y="166"/>
                  </a:lnTo>
                  <a:lnTo>
                    <a:pt x="2819" y="192"/>
                  </a:lnTo>
                  <a:lnTo>
                    <a:pt x="2804" y="225"/>
                  </a:lnTo>
                  <a:lnTo>
                    <a:pt x="2786" y="263"/>
                  </a:lnTo>
                  <a:lnTo>
                    <a:pt x="2764" y="305"/>
                  </a:lnTo>
                  <a:lnTo>
                    <a:pt x="2738" y="350"/>
                  </a:lnTo>
                  <a:lnTo>
                    <a:pt x="2667" y="353"/>
                  </a:lnTo>
                  <a:lnTo>
                    <a:pt x="2592" y="355"/>
                  </a:lnTo>
                  <a:lnTo>
                    <a:pt x="2514" y="357"/>
                  </a:lnTo>
                  <a:lnTo>
                    <a:pt x="2435" y="360"/>
                  </a:lnTo>
                  <a:lnTo>
                    <a:pt x="2352" y="361"/>
                  </a:lnTo>
                  <a:lnTo>
                    <a:pt x="2268" y="363"/>
                  </a:lnTo>
                  <a:lnTo>
                    <a:pt x="2181" y="364"/>
                  </a:lnTo>
                  <a:lnTo>
                    <a:pt x="2091" y="365"/>
                  </a:lnTo>
                  <a:lnTo>
                    <a:pt x="2000" y="365"/>
                  </a:lnTo>
                  <a:lnTo>
                    <a:pt x="1908" y="366"/>
                  </a:lnTo>
                  <a:lnTo>
                    <a:pt x="1812" y="366"/>
                  </a:lnTo>
                  <a:lnTo>
                    <a:pt x="1715" y="365"/>
                  </a:lnTo>
                  <a:lnTo>
                    <a:pt x="1616" y="364"/>
                  </a:lnTo>
                  <a:lnTo>
                    <a:pt x="1515" y="363"/>
                  </a:lnTo>
                  <a:lnTo>
                    <a:pt x="1413" y="362"/>
                  </a:lnTo>
                  <a:lnTo>
                    <a:pt x="1308" y="360"/>
                  </a:lnTo>
                  <a:lnTo>
                    <a:pt x="1192" y="355"/>
                  </a:lnTo>
                  <a:lnTo>
                    <a:pt x="1083" y="350"/>
                  </a:lnTo>
                  <a:lnTo>
                    <a:pt x="981" y="343"/>
                  </a:lnTo>
                  <a:lnTo>
                    <a:pt x="886" y="336"/>
                  </a:lnTo>
                  <a:lnTo>
                    <a:pt x="796" y="326"/>
                  </a:lnTo>
                  <a:lnTo>
                    <a:pt x="714" y="315"/>
                  </a:lnTo>
                  <a:lnTo>
                    <a:pt x="637" y="303"/>
                  </a:lnTo>
                  <a:lnTo>
                    <a:pt x="566" y="290"/>
                  </a:lnTo>
                  <a:lnTo>
                    <a:pt x="501" y="277"/>
                  </a:lnTo>
                  <a:lnTo>
                    <a:pt x="440" y="263"/>
                  </a:lnTo>
                  <a:lnTo>
                    <a:pt x="384" y="248"/>
                  </a:lnTo>
                  <a:lnTo>
                    <a:pt x="334" y="232"/>
                  </a:lnTo>
                  <a:lnTo>
                    <a:pt x="289" y="217"/>
                  </a:lnTo>
                  <a:lnTo>
                    <a:pt x="247" y="201"/>
                  </a:lnTo>
                  <a:lnTo>
                    <a:pt x="209" y="184"/>
                  </a:lnTo>
                  <a:lnTo>
                    <a:pt x="177" y="168"/>
                  </a:lnTo>
                  <a:lnTo>
                    <a:pt x="146" y="152"/>
                  </a:lnTo>
                  <a:lnTo>
                    <a:pt x="120" y="137"/>
                  </a:lnTo>
                  <a:lnTo>
                    <a:pt x="98" y="121"/>
                  </a:lnTo>
                  <a:lnTo>
                    <a:pt x="78" y="106"/>
                  </a:lnTo>
                  <a:lnTo>
                    <a:pt x="61" y="91"/>
                  </a:lnTo>
                  <a:lnTo>
                    <a:pt x="47" y="78"/>
                  </a:lnTo>
                  <a:lnTo>
                    <a:pt x="35" y="64"/>
                  </a:lnTo>
                  <a:lnTo>
                    <a:pt x="25" y="52"/>
                  </a:lnTo>
                  <a:lnTo>
                    <a:pt x="18" y="41"/>
                  </a:lnTo>
                  <a:lnTo>
                    <a:pt x="12" y="31"/>
                  </a:lnTo>
                  <a:lnTo>
                    <a:pt x="8" y="21"/>
                  </a:lnTo>
                  <a:lnTo>
                    <a:pt x="5" y="15"/>
                  </a:lnTo>
                  <a:lnTo>
                    <a:pt x="2" y="4"/>
                  </a:lnTo>
                  <a:lnTo>
                    <a:pt x="0" y="1"/>
                  </a:lnTo>
                  <a:lnTo>
                    <a:pt x="0" y="0"/>
                  </a:lnTo>
                  <a:close/>
                </a:path>
              </a:pathLst>
            </a:custGeom>
            <a:solidFill>
              <a:srgbClr val="894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38" name="Freeform 10"/>
            <p:cNvSpPr>
              <a:spLocks/>
            </p:cNvSpPr>
            <p:nvPr/>
          </p:nvSpPr>
          <p:spPr bwMode="auto">
            <a:xfrm>
              <a:off x="3227465" y="4129816"/>
              <a:ext cx="681532" cy="435195"/>
            </a:xfrm>
            <a:custGeom>
              <a:avLst/>
              <a:gdLst>
                <a:gd name="T0" fmla="*/ 946 w 1328"/>
                <a:gd name="T1" fmla="*/ 0 h 851"/>
                <a:gd name="T2" fmla="*/ 1006 w 1328"/>
                <a:gd name="T3" fmla="*/ 8 h 851"/>
                <a:gd name="T4" fmla="*/ 1064 w 1328"/>
                <a:gd name="T5" fmla="*/ 25 h 851"/>
                <a:gd name="T6" fmla="*/ 1117 w 1328"/>
                <a:gd name="T7" fmla="*/ 49 h 851"/>
                <a:gd name="T8" fmla="*/ 1166 w 1328"/>
                <a:gd name="T9" fmla="*/ 81 h 851"/>
                <a:gd name="T10" fmla="*/ 1209 w 1328"/>
                <a:gd name="T11" fmla="*/ 119 h 851"/>
                <a:gd name="T12" fmla="*/ 1247 w 1328"/>
                <a:gd name="T13" fmla="*/ 162 h 851"/>
                <a:gd name="T14" fmla="*/ 1279 w 1328"/>
                <a:gd name="T15" fmla="*/ 211 h 851"/>
                <a:gd name="T16" fmla="*/ 1304 w 1328"/>
                <a:gd name="T17" fmla="*/ 264 h 851"/>
                <a:gd name="T18" fmla="*/ 1320 w 1328"/>
                <a:gd name="T19" fmla="*/ 322 h 851"/>
                <a:gd name="T20" fmla="*/ 1328 w 1328"/>
                <a:gd name="T21" fmla="*/ 382 h 851"/>
                <a:gd name="T22" fmla="*/ 1328 w 1328"/>
                <a:gd name="T23" fmla="*/ 469 h 851"/>
                <a:gd name="T24" fmla="*/ 1320 w 1328"/>
                <a:gd name="T25" fmla="*/ 529 h 851"/>
                <a:gd name="T26" fmla="*/ 1304 w 1328"/>
                <a:gd name="T27" fmla="*/ 586 h 851"/>
                <a:gd name="T28" fmla="*/ 1279 w 1328"/>
                <a:gd name="T29" fmla="*/ 640 h 851"/>
                <a:gd name="T30" fmla="*/ 1247 w 1328"/>
                <a:gd name="T31" fmla="*/ 689 h 851"/>
                <a:gd name="T32" fmla="*/ 1209 w 1328"/>
                <a:gd name="T33" fmla="*/ 732 h 851"/>
                <a:gd name="T34" fmla="*/ 1166 w 1328"/>
                <a:gd name="T35" fmla="*/ 770 h 851"/>
                <a:gd name="T36" fmla="*/ 1117 w 1328"/>
                <a:gd name="T37" fmla="*/ 802 h 851"/>
                <a:gd name="T38" fmla="*/ 1064 w 1328"/>
                <a:gd name="T39" fmla="*/ 827 h 851"/>
                <a:gd name="T40" fmla="*/ 1006 w 1328"/>
                <a:gd name="T41" fmla="*/ 843 h 851"/>
                <a:gd name="T42" fmla="*/ 946 w 1328"/>
                <a:gd name="T43" fmla="*/ 851 h 851"/>
                <a:gd name="T44" fmla="*/ 382 w 1328"/>
                <a:gd name="T45" fmla="*/ 851 h 851"/>
                <a:gd name="T46" fmla="*/ 322 w 1328"/>
                <a:gd name="T47" fmla="*/ 843 h 851"/>
                <a:gd name="T48" fmla="*/ 264 w 1328"/>
                <a:gd name="T49" fmla="*/ 827 h 851"/>
                <a:gd name="T50" fmla="*/ 211 w 1328"/>
                <a:gd name="T51" fmla="*/ 802 h 851"/>
                <a:gd name="T52" fmla="*/ 162 w 1328"/>
                <a:gd name="T53" fmla="*/ 770 h 851"/>
                <a:gd name="T54" fmla="*/ 119 w 1328"/>
                <a:gd name="T55" fmla="*/ 732 h 851"/>
                <a:gd name="T56" fmla="*/ 81 w 1328"/>
                <a:gd name="T57" fmla="*/ 689 h 851"/>
                <a:gd name="T58" fmla="*/ 49 w 1328"/>
                <a:gd name="T59" fmla="*/ 640 h 851"/>
                <a:gd name="T60" fmla="*/ 24 w 1328"/>
                <a:gd name="T61" fmla="*/ 586 h 851"/>
                <a:gd name="T62" fmla="*/ 8 w 1328"/>
                <a:gd name="T63" fmla="*/ 529 h 851"/>
                <a:gd name="T64" fmla="*/ 0 w 1328"/>
                <a:gd name="T65" fmla="*/ 469 h 851"/>
                <a:gd name="T66" fmla="*/ 0 w 1328"/>
                <a:gd name="T67" fmla="*/ 382 h 851"/>
                <a:gd name="T68" fmla="*/ 8 w 1328"/>
                <a:gd name="T69" fmla="*/ 322 h 851"/>
                <a:gd name="T70" fmla="*/ 24 w 1328"/>
                <a:gd name="T71" fmla="*/ 264 h 851"/>
                <a:gd name="T72" fmla="*/ 49 w 1328"/>
                <a:gd name="T73" fmla="*/ 211 h 851"/>
                <a:gd name="T74" fmla="*/ 81 w 1328"/>
                <a:gd name="T75" fmla="*/ 162 h 851"/>
                <a:gd name="T76" fmla="*/ 119 w 1328"/>
                <a:gd name="T77" fmla="*/ 119 h 851"/>
                <a:gd name="T78" fmla="*/ 162 w 1328"/>
                <a:gd name="T79" fmla="*/ 81 h 851"/>
                <a:gd name="T80" fmla="*/ 211 w 1328"/>
                <a:gd name="T81" fmla="*/ 49 h 851"/>
                <a:gd name="T82" fmla="*/ 264 w 1328"/>
                <a:gd name="T83" fmla="*/ 25 h 851"/>
                <a:gd name="T84" fmla="*/ 322 w 1328"/>
                <a:gd name="T85" fmla="*/ 8 h 851"/>
                <a:gd name="T86" fmla="*/ 382 w 1328"/>
                <a:gd name="T87"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8" h="851">
                  <a:moveTo>
                    <a:pt x="403" y="0"/>
                  </a:moveTo>
                  <a:lnTo>
                    <a:pt x="926" y="0"/>
                  </a:lnTo>
                  <a:lnTo>
                    <a:pt x="946" y="0"/>
                  </a:lnTo>
                  <a:lnTo>
                    <a:pt x="966" y="2"/>
                  </a:lnTo>
                  <a:lnTo>
                    <a:pt x="986" y="5"/>
                  </a:lnTo>
                  <a:lnTo>
                    <a:pt x="1006" y="8"/>
                  </a:lnTo>
                  <a:lnTo>
                    <a:pt x="1026" y="13"/>
                  </a:lnTo>
                  <a:lnTo>
                    <a:pt x="1044" y="19"/>
                  </a:lnTo>
                  <a:lnTo>
                    <a:pt x="1064" y="25"/>
                  </a:lnTo>
                  <a:lnTo>
                    <a:pt x="1081" y="32"/>
                  </a:lnTo>
                  <a:lnTo>
                    <a:pt x="1099" y="40"/>
                  </a:lnTo>
                  <a:lnTo>
                    <a:pt x="1117" y="49"/>
                  </a:lnTo>
                  <a:lnTo>
                    <a:pt x="1133" y="59"/>
                  </a:lnTo>
                  <a:lnTo>
                    <a:pt x="1150" y="69"/>
                  </a:lnTo>
                  <a:lnTo>
                    <a:pt x="1166" y="81"/>
                  </a:lnTo>
                  <a:lnTo>
                    <a:pt x="1181" y="93"/>
                  </a:lnTo>
                  <a:lnTo>
                    <a:pt x="1195" y="105"/>
                  </a:lnTo>
                  <a:lnTo>
                    <a:pt x="1209" y="119"/>
                  </a:lnTo>
                  <a:lnTo>
                    <a:pt x="1223" y="133"/>
                  </a:lnTo>
                  <a:lnTo>
                    <a:pt x="1235" y="147"/>
                  </a:lnTo>
                  <a:lnTo>
                    <a:pt x="1247" y="162"/>
                  </a:lnTo>
                  <a:lnTo>
                    <a:pt x="1259" y="179"/>
                  </a:lnTo>
                  <a:lnTo>
                    <a:pt x="1269" y="195"/>
                  </a:lnTo>
                  <a:lnTo>
                    <a:pt x="1279" y="211"/>
                  </a:lnTo>
                  <a:lnTo>
                    <a:pt x="1288" y="229"/>
                  </a:lnTo>
                  <a:lnTo>
                    <a:pt x="1296" y="247"/>
                  </a:lnTo>
                  <a:lnTo>
                    <a:pt x="1304" y="264"/>
                  </a:lnTo>
                  <a:lnTo>
                    <a:pt x="1309" y="284"/>
                  </a:lnTo>
                  <a:lnTo>
                    <a:pt x="1315" y="303"/>
                  </a:lnTo>
                  <a:lnTo>
                    <a:pt x="1320" y="322"/>
                  </a:lnTo>
                  <a:lnTo>
                    <a:pt x="1323" y="342"/>
                  </a:lnTo>
                  <a:lnTo>
                    <a:pt x="1326" y="362"/>
                  </a:lnTo>
                  <a:lnTo>
                    <a:pt x="1328" y="382"/>
                  </a:lnTo>
                  <a:lnTo>
                    <a:pt x="1328" y="403"/>
                  </a:lnTo>
                  <a:lnTo>
                    <a:pt x="1328" y="448"/>
                  </a:lnTo>
                  <a:lnTo>
                    <a:pt x="1328" y="469"/>
                  </a:lnTo>
                  <a:lnTo>
                    <a:pt x="1326" y="488"/>
                  </a:lnTo>
                  <a:lnTo>
                    <a:pt x="1323" y="509"/>
                  </a:lnTo>
                  <a:lnTo>
                    <a:pt x="1320" y="529"/>
                  </a:lnTo>
                  <a:lnTo>
                    <a:pt x="1315" y="548"/>
                  </a:lnTo>
                  <a:lnTo>
                    <a:pt x="1309" y="568"/>
                  </a:lnTo>
                  <a:lnTo>
                    <a:pt x="1304" y="586"/>
                  </a:lnTo>
                  <a:lnTo>
                    <a:pt x="1296" y="605"/>
                  </a:lnTo>
                  <a:lnTo>
                    <a:pt x="1288" y="622"/>
                  </a:lnTo>
                  <a:lnTo>
                    <a:pt x="1279" y="640"/>
                  </a:lnTo>
                  <a:lnTo>
                    <a:pt x="1269" y="656"/>
                  </a:lnTo>
                  <a:lnTo>
                    <a:pt x="1259" y="672"/>
                  </a:lnTo>
                  <a:lnTo>
                    <a:pt x="1247" y="689"/>
                  </a:lnTo>
                  <a:lnTo>
                    <a:pt x="1235" y="704"/>
                  </a:lnTo>
                  <a:lnTo>
                    <a:pt x="1223" y="718"/>
                  </a:lnTo>
                  <a:lnTo>
                    <a:pt x="1209" y="732"/>
                  </a:lnTo>
                  <a:lnTo>
                    <a:pt x="1195" y="746"/>
                  </a:lnTo>
                  <a:lnTo>
                    <a:pt x="1181" y="758"/>
                  </a:lnTo>
                  <a:lnTo>
                    <a:pt x="1166" y="770"/>
                  </a:lnTo>
                  <a:lnTo>
                    <a:pt x="1150" y="782"/>
                  </a:lnTo>
                  <a:lnTo>
                    <a:pt x="1133" y="792"/>
                  </a:lnTo>
                  <a:lnTo>
                    <a:pt x="1117" y="802"/>
                  </a:lnTo>
                  <a:lnTo>
                    <a:pt x="1099" y="810"/>
                  </a:lnTo>
                  <a:lnTo>
                    <a:pt x="1081" y="819"/>
                  </a:lnTo>
                  <a:lnTo>
                    <a:pt x="1064" y="827"/>
                  </a:lnTo>
                  <a:lnTo>
                    <a:pt x="1044" y="832"/>
                  </a:lnTo>
                  <a:lnTo>
                    <a:pt x="1026" y="838"/>
                  </a:lnTo>
                  <a:lnTo>
                    <a:pt x="1006" y="843"/>
                  </a:lnTo>
                  <a:lnTo>
                    <a:pt x="986" y="846"/>
                  </a:lnTo>
                  <a:lnTo>
                    <a:pt x="966" y="848"/>
                  </a:lnTo>
                  <a:lnTo>
                    <a:pt x="946" y="851"/>
                  </a:lnTo>
                  <a:lnTo>
                    <a:pt x="926" y="851"/>
                  </a:lnTo>
                  <a:lnTo>
                    <a:pt x="403" y="851"/>
                  </a:lnTo>
                  <a:lnTo>
                    <a:pt x="382" y="851"/>
                  </a:lnTo>
                  <a:lnTo>
                    <a:pt x="362" y="848"/>
                  </a:lnTo>
                  <a:lnTo>
                    <a:pt x="342" y="846"/>
                  </a:lnTo>
                  <a:lnTo>
                    <a:pt x="322" y="843"/>
                  </a:lnTo>
                  <a:lnTo>
                    <a:pt x="302" y="838"/>
                  </a:lnTo>
                  <a:lnTo>
                    <a:pt x="283" y="832"/>
                  </a:lnTo>
                  <a:lnTo>
                    <a:pt x="264" y="827"/>
                  </a:lnTo>
                  <a:lnTo>
                    <a:pt x="246" y="819"/>
                  </a:lnTo>
                  <a:lnTo>
                    <a:pt x="229" y="810"/>
                  </a:lnTo>
                  <a:lnTo>
                    <a:pt x="211" y="802"/>
                  </a:lnTo>
                  <a:lnTo>
                    <a:pt x="195" y="792"/>
                  </a:lnTo>
                  <a:lnTo>
                    <a:pt x="177" y="782"/>
                  </a:lnTo>
                  <a:lnTo>
                    <a:pt x="162" y="770"/>
                  </a:lnTo>
                  <a:lnTo>
                    <a:pt x="147" y="758"/>
                  </a:lnTo>
                  <a:lnTo>
                    <a:pt x="132" y="746"/>
                  </a:lnTo>
                  <a:lnTo>
                    <a:pt x="119" y="732"/>
                  </a:lnTo>
                  <a:lnTo>
                    <a:pt x="105" y="718"/>
                  </a:lnTo>
                  <a:lnTo>
                    <a:pt x="93" y="704"/>
                  </a:lnTo>
                  <a:lnTo>
                    <a:pt x="81" y="689"/>
                  </a:lnTo>
                  <a:lnTo>
                    <a:pt x="69" y="672"/>
                  </a:lnTo>
                  <a:lnTo>
                    <a:pt x="59" y="656"/>
                  </a:lnTo>
                  <a:lnTo>
                    <a:pt x="49" y="640"/>
                  </a:lnTo>
                  <a:lnTo>
                    <a:pt x="39" y="622"/>
                  </a:lnTo>
                  <a:lnTo>
                    <a:pt x="32" y="605"/>
                  </a:lnTo>
                  <a:lnTo>
                    <a:pt x="24" y="586"/>
                  </a:lnTo>
                  <a:lnTo>
                    <a:pt x="18" y="568"/>
                  </a:lnTo>
                  <a:lnTo>
                    <a:pt x="12" y="548"/>
                  </a:lnTo>
                  <a:lnTo>
                    <a:pt x="8" y="529"/>
                  </a:lnTo>
                  <a:lnTo>
                    <a:pt x="5" y="509"/>
                  </a:lnTo>
                  <a:lnTo>
                    <a:pt x="2" y="488"/>
                  </a:lnTo>
                  <a:lnTo>
                    <a:pt x="0" y="469"/>
                  </a:lnTo>
                  <a:lnTo>
                    <a:pt x="0" y="448"/>
                  </a:lnTo>
                  <a:lnTo>
                    <a:pt x="0" y="403"/>
                  </a:lnTo>
                  <a:lnTo>
                    <a:pt x="0" y="382"/>
                  </a:lnTo>
                  <a:lnTo>
                    <a:pt x="2" y="362"/>
                  </a:lnTo>
                  <a:lnTo>
                    <a:pt x="5" y="342"/>
                  </a:lnTo>
                  <a:lnTo>
                    <a:pt x="8" y="322"/>
                  </a:lnTo>
                  <a:lnTo>
                    <a:pt x="12" y="303"/>
                  </a:lnTo>
                  <a:lnTo>
                    <a:pt x="18" y="284"/>
                  </a:lnTo>
                  <a:lnTo>
                    <a:pt x="24" y="264"/>
                  </a:lnTo>
                  <a:lnTo>
                    <a:pt x="32" y="247"/>
                  </a:lnTo>
                  <a:lnTo>
                    <a:pt x="39" y="229"/>
                  </a:lnTo>
                  <a:lnTo>
                    <a:pt x="49" y="211"/>
                  </a:lnTo>
                  <a:lnTo>
                    <a:pt x="59" y="195"/>
                  </a:lnTo>
                  <a:lnTo>
                    <a:pt x="69" y="179"/>
                  </a:lnTo>
                  <a:lnTo>
                    <a:pt x="81" y="162"/>
                  </a:lnTo>
                  <a:lnTo>
                    <a:pt x="93" y="147"/>
                  </a:lnTo>
                  <a:lnTo>
                    <a:pt x="105" y="133"/>
                  </a:lnTo>
                  <a:lnTo>
                    <a:pt x="119" y="119"/>
                  </a:lnTo>
                  <a:lnTo>
                    <a:pt x="132" y="105"/>
                  </a:lnTo>
                  <a:lnTo>
                    <a:pt x="147" y="93"/>
                  </a:lnTo>
                  <a:lnTo>
                    <a:pt x="162" y="81"/>
                  </a:lnTo>
                  <a:lnTo>
                    <a:pt x="177" y="69"/>
                  </a:lnTo>
                  <a:lnTo>
                    <a:pt x="195" y="59"/>
                  </a:lnTo>
                  <a:lnTo>
                    <a:pt x="211" y="49"/>
                  </a:lnTo>
                  <a:lnTo>
                    <a:pt x="229" y="40"/>
                  </a:lnTo>
                  <a:lnTo>
                    <a:pt x="246" y="32"/>
                  </a:lnTo>
                  <a:lnTo>
                    <a:pt x="264" y="25"/>
                  </a:lnTo>
                  <a:lnTo>
                    <a:pt x="283" y="19"/>
                  </a:lnTo>
                  <a:lnTo>
                    <a:pt x="302" y="13"/>
                  </a:lnTo>
                  <a:lnTo>
                    <a:pt x="322" y="8"/>
                  </a:lnTo>
                  <a:lnTo>
                    <a:pt x="342" y="5"/>
                  </a:lnTo>
                  <a:lnTo>
                    <a:pt x="362" y="2"/>
                  </a:lnTo>
                  <a:lnTo>
                    <a:pt x="382" y="0"/>
                  </a:lnTo>
                  <a:lnTo>
                    <a:pt x="403" y="0"/>
                  </a:lnTo>
                  <a:close/>
                </a:path>
              </a:pathLst>
            </a:custGeom>
            <a:solidFill>
              <a:srgbClr val="603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39" name="Freeform 11"/>
            <p:cNvSpPr>
              <a:spLocks/>
            </p:cNvSpPr>
            <p:nvPr/>
          </p:nvSpPr>
          <p:spPr bwMode="auto">
            <a:xfrm>
              <a:off x="3356793" y="2980244"/>
              <a:ext cx="681532" cy="437249"/>
            </a:xfrm>
            <a:custGeom>
              <a:avLst/>
              <a:gdLst>
                <a:gd name="T0" fmla="*/ 946 w 1327"/>
                <a:gd name="T1" fmla="*/ 1 h 852"/>
                <a:gd name="T2" fmla="*/ 1005 w 1327"/>
                <a:gd name="T3" fmla="*/ 9 h 852"/>
                <a:gd name="T4" fmla="*/ 1063 w 1327"/>
                <a:gd name="T5" fmla="*/ 25 h 852"/>
                <a:gd name="T6" fmla="*/ 1116 w 1327"/>
                <a:gd name="T7" fmla="*/ 49 h 852"/>
                <a:gd name="T8" fmla="*/ 1165 w 1327"/>
                <a:gd name="T9" fmla="*/ 81 h 852"/>
                <a:gd name="T10" fmla="*/ 1210 w 1327"/>
                <a:gd name="T11" fmla="*/ 119 h 852"/>
                <a:gd name="T12" fmla="*/ 1248 w 1327"/>
                <a:gd name="T13" fmla="*/ 163 h 852"/>
                <a:gd name="T14" fmla="*/ 1279 w 1327"/>
                <a:gd name="T15" fmla="*/ 212 h 852"/>
                <a:gd name="T16" fmla="*/ 1303 w 1327"/>
                <a:gd name="T17" fmla="*/ 265 h 852"/>
                <a:gd name="T18" fmla="*/ 1320 w 1327"/>
                <a:gd name="T19" fmla="*/ 323 h 852"/>
                <a:gd name="T20" fmla="*/ 1327 w 1327"/>
                <a:gd name="T21" fmla="*/ 383 h 852"/>
                <a:gd name="T22" fmla="*/ 1327 w 1327"/>
                <a:gd name="T23" fmla="*/ 469 h 852"/>
                <a:gd name="T24" fmla="*/ 1320 w 1327"/>
                <a:gd name="T25" fmla="*/ 530 h 852"/>
                <a:gd name="T26" fmla="*/ 1303 w 1327"/>
                <a:gd name="T27" fmla="*/ 586 h 852"/>
                <a:gd name="T28" fmla="*/ 1279 w 1327"/>
                <a:gd name="T29" fmla="*/ 639 h 852"/>
                <a:gd name="T30" fmla="*/ 1248 w 1327"/>
                <a:gd name="T31" fmla="*/ 688 h 852"/>
                <a:gd name="T32" fmla="*/ 1210 w 1327"/>
                <a:gd name="T33" fmla="*/ 733 h 852"/>
                <a:gd name="T34" fmla="*/ 1165 w 1327"/>
                <a:gd name="T35" fmla="*/ 771 h 852"/>
                <a:gd name="T36" fmla="*/ 1116 w 1327"/>
                <a:gd name="T37" fmla="*/ 803 h 852"/>
                <a:gd name="T38" fmla="*/ 1063 w 1327"/>
                <a:gd name="T39" fmla="*/ 827 h 852"/>
                <a:gd name="T40" fmla="*/ 1005 w 1327"/>
                <a:gd name="T41" fmla="*/ 843 h 852"/>
                <a:gd name="T42" fmla="*/ 946 w 1327"/>
                <a:gd name="T43" fmla="*/ 850 h 852"/>
                <a:gd name="T44" fmla="*/ 382 w 1327"/>
                <a:gd name="T45" fmla="*/ 850 h 852"/>
                <a:gd name="T46" fmla="*/ 321 w 1327"/>
                <a:gd name="T47" fmla="*/ 843 h 852"/>
                <a:gd name="T48" fmla="*/ 265 w 1327"/>
                <a:gd name="T49" fmla="*/ 827 h 852"/>
                <a:gd name="T50" fmla="*/ 210 w 1327"/>
                <a:gd name="T51" fmla="*/ 803 h 852"/>
                <a:gd name="T52" fmla="*/ 162 w 1327"/>
                <a:gd name="T53" fmla="*/ 771 h 852"/>
                <a:gd name="T54" fmla="*/ 118 w 1327"/>
                <a:gd name="T55" fmla="*/ 733 h 852"/>
                <a:gd name="T56" fmla="*/ 80 w 1327"/>
                <a:gd name="T57" fmla="*/ 688 h 852"/>
                <a:gd name="T58" fmla="*/ 48 w 1327"/>
                <a:gd name="T59" fmla="*/ 639 h 852"/>
                <a:gd name="T60" fmla="*/ 25 w 1327"/>
                <a:gd name="T61" fmla="*/ 586 h 852"/>
                <a:gd name="T62" fmla="*/ 8 w 1327"/>
                <a:gd name="T63" fmla="*/ 530 h 852"/>
                <a:gd name="T64" fmla="*/ 1 w 1327"/>
                <a:gd name="T65" fmla="*/ 469 h 852"/>
                <a:gd name="T66" fmla="*/ 1 w 1327"/>
                <a:gd name="T67" fmla="*/ 383 h 852"/>
                <a:gd name="T68" fmla="*/ 8 w 1327"/>
                <a:gd name="T69" fmla="*/ 323 h 852"/>
                <a:gd name="T70" fmla="*/ 25 w 1327"/>
                <a:gd name="T71" fmla="*/ 265 h 852"/>
                <a:gd name="T72" fmla="*/ 48 w 1327"/>
                <a:gd name="T73" fmla="*/ 212 h 852"/>
                <a:gd name="T74" fmla="*/ 80 w 1327"/>
                <a:gd name="T75" fmla="*/ 163 h 852"/>
                <a:gd name="T76" fmla="*/ 118 w 1327"/>
                <a:gd name="T77" fmla="*/ 119 h 852"/>
                <a:gd name="T78" fmla="*/ 162 w 1327"/>
                <a:gd name="T79" fmla="*/ 81 h 852"/>
                <a:gd name="T80" fmla="*/ 210 w 1327"/>
                <a:gd name="T81" fmla="*/ 49 h 852"/>
                <a:gd name="T82" fmla="*/ 265 w 1327"/>
                <a:gd name="T83" fmla="*/ 25 h 852"/>
                <a:gd name="T84" fmla="*/ 321 w 1327"/>
                <a:gd name="T85" fmla="*/ 9 h 852"/>
                <a:gd name="T86" fmla="*/ 382 w 1327"/>
                <a:gd name="T87" fmla="*/ 1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7" h="852">
                  <a:moveTo>
                    <a:pt x="403" y="0"/>
                  </a:moveTo>
                  <a:lnTo>
                    <a:pt x="925" y="0"/>
                  </a:lnTo>
                  <a:lnTo>
                    <a:pt x="946" y="1"/>
                  </a:lnTo>
                  <a:lnTo>
                    <a:pt x="966" y="2"/>
                  </a:lnTo>
                  <a:lnTo>
                    <a:pt x="986" y="5"/>
                  </a:lnTo>
                  <a:lnTo>
                    <a:pt x="1005" y="9"/>
                  </a:lnTo>
                  <a:lnTo>
                    <a:pt x="1025" y="13"/>
                  </a:lnTo>
                  <a:lnTo>
                    <a:pt x="1044" y="19"/>
                  </a:lnTo>
                  <a:lnTo>
                    <a:pt x="1063" y="25"/>
                  </a:lnTo>
                  <a:lnTo>
                    <a:pt x="1081" y="33"/>
                  </a:lnTo>
                  <a:lnTo>
                    <a:pt x="1099" y="40"/>
                  </a:lnTo>
                  <a:lnTo>
                    <a:pt x="1116" y="49"/>
                  </a:lnTo>
                  <a:lnTo>
                    <a:pt x="1134" y="59"/>
                  </a:lnTo>
                  <a:lnTo>
                    <a:pt x="1150" y="70"/>
                  </a:lnTo>
                  <a:lnTo>
                    <a:pt x="1165" y="81"/>
                  </a:lnTo>
                  <a:lnTo>
                    <a:pt x="1180" y="92"/>
                  </a:lnTo>
                  <a:lnTo>
                    <a:pt x="1196" y="106"/>
                  </a:lnTo>
                  <a:lnTo>
                    <a:pt x="1210" y="119"/>
                  </a:lnTo>
                  <a:lnTo>
                    <a:pt x="1223" y="133"/>
                  </a:lnTo>
                  <a:lnTo>
                    <a:pt x="1236" y="148"/>
                  </a:lnTo>
                  <a:lnTo>
                    <a:pt x="1248" y="163"/>
                  </a:lnTo>
                  <a:lnTo>
                    <a:pt x="1259" y="178"/>
                  </a:lnTo>
                  <a:lnTo>
                    <a:pt x="1270" y="195"/>
                  </a:lnTo>
                  <a:lnTo>
                    <a:pt x="1279" y="212"/>
                  </a:lnTo>
                  <a:lnTo>
                    <a:pt x="1288" y="229"/>
                  </a:lnTo>
                  <a:lnTo>
                    <a:pt x="1296" y="247"/>
                  </a:lnTo>
                  <a:lnTo>
                    <a:pt x="1303" y="265"/>
                  </a:lnTo>
                  <a:lnTo>
                    <a:pt x="1310" y="284"/>
                  </a:lnTo>
                  <a:lnTo>
                    <a:pt x="1315" y="303"/>
                  </a:lnTo>
                  <a:lnTo>
                    <a:pt x="1320" y="323"/>
                  </a:lnTo>
                  <a:lnTo>
                    <a:pt x="1323" y="343"/>
                  </a:lnTo>
                  <a:lnTo>
                    <a:pt x="1326" y="362"/>
                  </a:lnTo>
                  <a:lnTo>
                    <a:pt x="1327" y="383"/>
                  </a:lnTo>
                  <a:lnTo>
                    <a:pt x="1327" y="403"/>
                  </a:lnTo>
                  <a:lnTo>
                    <a:pt x="1327" y="448"/>
                  </a:lnTo>
                  <a:lnTo>
                    <a:pt x="1327" y="469"/>
                  </a:lnTo>
                  <a:lnTo>
                    <a:pt x="1326" y="489"/>
                  </a:lnTo>
                  <a:lnTo>
                    <a:pt x="1323" y="509"/>
                  </a:lnTo>
                  <a:lnTo>
                    <a:pt x="1320" y="530"/>
                  </a:lnTo>
                  <a:lnTo>
                    <a:pt x="1315" y="548"/>
                  </a:lnTo>
                  <a:lnTo>
                    <a:pt x="1310" y="568"/>
                  </a:lnTo>
                  <a:lnTo>
                    <a:pt x="1303" y="586"/>
                  </a:lnTo>
                  <a:lnTo>
                    <a:pt x="1296" y="605"/>
                  </a:lnTo>
                  <a:lnTo>
                    <a:pt x="1288" y="622"/>
                  </a:lnTo>
                  <a:lnTo>
                    <a:pt x="1279" y="639"/>
                  </a:lnTo>
                  <a:lnTo>
                    <a:pt x="1270" y="657"/>
                  </a:lnTo>
                  <a:lnTo>
                    <a:pt x="1259" y="673"/>
                  </a:lnTo>
                  <a:lnTo>
                    <a:pt x="1248" y="688"/>
                  </a:lnTo>
                  <a:lnTo>
                    <a:pt x="1236" y="704"/>
                  </a:lnTo>
                  <a:lnTo>
                    <a:pt x="1223" y="719"/>
                  </a:lnTo>
                  <a:lnTo>
                    <a:pt x="1210" y="733"/>
                  </a:lnTo>
                  <a:lnTo>
                    <a:pt x="1196" y="746"/>
                  </a:lnTo>
                  <a:lnTo>
                    <a:pt x="1180" y="759"/>
                  </a:lnTo>
                  <a:lnTo>
                    <a:pt x="1165" y="771"/>
                  </a:lnTo>
                  <a:lnTo>
                    <a:pt x="1150" y="782"/>
                  </a:lnTo>
                  <a:lnTo>
                    <a:pt x="1134" y="793"/>
                  </a:lnTo>
                  <a:lnTo>
                    <a:pt x="1116" y="803"/>
                  </a:lnTo>
                  <a:lnTo>
                    <a:pt x="1099" y="811"/>
                  </a:lnTo>
                  <a:lnTo>
                    <a:pt x="1081" y="819"/>
                  </a:lnTo>
                  <a:lnTo>
                    <a:pt x="1063" y="827"/>
                  </a:lnTo>
                  <a:lnTo>
                    <a:pt x="1044" y="833"/>
                  </a:lnTo>
                  <a:lnTo>
                    <a:pt x="1025" y="838"/>
                  </a:lnTo>
                  <a:lnTo>
                    <a:pt x="1005" y="843"/>
                  </a:lnTo>
                  <a:lnTo>
                    <a:pt x="986" y="846"/>
                  </a:lnTo>
                  <a:lnTo>
                    <a:pt x="966" y="849"/>
                  </a:lnTo>
                  <a:lnTo>
                    <a:pt x="946" y="850"/>
                  </a:lnTo>
                  <a:lnTo>
                    <a:pt x="925" y="852"/>
                  </a:lnTo>
                  <a:lnTo>
                    <a:pt x="403" y="852"/>
                  </a:lnTo>
                  <a:lnTo>
                    <a:pt x="382" y="850"/>
                  </a:lnTo>
                  <a:lnTo>
                    <a:pt x="362" y="849"/>
                  </a:lnTo>
                  <a:lnTo>
                    <a:pt x="341" y="846"/>
                  </a:lnTo>
                  <a:lnTo>
                    <a:pt x="321" y="843"/>
                  </a:lnTo>
                  <a:lnTo>
                    <a:pt x="302" y="838"/>
                  </a:lnTo>
                  <a:lnTo>
                    <a:pt x="283" y="833"/>
                  </a:lnTo>
                  <a:lnTo>
                    <a:pt x="265" y="827"/>
                  </a:lnTo>
                  <a:lnTo>
                    <a:pt x="246" y="819"/>
                  </a:lnTo>
                  <a:lnTo>
                    <a:pt x="228" y="811"/>
                  </a:lnTo>
                  <a:lnTo>
                    <a:pt x="210" y="803"/>
                  </a:lnTo>
                  <a:lnTo>
                    <a:pt x="194" y="793"/>
                  </a:lnTo>
                  <a:lnTo>
                    <a:pt x="178" y="782"/>
                  </a:lnTo>
                  <a:lnTo>
                    <a:pt x="162" y="771"/>
                  </a:lnTo>
                  <a:lnTo>
                    <a:pt x="146" y="759"/>
                  </a:lnTo>
                  <a:lnTo>
                    <a:pt x="132" y="746"/>
                  </a:lnTo>
                  <a:lnTo>
                    <a:pt x="118" y="733"/>
                  </a:lnTo>
                  <a:lnTo>
                    <a:pt x="105" y="719"/>
                  </a:lnTo>
                  <a:lnTo>
                    <a:pt x="92" y="704"/>
                  </a:lnTo>
                  <a:lnTo>
                    <a:pt x="80" y="688"/>
                  </a:lnTo>
                  <a:lnTo>
                    <a:pt x="69" y="673"/>
                  </a:lnTo>
                  <a:lnTo>
                    <a:pt x="58" y="657"/>
                  </a:lnTo>
                  <a:lnTo>
                    <a:pt x="48" y="639"/>
                  </a:lnTo>
                  <a:lnTo>
                    <a:pt x="40" y="622"/>
                  </a:lnTo>
                  <a:lnTo>
                    <a:pt x="31" y="605"/>
                  </a:lnTo>
                  <a:lnTo>
                    <a:pt x="25" y="586"/>
                  </a:lnTo>
                  <a:lnTo>
                    <a:pt x="18" y="568"/>
                  </a:lnTo>
                  <a:lnTo>
                    <a:pt x="13" y="548"/>
                  </a:lnTo>
                  <a:lnTo>
                    <a:pt x="8" y="530"/>
                  </a:lnTo>
                  <a:lnTo>
                    <a:pt x="4" y="509"/>
                  </a:lnTo>
                  <a:lnTo>
                    <a:pt x="2" y="489"/>
                  </a:lnTo>
                  <a:lnTo>
                    <a:pt x="1" y="469"/>
                  </a:lnTo>
                  <a:lnTo>
                    <a:pt x="0" y="448"/>
                  </a:lnTo>
                  <a:lnTo>
                    <a:pt x="0" y="403"/>
                  </a:lnTo>
                  <a:lnTo>
                    <a:pt x="1" y="383"/>
                  </a:lnTo>
                  <a:lnTo>
                    <a:pt x="2" y="362"/>
                  </a:lnTo>
                  <a:lnTo>
                    <a:pt x="4" y="343"/>
                  </a:lnTo>
                  <a:lnTo>
                    <a:pt x="8" y="323"/>
                  </a:lnTo>
                  <a:lnTo>
                    <a:pt x="13" y="303"/>
                  </a:lnTo>
                  <a:lnTo>
                    <a:pt x="18" y="284"/>
                  </a:lnTo>
                  <a:lnTo>
                    <a:pt x="25" y="265"/>
                  </a:lnTo>
                  <a:lnTo>
                    <a:pt x="31" y="247"/>
                  </a:lnTo>
                  <a:lnTo>
                    <a:pt x="40" y="229"/>
                  </a:lnTo>
                  <a:lnTo>
                    <a:pt x="48" y="212"/>
                  </a:lnTo>
                  <a:lnTo>
                    <a:pt x="58" y="195"/>
                  </a:lnTo>
                  <a:lnTo>
                    <a:pt x="69" y="178"/>
                  </a:lnTo>
                  <a:lnTo>
                    <a:pt x="80" y="163"/>
                  </a:lnTo>
                  <a:lnTo>
                    <a:pt x="92" y="148"/>
                  </a:lnTo>
                  <a:lnTo>
                    <a:pt x="105" y="133"/>
                  </a:lnTo>
                  <a:lnTo>
                    <a:pt x="118" y="119"/>
                  </a:lnTo>
                  <a:lnTo>
                    <a:pt x="132" y="106"/>
                  </a:lnTo>
                  <a:lnTo>
                    <a:pt x="146" y="92"/>
                  </a:lnTo>
                  <a:lnTo>
                    <a:pt x="162" y="81"/>
                  </a:lnTo>
                  <a:lnTo>
                    <a:pt x="178" y="70"/>
                  </a:lnTo>
                  <a:lnTo>
                    <a:pt x="194" y="59"/>
                  </a:lnTo>
                  <a:lnTo>
                    <a:pt x="210" y="49"/>
                  </a:lnTo>
                  <a:lnTo>
                    <a:pt x="228" y="40"/>
                  </a:lnTo>
                  <a:lnTo>
                    <a:pt x="246" y="33"/>
                  </a:lnTo>
                  <a:lnTo>
                    <a:pt x="265" y="25"/>
                  </a:lnTo>
                  <a:lnTo>
                    <a:pt x="283" y="19"/>
                  </a:lnTo>
                  <a:lnTo>
                    <a:pt x="302" y="13"/>
                  </a:lnTo>
                  <a:lnTo>
                    <a:pt x="321" y="9"/>
                  </a:lnTo>
                  <a:lnTo>
                    <a:pt x="341" y="5"/>
                  </a:lnTo>
                  <a:lnTo>
                    <a:pt x="362" y="2"/>
                  </a:lnTo>
                  <a:lnTo>
                    <a:pt x="382" y="1"/>
                  </a:lnTo>
                  <a:lnTo>
                    <a:pt x="403" y="0"/>
                  </a:lnTo>
                  <a:close/>
                </a:path>
              </a:pathLst>
            </a:custGeom>
            <a:solidFill>
              <a:srgbClr val="603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40" name="Freeform 12"/>
            <p:cNvSpPr>
              <a:spLocks/>
            </p:cNvSpPr>
            <p:nvPr/>
          </p:nvSpPr>
          <p:spPr bwMode="auto">
            <a:xfrm>
              <a:off x="3465591" y="2247390"/>
              <a:ext cx="700008" cy="599420"/>
            </a:xfrm>
            <a:custGeom>
              <a:avLst/>
              <a:gdLst>
                <a:gd name="T0" fmla="*/ 729 w 1364"/>
                <a:gd name="T1" fmla="*/ 43 h 1166"/>
                <a:gd name="T2" fmla="*/ 789 w 1364"/>
                <a:gd name="T3" fmla="*/ 19 h 1166"/>
                <a:gd name="T4" fmla="*/ 851 w 1364"/>
                <a:gd name="T5" fmla="*/ 5 h 1166"/>
                <a:gd name="T6" fmla="*/ 913 w 1364"/>
                <a:gd name="T7" fmla="*/ 0 h 1166"/>
                <a:gd name="T8" fmla="*/ 975 w 1364"/>
                <a:gd name="T9" fmla="*/ 5 h 1166"/>
                <a:gd name="T10" fmla="*/ 1036 w 1364"/>
                <a:gd name="T11" fmla="*/ 18 h 1166"/>
                <a:gd name="T12" fmla="*/ 1093 w 1364"/>
                <a:gd name="T13" fmla="*/ 39 h 1166"/>
                <a:gd name="T14" fmla="*/ 1148 w 1364"/>
                <a:gd name="T15" fmla="*/ 70 h 1166"/>
                <a:gd name="T16" fmla="*/ 1197 w 1364"/>
                <a:gd name="T17" fmla="*/ 107 h 1166"/>
                <a:gd name="T18" fmla="*/ 1241 w 1364"/>
                <a:gd name="T19" fmla="*/ 152 h 1166"/>
                <a:gd name="T20" fmla="*/ 1279 w 1364"/>
                <a:gd name="T21" fmla="*/ 205 h 1166"/>
                <a:gd name="T22" fmla="*/ 1323 w 1364"/>
                <a:gd name="T23" fmla="*/ 286 h 1166"/>
                <a:gd name="T24" fmla="*/ 1346 w 1364"/>
                <a:gd name="T25" fmla="*/ 346 h 1166"/>
                <a:gd name="T26" fmla="*/ 1360 w 1364"/>
                <a:gd name="T27" fmla="*/ 408 h 1166"/>
                <a:gd name="T28" fmla="*/ 1364 w 1364"/>
                <a:gd name="T29" fmla="*/ 471 h 1166"/>
                <a:gd name="T30" fmla="*/ 1360 w 1364"/>
                <a:gd name="T31" fmla="*/ 533 h 1166"/>
                <a:gd name="T32" fmla="*/ 1346 w 1364"/>
                <a:gd name="T33" fmla="*/ 593 h 1166"/>
                <a:gd name="T34" fmla="*/ 1324 w 1364"/>
                <a:gd name="T35" fmla="*/ 652 h 1166"/>
                <a:gd name="T36" fmla="*/ 1294 w 1364"/>
                <a:gd name="T37" fmla="*/ 706 h 1166"/>
                <a:gd name="T38" fmla="*/ 1256 w 1364"/>
                <a:gd name="T39" fmla="*/ 756 h 1166"/>
                <a:gd name="T40" fmla="*/ 1212 w 1364"/>
                <a:gd name="T41" fmla="*/ 801 h 1166"/>
                <a:gd name="T42" fmla="*/ 1160 w 1364"/>
                <a:gd name="T43" fmla="*/ 839 h 1166"/>
                <a:gd name="T44" fmla="*/ 635 w 1364"/>
                <a:gd name="T45" fmla="*/ 1124 h 1166"/>
                <a:gd name="T46" fmla="*/ 576 w 1364"/>
                <a:gd name="T47" fmla="*/ 1148 h 1166"/>
                <a:gd name="T48" fmla="*/ 514 w 1364"/>
                <a:gd name="T49" fmla="*/ 1162 h 1166"/>
                <a:gd name="T50" fmla="*/ 452 w 1364"/>
                <a:gd name="T51" fmla="*/ 1166 h 1166"/>
                <a:gd name="T52" fmla="*/ 390 w 1364"/>
                <a:gd name="T53" fmla="*/ 1162 h 1166"/>
                <a:gd name="T54" fmla="*/ 330 w 1364"/>
                <a:gd name="T55" fmla="*/ 1149 h 1166"/>
                <a:gd name="T56" fmla="*/ 272 w 1364"/>
                <a:gd name="T57" fmla="*/ 1127 h 1166"/>
                <a:gd name="T58" fmla="*/ 218 w 1364"/>
                <a:gd name="T59" fmla="*/ 1096 h 1166"/>
                <a:gd name="T60" fmla="*/ 168 w 1364"/>
                <a:gd name="T61" fmla="*/ 1059 h 1166"/>
                <a:gd name="T62" fmla="*/ 123 w 1364"/>
                <a:gd name="T63" fmla="*/ 1014 h 1166"/>
                <a:gd name="T64" fmla="*/ 86 w 1364"/>
                <a:gd name="T65" fmla="*/ 962 h 1166"/>
                <a:gd name="T66" fmla="*/ 43 w 1364"/>
                <a:gd name="T67" fmla="*/ 880 h 1166"/>
                <a:gd name="T68" fmla="*/ 19 w 1364"/>
                <a:gd name="T69" fmla="*/ 820 h 1166"/>
                <a:gd name="T70" fmla="*/ 6 w 1364"/>
                <a:gd name="T71" fmla="*/ 758 h 1166"/>
                <a:gd name="T72" fmla="*/ 0 w 1364"/>
                <a:gd name="T73" fmla="*/ 695 h 1166"/>
                <a:gd name="T74" fmla="*/ 6 w 1364"/>
                <a:gd name="T75" fmla="*/ 633 h 1166"/>
                <a:gd name="T76" fmla="*/ 19 w 1364"/>
                <a:gd name="T77" fmla="*/ 573 h 1166"/>
                <a:gd name="T78" fmla="*/ 41 w 1364"/>
                <a:gd name="T79" fmla="*/ 515 h 1166"/>
                <a:gd name="T80" fmla="*/ 70 w 1364"/>
                <a:gd name="T81" fmla="*/ 460 h 1166"/>
                <a:gd name="T82" fmla="*/ 108 w 1364"/>
                <a:gd name="T83" fmla="*/ 410 h 1166"/>
                <a:gd name="T84" fmla="*/ 154 w 1364"/>
                <a:gd name="T85" fmla="*/ 366 h 1166"/>
                <a:gd name="T86" fmla="*/ 206 w 1364"/>
                <a:gd name="T87" fmla="*/ 32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4" h="1166">
                  <a:moveTo>
                    <a:pt x="224" y="317"/>
                  </a:moveTo>
                  <a:lnTo>
                    <a:pt x="709" y="52"/>
                  </a:lnTo>
                  <a:lnTo>
                    <a:pt x="729" y="43"/>
                  </a:lnTo>
                  <a:lnTo>
                    <a:pt x="749" y="33"/>
                  </a:lnTo>
                  <a:lnTo>
                    <a:pt x="769" y="25"/>
                  </a:lnTo>
                  <a:lnTo>
                    <a:pt x="789" y="19"/>
                  </a:lnTo>
                  <a:lnTo>
                    <a:pt x="809" y="13"/>
                  </a:lnTo>
                  <a:lnTo>
                    <a:pt x="830" y="9"/>
                  </a:lnTo>
                  <a:lnTo>
                    <a:pt x="851" y="5"/>
                  </a:lnTo>
                  <a:lnTo>
                    <a:pt x="871" y="2"/>
                  </a:lnTo>
                  <a:lnTo>
                    <a:pt x="892" y="0"/>
                  </a:lnTo>
                  <a:lnTo>
                    <a:pt x="913" y="0"/>
                  </a:lnTo>
                  <a:lnTo>
                    <a:pt x="933" y="0"/>
                  </a:lnTo>
                  <a:lnTo>
                    <a:pt x="954" y="2"/>
                  </a:lnTo>
                  <a:lnTo>
                    <a:pt x="975" y="5"/>
                  </a:lnTo>
                  <a:lnTo>
                    <a:pt x="995" y="8"/>
                  </a:lnTo>
                  <a:lnTo>
                    <a:pt x="1015" y="12"/>
                  </a:lnTo>
                  <a:lnTo>
                    <a:pt x="1036" y="18"/>
                  </a:lnTo>
                  <a:lnTo>
                    <a:pt x="1055" y="24"/>
                  </a:lnTo>
                  <a:lnTo>
                    <a:pt x="1074" y="32"/>
                  </a:lnTo>
                  <a:lnTo>
                    <a:pt x="1093" y="39"/>
                  </a:lnTo>
                  <a:lnTo>
                    <a:pt x="1112" y="49"/>
                  </a:lnTo>
                  <a:lnTo>
                    <a:pt x="1129" y="59"/>
                  </a:lnTo>
                  <a:lnTo>
                    <a:pt x="1148" y="70"/>
                  </a:lnTo>
                  <a:lnTo>
                    <a:pt x="1164" y="82"/>
                  </a:lnTo>
                  <a:lnTo>
                    <a:pt x="1181" y="94"/>
                  </a:lnTo>
                  <a:lnTo>
                    <a:pt x="1197" y="107"/>
                  </a:lnTo>
                  <a:lnTo>
                    <a:pt x="1213" y="122"/>
                  </a:lnTo>
                  <a:lnTo>
                    <a:pt x="1227" y="136"/>
                  </a:lnTo>
                  <a:lnTo>
                    <a:pt x="1241" y="152"/>
                  </a:lnTo>
                  <a:lnTo>
                    <a:pt x="1254" y="169"/>
                  </a:lnTo>
                  <a:lnTo>
                    <a:pt x="1267" y="187"/>
                  </a:lnTo>
                  <a:lnTo>
                    <a:pt x="1279" y="205"/>
                  </a:lnTo>
                  <a:lnTo>
                    <a:pt x="1290" y="224"/>
                  </a:lnTo>
                  <a:lnTo>
                    <a:pt x="1313" y="267"/>
                  </a:lnTo>
                  <a:lnTo>
                    <a:pt x="1323" y="286"/>
                  </a:lnTo>
                  <a:lnTo>
                    <a:pt x="1331" y="306"/>
                  </a:lnTo>
                  <a:lnTo>
                    <a:pt x="1339" y="325"/>
                  </a:lnTo>
                  <a:lnTo>
                    <a:pt x="1346" y="346"/>
                  </a:lnTo>
                  <a:lnTo>
                    <a:pt x="1352" y="367"/>
                  </a:lnTo>
                  <a:lnTo>
                    <a:pt x="1356" y="387"/>
                  </a:lnTo>
                  <a:lnTo>
                    <a:pt x="1360" y="408"/>
                  </a:lnTo>
                  <a:lnTo>
                    <a:pt x="1362" y="429"/>
                  </a:lnTo>
                  <a:lnTo>
                    <a:pt x="1364" y="449"/>
                  </a:lnTo>
                  <a:lnTo>
                    <a:pt x="1364" y="471"/>
                  </a:lnTo>
                  <a:lnTo>
                    <a:pt x="1363" y="492"/>
                  </a:lnTo>
                  <a:lnTo>
                    <a:pt x="1362" y="512"/>
                  </a:lnTo>
                  <a:lnTo>
                    <a:pt x="1360" y="533"/>
                  </a:lnTo>
                  <a:lnTo>
                    <a:pt x="1356" y="553"/>
                  </a:lnTo>
                  <a:lnTo>
                    <a:pt x="1351" y="573"/>
                  </a:lnTo>
                  <a:lnTo>
                    <a:pt x="1346" y="593"/>
                  </a:lnTo>
                  <a:lnTo>
                    <a:pt x="1340" y="612"/>
                  </a:lnTo>
                  <a:lnTo>
                    <a:pt x="1332" y="632"/>
                  </a:lnTo>
                  <a:lnTo>
                    <a:pt x="1324" y="652"/>
                  </a:lnTo>
                  <a:lnTo>
                    <a:pt x="1315" y="670"/>
                  </a:lnTo>
                  <a:lnTo>
                    <a:pt x="1305" y="688"/>
                  </a:lnTo>
                  <a:lnTo>
                    <a:pt x="1294" y="706"/>
                  </a:lnTo>
                  <a:lnTo>
                    <a:pt x="1282" y="723"/>
                  </a:lnTo>
                  <a:lnTo>
                    <a:pt x="1270" y="740"/>
                  </a:lnTo>
                  <a:lnTo>
                    <a:pt x="1256" y="756"/>
                  </a:lnTo>
                  <a:lnTo>
                    <a:pt x="1242" y="771"/>
                  </a:lnTo>
                  <a:lnTo>
                    <a:pt x="1227" y="786"/>
                  </a:lnTo>
                  <a:lnTo>
                    <a:pt x="1212" y="801"/>
                  </a:lnTo>
                  <a:lnTo>
                    <a:pt x="1194" y="814"/>
                  </a:lnTo>
                  <a:lnTo>
                    <a:pt x="1177" y="827"/>
                  </a:lnTo>
                  <a:lnTo>
                    <a:pt x="1160" y="839"/>
                  </a:lnTo>
                  <a:lnTo>
                    <a:pt x="1140" y="850"/>
                  </a:lnTo>
                  <a:lnTo>
                    <a:pt x="655" y="1114"/>
                  </a:lnTo>
                  <a:lnTo>
                    <a:pt x="635" y="1124"/>
                  </a:lnTo>
                  <a:lnTo>
                    <a:pt x="616" y="1133"/>
                  </a:lnTo>
                  <a:lnTo>
                    <a:pt x="596" y="1141"/>
                  </a:lnTo>
                  <a:lnTo>
                    <a:pt x="576" y="1148"/>
                  </a:lnTo>
                  <a:lnTo>
                    <a:pt x="555" y="1153"/>
                  </a:lnTo>
                  <a:lnTo>
                    <a:pt x="534" y="1157"/>
                  </a:lnTo>
                  <a:lnTo>
                    <a:pt x="514" y="1162"/>
                  </a:lnTo>
                  <a:lnTo>
                    <a:pt x="493" y="1164"/>
                  </a:lnTo>
                  <a:lnTo>
                    <a:pt x="472" y="1166"/>
                  </a:lnTo>
                  <a:lnTo>
                    <a:pt x="452" y="1166"/>
                  </a:lnTo>
                  <a:lnTo>
                    <a:pt x="431" y="1166"/>
                  </a:lnTo>
                  <a:lnTo>
                    <a:pt x="410" y="1164"/>
                  </a:lnTo>
                  <a:lnTo>
                    <a:pt x="390" y="1162"/>
                  </a:lnTo>
                  <a:lnTo>
                    <a:pt x="370" y="1158"/>
                  </a:lnTo>
                  <a:lnTo>
                    <a:pt x="350" y="1154"/>
                  </a:lnTo>
                  <a:lnTo>
                    <a:pt x="330" y="1149"/>
                  </a:lnTo>
                  <a:lnTo>
                    <a:pt x="310" y="1142"/>
                  </a:lnTo>
                  <a:lnTo>
                    <a:pt x="291" y="1134"/>
                  </a:lnTo>
                  <a:lnTo>
                    <a:pt x="272" y="1127"/>
                  </a:lnTo>
                  <a:lnTo>
                    <a:pt x="254" y="1117"/>
                  </a:lnTo>
                  <a:lnTo>
                    <a:pt x="235" y="1107"/>
                  </a:lnTo>
                  <a:lnTo>
                    <a:pt x="218" y="1096"/>
                  </a:lnTo>
                  <a:lnTo>
                    <a:pt x="201" y="1086"/>
                  </a:lnTo>
                  <a:lnTo>
                    <a:pt x="184" y="1073"/>
                  </a:lnTo>
                  <a:lnTo>
                    <a:pt x="168" y="1059"/>
                  </a:lnTo>
                  <a:lnTo>
                    <a:pt x="153" y="1044"/>
                  </a:lnTo>
                  <a:lnTo>
                    <a:pt x="138" y="1030"/>
                  </a:lnTo>
                  <a:lnTo>
                    <a:pt x="123" y="1014"/>
                  </a:lnTo>
                  <a:lnTo>
                    <a:pt x="110" y="997"/>
                  </a:lnTo>
                  <a:lnTo>
                    <a:pt x="97" y="979"/>
                  </a:lnTo>
                  <a:lnTo>
                    <a:pt x="86" y="962"/>
                  </a:lnTo>
                  <a:lnTo>
                    <a:pt x="76" y="942"/>
                  </a:lnTo>
                  <a:lnTo>
                    <a:pt x="53" y="901"/>
                  </a:lnTo>
                  <a:lnTo>
                    <a:pt x="43" y="880"/>
                  </a:lnTo>
                  <a:lnTo>
                    <a:pt x="33" y="860"/>
                  </a:lnTo>
                  <a:lnTo>
                    <a:pt x="26" y="841"/>
                  </a:lnTo>
                  <a:lnTo>
                    <a:pt x="19" y="820"/>
                  </a:lnTo>
                  <a:lnTo>
                    <a:pt x="14" y="800"/>
                  </a:lnTo>
                  <a:lnTo>
                    <a:pt x="9" y="779"/>
                  </a:lnTo>
                  <a:lnTo>
                    <a:pt x="6" y="758"/>
                  </a:lnTo>
                  <a:lnTo>
                    <a:pt x="3" y="738"/>
                  </a:lnTo>
                  <a:lnTo>
                    <a:pt x="2" y="717"/>
                  </a:lnTo>
                  <a:lnTo>
                    <a:pt x="0" y="695"/>
                  </a:lnTo>
                  <a:lnTo>
                    <a:pt x="2" y="674"/>
                  </a:lnTo>
                  <a:lnTo>
                    <a:pt x="3" y="654"/>
                  </a:lnTo>
                  <a:lnTo>
                    <a:pt x="6" y="633"/>
                  </a:lnTo>
                  <a:lnTo>
                    <a:pt x="9" y="614"/>
                  </a:lnTo>
                  <a:lnTo>
                    <a:pt x="14" y="593"/>
                  </a:lnTo>
                  <a:lnTo>
                    <a:pt x="19" y="573"/>
                  </a:lnTo>
                  <a:lnTo>
                    <a:pt x="26" y="554"/>
                  </a:lnTo>
                  <a:lnTo>
                    <a:pt x="32" y="534"/>
                  </a:lnTo>
                  <a:lnTo>
                    <a:pt x="41" y="515"/>
                  </a:lnTo>
                  <a:lnTo>
                    <a:pt x="49" y="496"/>
                  </a:lnTo>
                  <a:lnTo>
                    <a:pt x="59" y="479"/>
                  </a:lnTo>
                  <a:lnTo>
                    <a:pt x="70" y="460"/>
                  </a:lnTo>
                  <a:lnTo>
                    <a:pt x="82" y="443"/>
                  </a:lnTo>
                  <a:lnTo>
                    <a:pt x="95" y="427"/>
                  </a:lnTo>
                  <a:lnTo>
                    <a:pt x="108" y="410"/>
                  </a:lnTo>
                  <a:lnTo>
                    <a:pt x="122" y="395"/>
                  </a:lnTo>
                  <a:lnTo>
                    <a:pt x="138" y="380"/>
                  </a:lnTo>
                  <a:lnTo>
                    <a:pt x="154" y="366"/>
                  </a:lnTo>
                  <a:lnTo>
                    <a:pt x="170" y="353"/>
                  </a:lnTo>
                  <a:lnTo>
                    <a:pt x="188" y="340"/>
                  </a:lnTo>
                  <a:lnTo>
                    <a:pt x="206" y="328"/>
                  </a:lnTo>
                  <a:lnTo>
                    <a:pt x="224" y="317"/>
                  </a:lnTo>
                  <a:close/>
                </a:path>
              </a:pathLst>
            </a:custGeom>
            <a:solidFill>
              <a:srgbClr val="603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41" name="Freeform 13"/>
            <p:cNvSpPr>
              <a:spLocks/>
            </p:cNvSpPr>
            <p:nvPr/>
          </p:nvSpPr>
          <p:spPr bwMode="auto">
            <a:xfrm>
              <a:off x="2377603" y="4640965"/>
              <a:ext cx="240179" cy="240179"/>
            </a:xfrm>
            <a:custGeom>
              <a:avLst/>
              <a:gdLst>
                <a:gd name="T0" fmla="*/ 247 w 470"/>
                <a:gd name="T1" fmla="*/ 0 h 470"/>
                <a:gd name="T2" fmla="*/ 271 w 470"/>
                <a:gd name="T3" fmla="*/ 3 h 470"/>
                <a:gd name="T4" fmla="*/ 294 w 470"/>
                <a:gd name="T5" fmla="*/ 8 h 470"/>
                <a:gd name="T6" fmla="*/ 315 w 470"/>
                <a:gd name="T7" fmla="*/ 14 h 470"/>
                <a:gd name="T8" fmla="*/ 336 w 470"/>
                <a:gd name="T9" fmla="*/ 23 h 470"/>
                <a:gd name="T10" fmla="*/ 357 w 470"/>
                <a:gd name="T11" fmla="*/ 34 h 470"/>
                <a:gd name="T12" fmla="*/ 384 w 470"/>
                <a:gd name="T13" fmla="*/ 54 h 470"/>
                <a:gd name="T14" fmla="*/ 415 w 470"/>
                <a:gd name="T15" fmla="*/ 86 h 470"/>
                <a:gd name="T16" fmla="*/ 436 w 470"/>
                <a:gd name="T17" fmla="*/ 113 h 470"/>
                <a:gd name="T18" fmla="*/ 447 w 470"/>
                <a:gd name="T19" fmla="*/ 133 h 470"/>
                <a:gd name="T20" fmla="*/ 456 w 470"/>
                <a:gd name="T21" fmla="*/ 155 h 470"/>
                <a:gd name="T22" fmla="*/ 462 w 470"/>
                <a:gd name="T23" fmla="*/ 177 h 470"/>
                <a:gd name="T24" fmla="*/ 467 w 470"/>
                <a:gd name="T25" fmla="*/ 199 h 470"/>
                <a:gd name="T26" fmla="*/ 470 w 470"/>
                <a:gd name="T27" fmla="*/ 223 h 470"/>
                <a:gd name="T28" fmla="*/ 470 w 470"/>
                <a:gd name="T29" fmla="*/ 247 h 470"/>
                <a:gd name="T30" fmla="*/ 467 w 470"/>
                <a:gd name="T31" fmla="*/ 271 h 470"/>
                <a:gd name="T32" fmla="*/ 462 w 470"/>
                <a:gd name="T33" fmla="*/ 294 h 470"/>
                <a:gd name="T34" fmla="*/ 456 w 470"/>
                <a:gd name="T35" fmla="*/ 316 h 470"/>
                <a:gd name="T36" fmla="*/ 447 w 470"/>
                <a:gd name="T37" fmla="*/ 337 h 470"/>
                <a:gd name="T38" fmla="*/ 436 w 470"/>
                <a:gd name="T39" fmla="*/ 357 h 470"/>
                <a:gd name="T40" fmla="*/ 415 w 470"/>
                <a:gd name="T41" fmla="*/ 385 h 470"/>
                <a:gd name="T42" fmla="*/ 384 w 470"/>
                <a:gd name="T43" fmla="*/ 417 h 470"/>
                <a:gd name="T44" fmla="*/ 357 w 470"/>
                <a:gd name="T45" fmla="*/ 436 h 470"/>
                <a:gd name="T46" fmla="*/ 336 w 470"/>
                <a:gd name="T47" fmla="*/ 447 h 470"/>
                <a:gd name="T48" fmla="*/ 315 w 470"/>
                <a:gd name="T49" fmla="*/ 456 h 470"/>
                <a:gd name="T50" fmla="*/ 294 w 470"/>
                <a:gd name="T51" fmla="*/ 463 h 470"/>
                <a:gd name="T52" fmla="*/ 271 w 470"/>
                <a:gd name="T53" fmla="*/ 468 h 470"/>
                <a:gd name="T54" fmla="*/ 247 w 470"/>
                <a:gd name="T55" fmla="*/ 470 h 470"/>
                <a:gd name="T56" fmla="*/ 223 w 470"/>
                <a:gd name="T57" fmla="*/ 470 h 470"/>
                <a:gd name="T58" fmla="*/ 199 w 470"/>
                <a:gd name="T59" fmla="*/ 468 h 470"/>
                <a:gd name="T60" fmla="*/ 176 w 470"/>
                <a:gd name="T61" fmla="*/ 463 h 470"/>
                <a:gd name="T62" fmla="*/ 153 w 470"/>
                <a:gd name="T63" fmla="*/ 456 h 470"/>
                <a:gd name="T64" fmla="*/ 133 w 470"/>
                <a:gd name="T65" fmla="*/ 447 h 470"/>
                <a:gd name="T66" fmla="*/ 113 w 470"/>
                <a:gd name="T67" fmla="*/ 436 h 470"/>
                <a:gd name="T68" fmla="*/ 85 w 470"/>
                <a:gd name="T69" fmla="*/ 417 h 470"/>
                <a:gd name="T70" fmla="*/ 53 w 470"/>
                <a:gd name="T71" fmla="*/ 385 h 470"/>
                <a:gd name="T72" fmla="*/ 34 w 470"/>
                <a:gd name="T73" fmla="*/ 357 h 470"/>
                <a:gd name="T74" fmla="*/ 23 w 470"/>
                <a:gd name="T75" fmla="*/ 337 h 470"/>
                <a:gd name="T76" fmla="*/ 14 w 470"/>
                <a:gd name="T77" fmla="*/ 316 h 470"/>
                <a:gd name="T78" fmla="*/ 7 w 470"/>
                <a:gd name="T79" fmla="*/ 294 h 470"/>
                <a:gd name="T80" fmla="*/ 2 w 470"/>
                <a:gd name="T81" fmla="*/ 271 h 470"/>
                <a:gd name="T82" fmla="*/ 0 w 470"/>
                <a:gd name="T83" fmla="*/ 247 h 470"/>
                <a:gd name="T84" fmla="*/ 0 w 470"/>
                <a:gd name="T85" fmla="*/ 223 h 470"/>
                <a:gd name="T86" fmla="*/ 2 w 470"/>
                <a:gd name="T87" fmla="*/ 199 h 470"/>
                <a:gd name="T88" fmla="*/ 7 w 470"/>
                <a:gd name="T89" fmla="*/ 177 h 470"/>
                <a:gd name="T90" fmla="*/ 14 w 470"/>
                <a:gd name="T91" fmla="*/ 155 h 470"/>
                <a:gd name="T92" fmla="*/ 23 w 470"/>
                <a:gd name="T93" fmla="*/ 133 h 470"/>
                <a:gd name="T94" fmla="*/ 34 w 470"/>
                <a:gd name="T95" fmla="*/ 113 h 470"/>
                <a:gd name="T96" fmla="*/ 53 w 470"/>
                <a:gd name="T97" fmla="*/ 86 h 470"/>
                <a:gd name="T98" fmla="*/ 85 w 470"/>
                <a:gd name="T99" fmla="*/ 54 h 470"/>
                <a:gd name="T100" fmla="*/ 113 w 470"/>
                <a:gd name="T101" fmla="*/ 34 h 470"/>
                <a:gd name="T102" fmla="*/ 133 w 470"/>
                <a:gd name="T103" fmla="*/ 23 h 470"/>
                <a:gd name="T104" fmla="*/ 153 w 470"/>
                <a:gd name="T105" fmla="*/ 14 h 470"/>
                <a:gd name="T106" fmla="*/ 176 w 470"/>
                <a:gd name="T107" fmla="*/ 8 h 470"/>
                <a:gd name="T108" fmla="*/ 199 w 470"/>
                <a:gd name="T109" fmla="*/ 3 h 470"/>
                <a:gd name="T110" fmla="*/ 223 w 470"/>
                <a:gd name="T111"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0" h="470">
                  <a:moveTo>
                    <a:pt x="235" y="0"/>
                  </a:moveTo>
                  <a:lnTo>
                    <a:pt x="247" y="0"/>
                  </a:lnTo>
                  <a:lnTo>
                    <a:pt x="259" y="1"/>
                  </a:lnTo>
                  <a:lnTo>
                    <a:pt x="271" y="3"/>
                  </a:lnTo>
                  <a:lnTo>
                    <a:pt x="282" y="5"/>
                  </a:lnTo>
                  <a:lnTo>
                    <a:pt x="294" y="8"/>
                  </a:lnTo>
                  <a:lnTo>
                    <a:pt x="305" y="11"/>
                  </a:lnTo>
                  <a:lnTo>
                    <a:pt x="315" y="14"/>
                  </a:lnTo>
                  <a:lnTo>
                    <a:pt x="326" y="19"/>
                  </a:lnTo>
                  <a:lnTo>
                    <a:pt x="336" y="23"/>
                  </a:lnTo>
                  <a:lnTo>
                    <a:pt x="347" y="29"/>
                  </a:lnTo>
                  <a:lnTo>
                    <a:pt x="357" y="34"/>
                  </a:lnTo>
                  <a:lnTo>
                    <a:pt x="367" y="41"/>
                  </a:lnTo>
                  <a:lnTo>
                    <a:pt x="384" y="54"/>
                  </a:lnTo>
                  <a:lnTo>
                    <a:pt x="401" y="69"/>
                  </a:lnTo>
                  <a:lnTo>
                    <a:pt x="415" y="86"/>
                  </a:lnTo>
                  <a:lnTo>
                    <a:pt x="430" y="104"/>
                  </a:lnTo>
                  <a:lnTo>
                    <a:pt x="436" y="113"/>
                  </a:lnTo>
                  <a:lnTo>
                    <a:pt x="442" y="123"/>
                  </a:lnTo>
                  <a:lnTo>
                    <a:pt x="447" y="133"/>
                  </a:lnTo>
                  <a:lnTo>
                    <a:pt x="451" y="144"/>
                  </a:lnTo>
                  <a:lnTo>
                    <a:pt x="456" y="155"/>
                  </a:lnTo>
                  <a:lnTo>
                    <a:pt x="459" y="166"/>
                  </a:lnTo>
                  <a:lnTo>
                    <a:pt x="462" y="177"/>
                  </a:lnTo>
                  <a:lnTo>
                    <a:pt x="464" y="188"/>
                  </a:lnTo>
                  <a:lnTo>
                    <a:pt x="467" y="199"/>
                  </a:lnTo>
                  <a:lnTo>
                    <a:pt x="469" y="211"/>
                  </a:lnTo>
                  <a:lnTo>
                    <a:pt x="470" y="223"/>
                  </a:lnTo>
                  <a:lnTo>
                    <a:pt x="470" y="235"/>
                  </a:lnTo>
                  <a:lnTo>
                    <a:pt x="470" y="247"/>
                  </a:lnTo>
                  <a:lnTo>
                    <a:pt x="469" y="259"/>
                  </a:lnTo>
                  <a:lnTo>
                    <a:pt x="467" y="271"/>
                  </a:lnTo>
                  <a:lnTo>
                    <a:pt x="464" y="283"/>
                  </a:lnTo>
                  <a:lnTo>
                    <a:pt x="462" y="294"/>
                  </a:lnTo>
                  <a:lnTo>
                    <a:pt x="459" y="305"/>
                  </a:lnTo>
                  <a:lnTo>
                    <a:pt x="456" y="316"/>
                  </a:lnTo>
                  <a:lnTo>
                    <a:pt x="451" y="327"/>
                  </a:lnTo>
                  <a:lnTo>
                    <a:pt x="447" y="337"/>
                  </a:lnTo>
                  <a:lnTo>
                    <a:pt x="442" y="347"/>
                  </a:lnTo>
                  <a:lnTo>
                    <a:pt x="436" y="357"/>
                  </a:lnTo>
                  <a:lnTo>
                    <a:pt x="430" y="367"/>
                  </a:lnTo>
                  <a:lnTo>
                    <a:pt x="415" y="385"/>
                  </a:lnTo>
                  <a:lnTo>
                    <a:pt x="401" y="402"/>
                  </a:lnTo>
                  <a:lnTo>
                    <a:pt x="384" y="417"/>
                  </a:lnTo>
                  <a:lnTo>
                    <a:pt x="367" y="430"/>
                  </a:lnTo>
                  <a:lnTo>
                    <a:pt x="357" y="436"/>
                  </a:lnTo>
                  <a:lnTo>
                    <a:pt x="347" y="442"/>
                  </a:lnTo>
                  <a:lnTo>
                    <a:pt x="336" y="447"/>
                  </a:lnTo>
                  <a:lnTo>
                    <a:pt x="326" y="452"/>
                  </a:lnTo>
                  <a:lnTo>
                    <a:pt x="315" y="456"/>
                  </a:lnTo>
                  <a:lnTo>
                    <a:pt x="305" y="459"/>
                  </a:lnTo>
                  <a:lnTo>
                    <a:pt x="294" y="463"/>
                  </a:lnTo>
                  <a:lnTo>
                    <a:pt x="282" y="466"/>
                  </a:lnTo>
                  <a:lnTo>
                    <a:pt x="271" y="468"/>
                  </a:lnTo>
                  <a:lnTo>
                    <a:pt x="259" y="469"/>
                  </a:lnTo>
                  <a:lnTo>
                    <a:pt x="247" y="470"/>
                  </a:lnTo>
                  <a:lnTo>
                    <a:pt x="235" y="470"/>
                  </a:lnTo>
                  <a:lnTo>
                    <a:pt x="223" y="470"/>
                  </a:lnTo>
                  <a:lnTo>
                    <a:pt x="211" y="469"/>
                  </a:lnTo>
                  <a:lnTo>
                    <a:pt x="199" y="468"/>
                  </a:lnTo>
                  <a:lnTo>
                    <a:pt x="187" y="466"/>
                  </a:lnTo>
                  <a:lnTo>
                    <a:pt x="176" y="463"/>
                  </a:lnTo>
                  <a:lnTo>
                    <a:pt x="164" y="459"/>
                  </a:lnTo>
                  <a:lnTo>
                    <a:pt x="153" y="456"/>
                  </a:lnTo>
                  <a:lnTo>
                    <a:pt x="144" y="452"/>
                  </a:lnTo>
                  <a:lnTo>
                    <a:pt x="133" y="447"/>
                  </a:lnTo>
                  <a:lnTo>
                    <a:pt x="123" y="442"/>
                  </a:lnTo>
                  <a:lnTo>
                    <a:pt x="113" y="436"/>
                  </a:lnTo>
                  <a:lnTo>
                    <a:pt x="103" y="430"/>
                  </a:lnTo>
                  <a:lnTo>
                    <a:pt x="85" y="417"/>
                  </a:lnTo>
                  <a:lnTo>
                    <a:pt x="69" y="402"/>
                  </a:lnTo>
                  <a:lnTo>
                    <a:pt x="53" y="385"/>
                  </a:lnTo>
                  <a:lnTo>
                    <a:pt x="39" y="367"/>
                  </a:lnTo>
                  <a:lnTo>
                    <a:pt x="34" y="357"/>
                  </a:lnTo>
                  <a:lnTo>
                    <a:pt x="28" y="347"/>
                  </a:lnTo>
                  <a:lnTo>
                    <a:pt x="23" y="337"/>
                  </a:lnTo>
                  <a:lnTo>
                    <a:pt x="19" y="327"/>
                  </a:lnTo>
                  <a:lnTo>
                    <a:pt x="14" y="316"/>
                  </a:lnTo>
                  <a:lnTo>
                    <a:pt x="10" y="305"/>
                  </a:lnTo>
                  <a:lnTo>
                    <a:pt x="7" y="294"/>
                  </a:lnTo>
                  <a:lnTo>
                    <a:pt x="4" y="283"/>
                  </a:lnTo>
                  <a:lnTo>
                    <a:pt x="2" y="271"/>
                  </a:lnTo>
                  <a:lnTo>
                    <a:pt x="1" y="259"/>
                  </a:lnTo>
                  <a:lnTo>
                    <a:pt x="0" y="247"/>
                  </a:lnTo>
                  <a:lnTo>
                    <a:pt x="0" y="235"/>
                  </a:lnTo>
                  <a:lnTo>
                    <a:pt x="0" y="223"/>
                  </a:lnTo>
                  <a:lnTo>
                    <a:pt x="1" y="211"/>
                  </a:lnTo>
                  <a:lnTo>
                    <a:pt x="2" y="199"/>
                  </a:lnTo>
                  <a:lnTo>
                    <a:pt x="4" y="188"/>
                  </a:lnTo>
                  <a:lnTo>
                    <a:pt x="7" y="177"/>
                  </a:lnTo>
                  <a:lnTo>
                    <a:pt x="10" y="166"/>
                  </a:lnTo>
                  <a:lnTo>
                    <a:pt x="14" y="155"/>
                  </a:lnTo>
                  <a:lnTo>
                    <a:pt x="19" y="144"/>
                  </a:lnTo>
                  <a:lnTo>
                    <a:pt x="23" y="133"/>
                  </a:lnTo>
                  <a:lnTo>
                    <a:pt x="28" y="123"/>
                  </a:lnTo>
                  <a:lnTo>
                    <a:pt x="34" y="113"/>
                  </a:lnTo>
                  <a:lnTo>
                    <a:pt x="39" y="104"/>
                  </a:lnTo>
                  <a:lnTo>
                    <a:pt x="53" y="86"/>
                  </a:lnTo>
                  <a:lnTo>
                    <a:pt x="69" y="69"/>
                  </a:lnTo>
                  <a:lnTo>
                    <a:pt x="85" y="54"/>
                  </a:lnTo>
                  <a:lnTo>
                    <a:pt x="103" y="41"/>
                  </a:lnTo>
                  <a:lnTo>
                    <a:pt x="113" y="34"/>
                  </a:lnTo>
                  <a:lnTo>
                    <a:pt x="123" y="29"/>
                  </a:lnTo>
                  <a:lnTo>
                    <a:pt x="133" y="23"/>
                  </a:lnTo>
                  <a:lnTo>
                    <a:pt x="144" y="19"/>
                  </a:lnTo>
                  <a:lnTo>
                    <a:pt x="153" y="14"/>
                  </a:lnTo>
                  <a:lnTo>
                    <a:pt x="164" y="11"/>
                  </a:lnTo>
                  <a:lnTo>
                    <a:pt x="176" y="8"/>
                  </a:lnTo>
                  <a:lnTo>
                    <a:pt x="187" y="5"/>
                  </a:lnTo>
                  <a:lnTo>
                    <a:pt x="199" y="3"/>
                  </a:lnTo>
                  <a:lnTo>
                    <a:pt x="211" y="1"/>
                  </a:lnTo>
                  <a:lnTo>
                    <a:pt x="223" y="0"/>
                  </a:lnTo>
                  <a:lnTo>
                    <a:pt x="235" y="0"/>
                  </a:lnTo>
                  <a:close/>
                </a:path>
              </a:pathLst>
            </a:custGeom>
            <a:solidFill>
              <a:srgbClr val="1A1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grpSp>
      <p:sp>
        <p:nvSpPr>
          <p:cNvPr id="31" name="Title 19"/>
          <p:cNvSpPr>
            <a:spLocks noGrp="1"/>
          </p:cNvSpPr>
          <p:nvPr>
            <p:ph type="ctrTitle" hasCustomPrompt="1"/>
          </p:nvPr>
        </p:nvSpPr>
        <p:spPr>
          <a:xfrm>
            <a:off x="3753382" y="615600"/>
            <a:ext cx="7157527" cy="665285"/>
          </a:xfrm>
        </p:spPr>
        <p:txBody>
          <a:bodyPr/>
          <a:lstStyle>
            <a:lvl1pPr>
              <a:defRPr>
                <a:solidFill>
                  <a:schemeClr val="bg1"/>
                </a:solidFill>
                <a:latin typeface="+mj-lt"/>
              </a:defRPr>
            </a:lvl1pPr>
          </a:lstStyle>
          <a:p>
            <a:r>
              <a:rPr lang="en-US" dirty="0"/>
              <a:t>Contact Us</a:t>
            </a:r>
            <a:endParaRPr lang="id-ID"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5896" y="4513691"/>
            <a:ext cx="7543732" cy="1706044"/>
          </a:xfrm>
          <a:prstGeom prst="rect">
            <a:avLst/>
          </a:prstGeom>
        </p:spPr>
      </p:pic>
      <p:sp>
        <p:nvSpPr>
          <p:cNvPr id="51" name="TextBox 50"/>
          <p:cNvSpPr txBox="1"/>
          <p:nvPr userDrawn="1"/>
        </p:nvSpPr>
        <p:spPr>
          <a:xfrm>
            <a:off x="3860060" y="2247390"/>
            <a:ext cx="5235814" cy="1692771"/>
          </a:xfrm>
          <a:prstGeom prst="rect">
            <a:avLst/>
          </a:prstGeom>
          <a:noFill/>
        </p:spPr>
        <p:txBody>
          <a:bodyPr wrap="square" rtlCol="0">
            <a:spAutoFit/>
          </a:bodyPr>
          <a:lstStyle/>
          <a:p>
            <a:pPr marL="0" indent="0">
              <a:buClr>
                <a:srgbClr val="00A59F"/>
              </a:buClr>
              <a:buFont typeface="Source Sans Pro" panose="020B0503030403020204" pitchFamily="34" charset="0"/>
              <a:buNone/>
            </a:pPr>
            <a:r>
              <a:rPr lang="en-US" sz="3200" dirty="0">
                <a:ln w="0"/>
                <a:solidFill>
                  <a:schemeClr val="bg1"/>
                </a:solidFill>
                <a:effectLst>
                  <a:outerShdw dist="25400" dir="3900000" sx="1000" sy="1000" algn="tl" rotWithShape="0">
                    <a:schemeClr val="dk1"/>
                  </a:outerShdw>
                </a:effectLst>
                <a:latin typeface="+mj-lt"/>
                <a:ea typeface="Source Sans Pro" panose="020B0503030403020204" pitchFamily="34" charset="0"/>
              </a:rPr>
              <a:t>Youth</a:t>
            </a:r>
            <a:r>
              <a:rPr lang="en-US" sz="3200" baseline="0" dirty="0">
                <a:ln w="0"/>
                <a:solidFill>
                  <a:schemeClr val="bg1"/>
                </a:solidFill>
                <a:effectLst>
                  <a:outerShdw dist="25400" dir="3900000" sx="1000" sy="1000" algn="tl" rotWithShape="0">
                    <a:schemeClr val="dk1"/>
                  </a:outerShdw>
                </a:effectLst>
                <a:latin typeface="+mj-lt"/>
                <a:ea typeface="Source Sans Pro" panose="020B0503030403020204" pitchFamily="34" charset="0"/>
              </a:rPr>
              <a:t> Collaboratory</a:t>
            </a:r>
          </a:p>
          <a:p>
            <a:pPr marL="0" indent="0">
              <a:buClr>
                <a:srgbClr val="00A59F"/>
              </a:buClr>
              <a:buFont typeface="Source Sans Pro" panose="020B0503030403020204" pitchFamily="34" charset="0"/>
              <a:buNone/>
            </a:pPr>
            <a:r>
              <a:rPr lang="en-US" sz="2400" i="1" baseline="0" dirty="0">
                <a:ln w="0"/>
                <a:solidFill>
                  <a:schemeClr val="bg1"/>
                </a:solidFill>
                <a:effectLst>
                  <a:outerShdw dist="25400" dir="3900000" sx="1000" sy="1000" algn="tl" rotWithShape="0">
                    <a:schemeClr val="dk1"/>
                  </a:outerShdw>
                </a:effectLst>
                <a:latin typeface="+mj-lt"/>
                <a:ea typeface="Source Sans Pro" panose="020B0503030403020204" pitchFamily="34" charset="0"/>
              </a:rPr>
              <a:t>8035 McKnight Road, Pittsburgh, PA</a:t>
            </a:r>
          </a:p>
          <a:p>
            <a:pPr marL="0" indent="0">
              <a:buClr>
                <a:srgbClr val="00A59F"/>
              </a:buClr>
              <a:buFont typeface="Source Sans Pro" panose="020B0503030403020204" pitchFamily="34" charset="0"/>
              <a:buNone/>
            </a:pPr>
            <a:r>
              <a:rPr lang="en-US" sz="2400" i="1" baseline="0" dirty="0">
                <a:ln w="0"/>
                <a:solidFill>
                  <a:schemeClr val="bg1"/>
                </a:solidFill>
                <a:effectLst>
                  <a:outerShdw dist="25400" dir="3900000" sx="1000" sy="1000" algn="tl" rotWithShape="0">
                    <a:schemeClr val="dk1"/>
                  </a:outerShdw>
                </a:effectLst>
                <a:latin typeface="+mj-lt"/>
                <a:ea typeface="Source Sans Pro" panose="020B0503030403020204" pitchFamily="34" charset="0"/>
              </a:rPr>
              <a:t>412-366-6562</a:t>
            </a:r>
          </a:p>
          <a:p>
            <a:pPr marL="0" indent="0">
              <a:buClr>
                <a:srgbClr val="00A59F"/>
              </a:buClr>
              <a:buFont typeface="Source Sans Pro" panose="020B0503030403020204" pitchFamily="34" charset="0"/>
              <a:buNone/>
            </a:pPr>
            <a:r>
              <a:rPr lang="en-US" sz="2400" i="1" baseline="0" dirty="0">
                <a:ln w="0"/>
                <a:solidFill>
                  <a:schemeClr val="bg1"/>
                </a:solidFill>
                <a:effectLst>
                  <a:outerShdw dist="25400" dir="3900000" sx="1000" sy="1000" algn="tl" rotWithShape="0">
                    <a:schemeClr val="dk1"/>
                  </a:outerShdw>
                </a:effectLst>
                <a:latin typeface="+mj-lt"/>
                <a:ea typeface="Source Sans Pro" panose="020B0503030403020204" pitchFamily="34" charset="0"/>
              </a:rPr>
              <a:t>Youthcollaboratory.org</a:t>
            </a:r>
            <a:endParaRPr lang="id-ID" sz="2400" i="1" dirty="0">
              <a:ln w="0"/>
              <a:solidFill>
                <a:schemeClr val="bg1"/>
              </a:solidFill>
              <a:effectLst>
                <a:outerShdw dist="25400" dir="3900000" sx="1000" sy="1000" algn="tl" rotWithShape="0">
                  <a:schemeClr val="dk1"/>
                </a:outerShdw>
              </a:effectLst>
              <a:latin typeface="+mj-lt"/>
              <a:ea typeface="Source Sans Pro" panose="020B0503030403020204" pitchFamily="34" charset="0"/>
            </a:endParaRPr>
          </a:p>
        </p:txBody>
      </p:sp>
      <p:pic>
        <p:nvPicPr>
          <p:cNvPr id="52" name="Picture 5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4500" y="2348109"/>
            <a:ext cx="1488312" cy="592490"/>
          </a:xfrm>
          <a:prstGeom prst="rect">
            <a:avLst/>
          </a:prstGeom>
        </p:spPr>
      </p:pic>
      <p:sp>
        <p:nvSpPr>
          <p:cNvPr id="3" name="Rectangle 2">
            <a:hlinkClick r:id="rId5"/>
          </p:cNvPr>
          <p:cNvSpPr/>
          <p:nvPr userDrawn="1"/>
        </p:nvSpPr>
        <p:spPr>
          <a:xfrm>
            <a:off x="3774488" y="4513691"/>
            <a:ext cx="1702540" cy="170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hlinkClick r:id="rId6"/>
          </p:cNvPr>
          <p:cNvSpPr/>
          <p:nvPr userDrawn="1"/>
        </p:nvSpPr>
        <p:spPr>
          <a:xfrm>
            <a:off x="5695916" y="4506456"/>
            <a:ext cx="1702540" cy="170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hlinkClick r:id="rId7"/>
          </p:cNvPr>
          <p:cNvSpPr/>
          <p:nvPr userDrawn="1"/>
        </p:nvSpPr>
        <p:spPr>
          <a:xfrm>
            <a:off x="7656502" y="4506456"/>
            <a:ext cx="1702540" cy="170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hlinkClick r:id="rId8"/>
          </p:cNvPr>
          <p:cNvSpPr/>
          <p:nvPr userDrawn="1"/>
        </p:nvSpPr>
        <p:spPr>
          <a:xfrm>
            <a:off x="9617088" y="4513691"/>
            <a:ext cx="1702540" cy="170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1710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79505"/>
            <a:ext cx="12192000" cy="665285"/>
          </a:xfrm>
        </p:spPr>
        <p:txBody>
          <a:bodyPr/>
          <a:lstStyle>
            <a:lvl1pPr algn="ctr">
              <a:defRPr>
                <a:latin typeface="+mj-lt"/>
              </a:defRPr>
            </a:lvl1pPr>
          </a:lstStyle>
          <a:p>
            <a:r>
              <a:rPr lang="en-US" dirty="0">
                <a:solidFill>
                  <a:schemeClr val="bg1"/>
                </a:solidFill>
              </a:rPr>
              <a:t>CONTACT US</a:t>
            </a:r>
            <a:endParaRPr lang="id-ID" dirty="0">
              <a:solidFill>
                <a:schemeClr val="bg1"/>
              </a:solidFill>
            </a:endParaRPr>
          </a:p>
        </p:txBody>
      </p:sp>
      <p:sp>
        <p:nvSpPr>
          <p:cNvPr id="7" name="Text Placeholder 9"/>
          <p:cNvSpPr>
            <a:spLocks noGrp="1"/>
          </p:cNvSpPr>
          <p:nvPr>
            <p:ph type="body" sz="quarter" idx="32"/>
          </p:nvPr>
        </p:nvSpPr>
        <p:spPr>
          <a:xfrm>
            <a:off x="0" y="1320612"/>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12" name="Content Placeholder 11"/>
          <p:cNvSpPr>
            <a:spLocks noGrp="1"/>
          </p:cNvSpPr>
          <p:nvPr>
            <p:ph sz="quarter" idx="37"/>
          </p:nvPr>
        </p:nvSpPr>
        <p:spPr>
          <a:xfrm>
            <a:off x="198707"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1" name="Content Placeholder 11"/>
          <p:cNvSpPr>
            <a:spLocks noGrp="1"/>
          </p:cNvSpPr>
          <p:nvPr>
            <p:ph sz="quarter" idx="42"/>
          </p:nvPr>
        </p:nvSpPr>
        <p:spPr>
          <a:xfrm>
            <a:off x="3235924"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6271998"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65" name="Content Placeholder 11"/>
          <p:cNvSpPr>
            <a:spLocks noGrp="1"/>
          </p:cNvSpPr>
          <p:nvPr>
            <p:ph sz="quarter" idx="52"/>
          </p:nvPr>
        </p:nvSpPr>
        <p:spPr>
          <a:xfrm>
            <a:off x="9308072"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33" name="Content Placeholder 4"/>
          <p:cNvSpPr>
            <a:spLocks noGrp="1"/>
          </p:cNvSpPr>
          <p:nvPr>
            <p:ph sz="quarter" idx="53" hasCustomPrompt="1"/>
          </p:nvPr>
        </p:nvSpPr>
        <p:spPr>
          <a:xfrm>
            <a:off x="180395"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6" name="Content Placeholder 4"/>
          <p:cNvSpPr>
            <a:spLocks noGrp="1"/>
          </p:cNvSpPr>
          <p:nvPr>
            <p:ph sz="quarter" idx="54" hasCustomPrompt="1"/>
          </p:nvPr>
        </p:nvSpPr>
        <p:spPr>
          <a:xfrm>
            <a:off x="175139"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37" name="Content Placeholder 4"/>
          <p:cNvSpPr>
            <a:spLocks noGrp="1"/>
          </p:cNvSpPr>
          <p:nvPr>
            <p:ph sz="quarter" idx="55" hasCustomPrompt="1"/>
          </p:nvPr>
        </p:nvSpPr>
        <p:spPr>
          <a:xfrm>
            <a:off x="3233638" y="5064309"/>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8" name="Content Placeholder 4"/>
          <p:cNvSpPr>
            <a:spLocks noGrp="1"/>
          </p:cNvSpPr>
          <p:nvPr>
            <p:ph sz="quarter" idx="56" hasCustomPrompt="1"/>
          </p:nvPr>
        </p:nvSpPr>
        <p:spPr>
          <a:xfrm>
            <a:off x="3228382" y="4712219"/>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39" name="Content Placeholder 4"/>
          <p:cNvSpPr>
            <a:spLocks noGrp="1"/>
          </p:cNvSpPr>
          <p:nvPr>
            <p:ph sz="quarter" idx="57" hasCustomPrompt="1"/>
          </p:nvPr>
        </p:nvSpPr>
        <p:spPr>
          <a:xfrm>
            <a:off x="6286881" y="5053801"/>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40" name="Content Placeholder 4"/>
          <p:cNvSpPr>
            <a:spLocks noGrp="1"/>
          </p:cNvSpPr>
          <p:nvPr>
            <p:ph sz="quarter" idx="58" hasCustomPrompt="1"/>
          </p:nvPr>
        </p:nvSpPr>
        <p:spPr>
          <a:xfrm>
            <a:off x="6281625" y="4701711"/>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41" name="Content Placeholder 4"/>
          <p:cNvSpPr>
            <a:spLocks noGrp="1"/>
          </p:cNvSpPr>
          <p:nvPr>
            <p:ph sz="quarter" idx="59" hasCustomPrompt="1"/>
          </p:nvPr>
        </p:nvSpPr>
        <p:spPr>
          <a:xfrm>
            <a:off x="9340124"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43" name="Content Placeholder 4"/>
          <p:cNvSpPr>
            <a:spLocks noGrp="1"/>
          </p:cNvSpPr>
          <p:nvPr>
            <p:ph sz="quarter" idx="60" hasCustomPrompt="1"/>
          </p:nvPr>
        </p:nvSpPr>
        <p:spPr>
          <a:xfrm>
            <a:off x="9334868"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3821828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79505"/>
            <a:ext cx="12192000" cy="665285"/>
          </a:xfrm>
        </p:spPr>
        <p:txBody>
          <a:bodyPr/>
          <a:lstStyle>
            <a:lvl1pPr algn="ctr">
              <a:defRPr>
                <a:latin typeface="+mj-lt"/>
              </a:defRPr>
            </a:lvl1pPr>
          </a:lstStyle>
          <a:p>
            <a:r>
              <a:rPr lang="en-US" dirty="0">
                <a:solidFill>
                  <a:schemeClr val="bg1"/>
                </a:solidFill>
              </a:rPr>
              <a:t>CONTACT US</a:t>
            </a:r>
            <a:endParaRPr lang="id-ID" dirty="0">
              <a:solidFill>
                <a:schemeClr val="bg1"/>
              </a:solidFill>
            </a:endParaRPr>
          </a:p>
        </p:txBody>
      </p:sp>
      <p:sp>
        <p:nvSpPr>
          <p:cNvPr id="7" name="Text Placeholder 9"/>
          <p:cNvSpPr>
            <a:spLocks noGrp="1"/>
          </p:cNvSpPr>
          <p:nvPr>
            <p:ph type="body" sz="quarter" idx="32"/>
          </p:nvPr>
        </p:nvSpPr>
        <p:spPr>
          <a:xfrm>
            <a:off x="0" y="1320612"/>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51" name="Content Placeholder 11"/>
          <p:cNvSpPr>
            <a:spLocks noGrp="1"/>
          </p:cNvSpPr>
          <p:nvPr>
            <p:ph sz="quarter" idx="42"/>
          </p:nvPr>
        </p:nvSpPr>
        <p:spPr>
          <a:xfrm>
            <a:off x="1692874" y="2029779"/>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4728948" y="2029779"/>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65" name="Content Placeholder 11"/>
          <p:cNvSpPr>
            <a:spLocks noGrp="1"/>
          </p:cNvSpPr>
          <p:nvPr>
            <p:ph sz="quarter" idx="52"/>
          </p:nvPr>
        </p:nvSpPr>
        <p:spPr>
          <a:xfrm>
            <a:off x="7765022" y="2029779"/>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26" name="Content Placeholder 4"/>
          <p:cNvSpPr>
            <a:spLocks noGrp="1"/>
          </p:cNvSpPr>
          <p:nvPr>
            <p:ph sz="quarter" idx="39" hasCustomPrompt="1"/>
          </p:nvPr>
        </p:nvSpPr>
        <p:spPr>
          <a:xfrm>
            <a:off x="1691731" y="4987104"/>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7" name="Content Placeholder 4"/>
          <p:cNvSpPr>
            <a:spLocks noGrp="1"/>
          </p:cNvSpPr>
          <p:nvPr>
            <p:ph sz="quarter" idx="53" hasCustomPrompt="1"/>
          </p:nvPr>
        </p:nvSpPr>
        <p:spPr>
          <a:xfrm>
            <a:off x="1686475" y="4635014"/>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28" name="Content Placeholder 4"/>
          <p:cNvSpPr>
            <a:spLocks noGrp="1"/>
          </p:cNvSpPr>
          <p:nvPr>
            <p:ph sz="quarter" idx="54" hasCustomPrompt="1"/>
          </p:nvPr>
        </p:nvSpPr>
        <p:spPr>
          <a:xfrm>
            <a:off x="4744974" y="4992358"/>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9" name="Content Placeholder 4"/>
          <p:cNvSpPr>
            <a:spLocks noGrp="1"/>
          </p:cNvSpPr>
          <p:nvPr>
            <p:ph sz="quarter" idx="55" hasCustomPrompt="1"/>
          </p:nvPr>
        </p:nvSpPr>
        <p:spPr>
          <a:xfrm>
            <a:off x="4739718" y="4640268"/>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30" name="Content Placeholder 4"/>
          <p:cNvSpPr>
            <a:spLocks noGrp="1"/>
          </p:cNvSpPr>
          <p:nvPr>
            <p:ph sz="quarter" idx="56" hasCustomPrompt="1"/>
          </p:nvPr>
        </p:nvSpPr>
        <p:spPr>
          <a:xfrm>
            <a:off x="7782452" y="4992363"/>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1" name="Content Placeholder 4"/>
          <p:cNvSpPr>
            <a:spLocks noGrp="1"/>
          </p:cNvSpPr>
          <p:nvPr>
            <p:ph sz="quarter" idx="57" hasCustomPrompt="1"/>
          </p:nvPr>
        </p:nvSpPr>
        <p:spPr>
          <a:xfrm>
            <a:off x="7777196" y="4640273"/>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991858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79505"/>
            <a:ext cx="12192000" cy="665285"/>
          </a:xfrm>
        </p:spPr>
        <p:txBody>
          <a:bodyPr/>
          <a:lstStyle>
            <a:lvl1pPr algn="ctr">
              <a:defRPr>
                <a:latin typeface="+mj-lt"/>
              </a:defRPr>
            </a:lvl1pPr>
          </a:lstStyle>
          <a:p>
            <a:r>
              <a:rPr lang="en-US" dirty="0">
                <a:solidFill>
                  <a:schemeClr val="bg1"/>
                </a:solidFill>
              </a:rPr>
              <a:t>CONTACT US</a:t>
            </a:r>
            <a:endParaRPr lang="id-ID" dirty="0">
              <a:solidFill>
                <a:schemeClr val="bg1"/>
              </a:solidFill>
            </a:endParaRPr>
          </a:p>
        </p:txBody>
      </p:sp>
      <p:sp>
        <p:nvSpPr>
          <p:cNvPr id="7" name="Text Placeholder 9"/>
          <p:cNvSpPr>
            <a:spLocks noGrp="1"/>
          </p:cNvSpPr>
          <p:nvPr>
            <p:ph type="body" sz="quarter" idx="32"/>
          </p:nvPr>
        </p:nvSpPr>
        <p:spPr>
          <a:xfrm>
            <a:off x="0" y="1320612"/>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51" name="Content Placeholder 11"/>
          <p:cNvSpPr>
            <a:spLocks noGrp="1"/>
          </p:cNvSpPr>
          <p:nvPr>
            <p:ph sz="quarter" idx="42"/>
          </p:nvPr>
        </p:nvSpPr>
        <p:spPr>
          <a:xfrm>
            <a:off x="3235924"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6271998"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23" name="Content Placeholder 4"/>
          <p:cNvSpPr>
            <a:spLocks noGrp="1"/>
          </p:cNvSpPr>
          <p:nvPr>
            <p:ph sz="quarter" idx="53" hasCustomPrompt="1"/>
          </p:nvPr>
        </p:nvSpPr>
        <p:spPr>
          <a:xfrm>
            <a:off x="3241180"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4" name="Content Placeholder 4"/>
          <p:cNvSpPr>
            <a:spLocks noGrp="1"/>
          </p:cNvSpPr>
          <p:nvPr>
            <p:ph sz="quarter" idx="54" hasCustomPrompt="1"/>
          </p:nvPr>
        </p:nvSpPr>
        <p:spPr>
          <a:xfrm>
            <a:off x="3235924"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25" name="Content Placeholder 4"/>
          <p:cNvSpPr>
            <a:spLocks noGrp="1"/>
          </p:cNvSpPr>
          <p:nvPr>
            <p:ph sz="quarter" idx="55" hasCustomPrompt="1"/>
          </p:nvPr>
        </p:nvSpPr>
        <p:spPr>
          <a:xfrm>
            <a:off x="6294423" y="5064309"/>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6" name="Content Placeholder 4"/>
          <p:cNvSpPr>
            <a:spLocks noGrp="1"/>
          </p:cNvSpPr>
          <p:nvPr>
            <p:ph sz="quarter" idx="56" hasCustomPrompt="1"/>
          </p:nvPr>
        </p:nvSpPr>
        <p:spPr>
          <a:xfrm>
            <a:off x="6289167" y="4712219"/>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829737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A59F"/>
        </a:solidFill>
        <a:effectLst/>
      </p:bgPr>
    </p:bg>
    <p:spTree>
      <p:nvGrpSpPr>
        <p:cNvPr id="1" name=""/>
        <p:cNvGrpSpPr/>
        <p:nvPr/>
      </p:nvGrpSpPr>
      <p:grpSpPr>
        <a:xfrm>
          <a:off x="0" y="0"/>
          <a:ext cx="0" cy="0"/>
          <a:chOff x="0" y="0"/>
          <a:chExt cx="0" cy="0"/>
        </a:xfrm>
      </p:grpSpPr>
      <p:sp>
        <p:nvSpPr>
          <p:cNvPr id="4" name="Rectangle 3"/>
          <p:cNvSpPr/>
          <p:nvPr userDrawn="1"/>
        </p:nvSpPr>
        <p:spPr>
          <a:xfrm>
            <a:off x="5919894" y="2037583"/>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685378" y="3524775"/>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userDrawn="1"/>
        </p:nvSpPr>
        <p:spPr>
          <a:xfrm>
            <a:off x="3302053" y="3524775"/>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userDrawn="1"/>
        </p:nvSpPr>
        <p:spPr>
          <a:xfrm>
            <a:off x="685378" y="2037583"/>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userDrawn="1"/>
        </p:nvSpPr>
        <p:spPr>
          <a:xfrm>
            <a:off x="3302053" y="2037583"/>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userDrawn="1"/>
        </p:nvSpPr>
        <p:spPr>
          <a:xfrm>
            <a:off x="5921060" y="3524775"/>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userDrawn="1"/>
        </p:nvSpPr>
        <p:spPr>
          <a:xfrm>
            <a:off x="8537735" y="3524775"/>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12" name="Rectangle 11"/>
          <p:cNvSpPr/>
          <p:nvPr userDrawn="1"/>
        </p:nvSpPr>
        <p:spPr>
          <a:xfrm>
            <a:off x="8537735" y="2037583"/>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3" name="Title 3"/>
          <p:cNvSpPr>
            <a:spLocks noGrp="1"/>
          </p:cNvSpPr>
          <p:nvPr>
            <p:ph type="ctrTitle"/>
          </p:nvPr>
        </p:nvSpPr>
        <p:spPr>
          <a:xfrm>
            <a:off x="690734" y="579505"/>
            <a:ext cx="10802595" cy="665285"/>
          </a:xfrm>
        </p:spPr>
        <p:txBody>
          <a:bodyPr/>
          <a:lstStyle>
            <a:lvl1pPr>
              <a:defRPr>
                <a:solidFill>
                  <a:schemeClr val="bg1"/>
                </a:solidFill>
                <a:latin typeface="+mj-lt"/>
              </a:defRPr>
            </a:lvl1pPr>
          </a:lstStyle>
          <a:p>
            <a:r>
              <a:rPr lang="en-US" dirty="0"/>
              <a:t>Upcoming Events</a:t>
            </a:r>
            <a:endParaRPr lang="id-ID" dirty="0"/>
          </a:p>
        </p:txBody>
      </p:sp>
      <p:sp>
        <p:nvSpPr>
          <p:cNvPr id="31" name="Content Placeholder 30"/>
          <p:cNvSpPr>
            <a:spLocks noGrp="1"/>
          </p:cNvSpPr>
          <p:nvPr>
            <p:ph sz="quarter" idx="10" hasCustomPrompt="1"/>
          </p:nvPr>
        </p:nvSpPr>
        <p:spPr>
          <a:xfrm>
            <a:off x="685377" y="2111375"/>
            <a:ext cx="2531809"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2" name="Content Placeholder 30"/>
          <p:cNvSpPr>
            <a:spLocks noGrp="1"/>
          </p:cNvSpPr>
          <p:nvPr>
            <p:ph sz="quarter" idx="11" hasCustomPrompt="1"/>
          </p:nvPr>
        </p:nvSpPr>
        <p:spPr>
          <a:xfrm>
            <a:off x="3302053" y="2111375"/>
            <a:ext cx="2565400"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3" name="Content Placeholder 30"/>
          <p:cNvSpPr>
            <a:spLocks noGrp="1"/>
          </p:cNvSpPr>
          <p:nvPr>
            <p:ph sz="quarter" idx="12" hasCustomPrompt="1"/>
          </p:nvPr>
        </p:nvSpPr>
        <p:spPr>
          <a:xfrm>
            <a:off x="5918727" y="2120648"/>
            <a:ext cx="2531809"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4" name="Content Placeholder 30"/>
          <p:cNvSpPr>
            <a:spLocks noGrp="1"/>
          </p:cNvSpPr>
          <p:nvPr>
            <p:ph sz="quarter" idx="13" hasCustomPrompt="1"/>
          </p:nvPr>
        </p:nvSpPr>
        <p:spPr>
          <a:xfrm>
            <a:off x="8535403" y="2120648"/>
            <a:ext cx="2565400"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5" name="Content Placeholder 30"/>
          <p:cNvSpPr>
            <a:spLocks noGrp="1"/>
          </p:cNvSpPr>
          <p:nvPr>
            <p:ph sz="quarter" idx="14" hasCustomPrompt="1"/>
          </p:nvPr>
        </p:nvSpPr>
        <p:spPr>
          <a:xfrm>
            <a:off x="685377" y="3547416"/>
            <a:ext cx="2531809"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6" name="Content Placeholder 30"/>
          <p:cNvSpPr>
            <a:spLocks noGrp="1"/>
          </p:cNvSpPr>
          <p:nvPr>
            <p:ph sz="quarter" idx="15" hasCustomPrompt="1"/>
          </p:nvPr>
        </p:nvSpPr>
        <p:spPr>
          <a:xfrm>
            <a:off x="3302053" y="3547416"/>
            <a:ext cx="2565400"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7" name="Content Placeholder 30"/>
          <p:cNvSpPr>
            <a:spLocks noGrp="1"/>
          </p:cNvSpPr>
          <p:nvPr>
            <p:ph sz="quarter" idx="16" hasCustomPrompt="1"/>
          </p:nvPr>
        </p:nvSpPr>
        <p:spPr>
          <a:xfrm>
            <a:off x="5918727" y="3556689"/>
            <a:ext cx="2531809"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8" name="Content Placeholder 30"/>
          <p:cNvSpPr>
            <a:spLocks noGrp="1"/>
          </p:cNvSpPr>
          <p:nvPr>
            <p:ph sz="quarter" idx="17" hasCustomPrompt="1"/>
          </p:nvPr>
        </p:nvSpPr>
        <p:spPr>
          <a:xfrm>
            <a:off x="8535403" y="3556689"/>
            <a:ext cx="2565400"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9" name="Content Placeholder 30"/>
          <p:cNvSpPr>
            <a:spLocks noGrp="1"/>
          </p:cNvSpPr>
          <p:nvPr>
            <p:ph sz="quarter" idx="18" hasCustomPrompt="1"/>
          </p:nvPr>
        </p:nvSpPr>
        <p:spPr>
          <a:xfrm>
            <a:off x="685377" y="3073561"/>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3" name="Content Placeholder 30"/>
          <p:cNvSpPr>
            <a:spLocks noGrp="1"/>
          </p:cNvSpPr>
          <p:nvPr>
            <p:ph sz="quarter" idx="19" hasCustomPrompt="1"/>
          </p:nvPr>
        </p:nvSpPr>
        <p:spPr>
          <a:xfrm>
            <a:off x="3303218" y="3073561"/>
            <a:ext cx="2564235" cy="381694"/>
          </a:xfrm>
        </p:spPr>
        <p:txBody>
          <a:bodyPr lIns="182880" rIns="45720">
            <a:normAutofit/>
          </a:bodyPr>
          <a:lstStyle>
            <a:lvl1pPr marL="0" indent="0">
              <a:buNone/>
              <a:defRPr sz="1600" baseline="0"/>
            </a:lvl1pPr>
          </a:lstStyle>
          <a:p>
            <a:pPr lvl="0"/>
            <a:r>
              <a:rPr lang="en-US" dirty="0"/>
              <a:t>DATE/TIME ZONE | LINK</a:t>
            </a:r>
          </a:p>
        </p:txBody>
      </p:sp>
      <p:sp>
        <p:nvSpPr>
          <p:cNvPr id="44" name="Content Placeholder 30"/>
          <p:cNvSpPr>
            <a:spLocks noGrp="1"/>
          </p:cNvSpPr>
          <p:nvPr>
            <p:ph sz="quarter" idx="20" hasCustomPrompt="1"/>
          </p:nvPr>
        </p:nvSpPr>
        <p:spPr>
          <a:xfrm>
            <a:off x="5921059" y="3094660"/>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5" name="Content Placeholder 30"/>
          <p:cNvSpPr>
            <a:spLocks noGrp="1"/>
          </p:cNvSpPr>
          <p:nvPr>
            <p:ph sz="quarter" idx="21" hasCustomPrompt="1"/>
          </p:nvPr>
        </p:nvSpPr>
        <p:spPr>
          <a:xfrm>
            <a:off x="8535403" y="3094422"/>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6" name="Content Placeholder 30"/>
          <p:cNvSpPr>
            <a:spLocks noGrp="1"/>
          </p:cNvSpPr>
          <p:nvPr>
            <p:ph sz="quarter" idx="22" hasCustomPrompt="1"/>
          </p:nvPr>
        </p:nvSpPr>
        <p:spPr>
          <a:xfrm>
            <a:off x="685377" y="4569849"/>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7" name="Content Placeholder 30"/>
          <p:cNvSpPr>
            <a:spLocks noGrp="1"/>
          </p:cNvSpPr>
          <p:nvPr>
            <p:ph sz="quarter" idx="23" hasCustomPrompt="1"/>
          </p:nvPr>
        </p:nvSpPr>
        <p:spPr>
          <a:xfrm>
            <a:off x="3303218" y="4569849"/>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8" name="Content Placeholder 30"/>
          <p:cNvSpPr>
            <a:spLocks noGrp="1"/>
          </p:cNvSpPr>
          <p:nvPr>
            <p:ph sz="quarter" idx="24" hasCustomPrompt="1"/>
          </p:nvPr>
        </p:nvSpPr>
        <p:spPr>
          <a:xfrm>
            <a:off x="5921059" y="4590948"/>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9" name="Content Placeholder 30"/>
          <p:cNvSpPr>
            <a:spLocks noGrp="1"/>
          </p:cNvSpPr>
          <p:nvPr>
            <p:ph sz="quarter" idx="25" hasCustomPrompt="1"/>
          </p:nvPr>
        </p:nvSpPr>
        <p:spPr>
          <a:xfrm>
            <a:off x="8535403" y="4590710"/>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Tree>
    <p:extLst>
      <p:ext uri="{BB962C8B-B14F-4D97-AF65-F5344CB8AC3E}">
        <p14:creationId xmlns:p14="http://schemas.microsoft.com/office/powerpoint/2010/main" val="361187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Membership Promotion Slide">
    <p:spTree>
      <p:nvGrpSpPr>
        <p:cNvPr id="1" name=""/>
        <p:cNvGrpSpPr/>
        <p:nvPr/>
      </p:nvGrpSpPr>
      <p:grpSpPr>
        <a:xfrm>
          <a:off x="0" y="0"/>
          <a:ext cx="0" cy="0"/>
          <a:chOff x="0" y="0"/>
          <a:chExt cx="0" cy="0"/>
        </a:xfrm>
      </p:grpSpPr>
      <p:sp>
        <p:nvSpPr>
          <p:cNvPr id="3" name="Rectangle 2"/>
          <p:cNvSpPr/>
          <p:nvPr userDrawn="1"/>
        </p:nvSpPr>
        <p:spPr>
          <a:xfrm>
            <a:off x="0" y="-12700"/>
            <a:ext cx="12192000" cy="1985553"/>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4" name="Text Placeholder 5"/>
          <p:cNvSpPr txBox="1">
            <a:spLocks/>
          </p:cNvSpPr>
          <p:nvPr userDrawn="1"/>
        </p:nvSpPr>
        <p:spPr>
          <a:xfrm>
            <a:off x="0" y="1152859"/>
            <a:ext cx="12192000" cy="9605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mj-lt"/>
              </a:rPr>
              <a:t>LET</a:t>
            </a:r>
            <a:r>
              <a:rPr lang="en-US" sz="3200" baseline="0" dirty="0">
                <a:solidFill>
                  <a:schemeClr val="bg1"/>
                </a:solidFill>
                <a:latin typeface="+mj-lt"/>
              </a:rPr>
              <a:t> US KNOW HOW WE’RE DOING</a:t>
            </a:r>
            <a:endParaRPr lang="en-US" sz="3200" dirty="0">
              <a:solidFill>
                <a:schemeClr val="accent2"/>
              </a:solidFill>
              <a:latin typeface="+mj-lt"/>
            </a:endParaRPr>
          </a:p>
        </p:txBody>
      </p:sp>
      <p:sp>
        <p:nvSpPr>
          <p:cNvPr id="5" name="Rectangle 4"/>
          <p:cNvSpPr/>
          <p:nvPr userDrawn="1"/>
        </p:nvSpPr>
        <p:spPr>
          <a:xfrm>
            <a:off x="0" y="1985553"/>
            <a:ext cx="12192000" cy="3653247"/>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31" name="Text Placeholder 5"/>
          <p:cNvSpPr txBox="1">
            <a:spLocks/>
          </p:cNvSpPr>
          <p:nvPr userDrawn="1"/>
        </p:nvSpPr>
        <p:spPr>
          <a:xfrm>
            <a:off x="342901" y="5897477"/>
            <a:ext cx="3083471" cy="465223"/>
          </a:xfrm>
          <a:prstGeom prst="rect">
            <a:avLst/>
          </a:prstGeom>
        </p:spPr>
        <p:txBody>
          <a:bodyPr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3200" dirty="0">
                <a:solidFill>
                  <a:srgbClr val="00A59F"/>
                </a:solidFill>
                <a:latin typeface="+mj-lt"/>
              </a:rPr>
              <a:t>Evaluation Link:</a:t>
            </a:r>
            <a:r>
              <a:rPr lang="en-US" sz="3200" baseline="0" dirty="0">
                <a:solidFill>
                  <a:srgbClr val="00A59F"/>
                </a:solidFill>
                <a:latin typeface="+mj-lt"/>
              </a:rPr>
              <a:t> </a:t>
            </a:r>
            <a:endParaRPr lang="en-US" sz="3200" dirty="0">
              <a:solidFill>
                <a:srgbClr val="00A59F"/>
              </a:solidFill>
              <a:latin typeface="+mj-lt"/>
            </a:endParaRPr>
          </a:p>
        </p:txBody>
      </p:sp>
      <p:sp>
        <p:nvSpPr>
          <p:cNvPr id="6" name="Content Placeholder 5"/>
          <p:cNvSpPr>
            <a:spLocks noGrp="1"/>
          </p:cNvSpPr>
          <p:nvPr>
            <p:ph sz="quarter" idx="10" hasCustomPrompt="1"/>
          </p:nvPr>
        </p:nvSpPr>
        <p:spPr>
          <a:xfrm>
            <a:off x="3456122" y="5972925"/>
            <a:ext cx="7819324" cy="314325"/>
          </a:xfrm>
        </p:spPr>
        <p:txBody>
          <a:bodyPr tIns="0" bIns="0"/>
          <a:lstStyle>
            <a:lvl1pPr marL="0" indent="0">
              <a:buNone/>
              <a:defRPr baseline="0">
                <a:latin typeface="+mj-lt"/>
              </a:defRPr>
            </a:lvl1pPr>
          </a:lstStyle>
          <a:p>
            <a:pPr lvl="0"/>
            <a:r>
              <a:rPr lang="en-US" dirty="0"/>
              <a:t>Insert link here</a:t>
            </a:r>
          </a:p>
        </p:txBody>
      </p:sp>
      <p:sp>
        <p:nvSpPr>
          <p:cNvPr id="8" name="Picture Placeholder 7"/>
          <p:cNvSpPr>
            <a:spLocks noGrp="1"/>
          </p:cNvSpPr>
          <p:nvPr>
            <p:ph type="pic" sz="quarter" idx="11"/>
          </p:nvPr>
        </p:nvSpPr>
        <p:spPr>
          <a:xfrm>
            <a:off x="0" y="1973263"/>
            <a:ext cx="12192000" cy="3665537"/>
          </a:xfrm>
        </p:spPr>
        <p:txBody>
          <a:bodyPr/>
          <a:lstStyle/>
          <a:p>
            <a:endParaRPr lang="en-US" dirty="0"/>
          </a:p>
        </p:txBody>
      </p:sp>
    </p:spTree>
    <p:extLst>
      <p:ext uri="{BB962C8B-B14F-4D97-AF65-F5344CB8AC3E}">
        <p14:creationId xmlns:p14="http://schemas.microsoft.com/office/powerpoint/2010/main" val="2490797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Membership Promotion Slide">
    <p:spTree>
      <p:nvGrpSpPr>
        <p:cNvPr id="1" name=""/>
        <p:cNvGrpSpPr/>
        <p:nvPr/>
      </p:nvGrpSpPr>
      <p:grpSpPr>
        <a:xfrm>
          <a:off x="0" y="0"/>
          <a:ext cx="0" cy="0"/>
          <a:chOff x="0" y="0"/>
          <a:chExt cx="0" cy="0"/>
        </a:xfrm>
      </p:grpSpPr>
      <p:sp>
        <p:nvSpPr>
          <p:cNvPr id="3" name="Rectangle 2"/>
          <p:cNvSpPr/>
          <p:nvPr userDrawn="1"/>
        </p:nvSpPr>
        <p:spPr>
          <a:xfrm>
            <a:off x="0" y="-12700"/>
            <a:ext cx="12192000" cy="1985553"/>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4" name="Text Placeholder 5"/>
          <p:cNvSpPr txBox="1">
            <a:spLocks/>
          </p:cNvSpPr>
          <p:nvPr userDrawn="1"/>
        </p:nvSpPr>
        <p:spPr>
          <a:xfrm>
            <a:off x="0" y="1152859"/>
            <a:ext cx="12192000" cy="9605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mj-lt"/>
              </a:rPr>
              <a:t>QUESTIONS?</a:t>
            </a:r>
            <a:endParaRPr lang="en-US" sz="3200" dirty="0">
              <a:solidFill>
                <a:schemeClr val="accent2"/>
              </a:solidFill>
              <a:latin typeface="+mj-lt"/>
            </a:endParaRPr>
          </a:p>
        </p:txBody>
      </p:sp>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t="5314" b="33983"/>
          <a:stretch/>
        </p:blipFill>
        <p:spPr>
          <a:xfrm>
            <a:off x="0" y="1952625"/>
            <a:ext cx="12192000" cy="4933950"/>
          </a:xfrm>
          <a:prstGeom prst="rect">
            <a:avLst/>
          </a:prstGeom>
        </p:spPr>
      </p:pic>
    </p:spTree>
    <p:extLst>
      <p:ext uri="{BB962C8B-B14F-4D97-AF65-F5344CB8AC3E}">
        <p14:creationId xmlns:p14="http://schemas.microsoft.com/office/powerpoint/2010/main" val="1252357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2833812" y="2650556"/>
            <a:ext cx="6524376" cy="1323439"/>
          </a:xfrm>
          <a:prstGeom prst="rect">
            <a:avLst/>
          </a:prstGeom>
          <a:noFill/>
        </p:spPr>
        <p:txBody>
          <a:bodyPr wrap="square" rtlCol="0">
            <a:spAutoFit/>
          </a:bodyPr>
          <a:lstStyle/>
          <a:p>
            <a:pPr algn="ctr"/>
            <a:r>
              <a:rPr lang="id-ID" sz="8000" dirty="0">
                <a:solidFill>
                  <a:schemeClr val="bg1"/>
                </a:solidFill>
                <a:latin typeface="+mj-lt"/>
              </a:rPr>
              <a:t>THANK YOU</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Tree>
    <p:extLst>
      <p:ext uri="{BB962C8B-B14F-4D97-AF65-F5344CB8AC3E}">
        <p14:creationId xmlns:p14="http://schemas.microsoft.com/office/powerpoint/2010/main" val="3946640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3FE2E6-ECB7-4B6C-84FA-35A0EEBFCC71}" type="datetimeFigureOut">
              <a:rPr lang="en-US" smtClean="0"/>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EFADC8-626A-47AA-9F52-614144D9201F}" type="slidenum">
              <a:rPr lang="en-US" smtClean="0"/>
              <a:t>‹#›</a:t>
            </a:fld>
            <a:endParaRPr lang="en-US" dirty="0"/>
          </a:p>
        </p:txBody>
      </p:sp>
    </p:spTree>
    <p:extLst>
      <p:ext uri="{BB962C8B-B14F-4D97-AF65-F5344CB8AC3E}">
        <p14:creationId xmlns:p14="http://schemas.microsoft.com/office/powerpoint/2010/main" val="147034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9968" y="1069848"/>
            <a:ext cx="8132064" cy="98755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3FE2E6-ECB7-4B6C-84FA-35A0EEBFCC71}" type="datetimeFigureOut">
              <a:rPr lang="en-US" smtClean="0"/>
              <a:t>12/19/2019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EFADC8-626A-47AA-9F52-614144D9201F}" type="slidenum">
              <a:rPr lang="en-US" smtClean="0"/>
              <a:t>‹#›</a:t>
            </a:fld>
            <a:endParaRPr lang="en-US" dirty="0"/>
          </a:p>
        </p:txBody>
      </p:sp>
      <p:sp>
        <p:nvSpPr>
          <p:cNvPr id="8" name="Content Placeholder 7"/>
          <p:cNvSpPr>
            <a:spLocks noGrp="1"/>
          </p:cNvSpPr>
          <p:nvPr>
            <p:ph sz="quarter" idx="13"/>
          </p:nvPr>
        </p:nvSpPr>
        <p:spPr>
          <a:xfrm>
            <a:off x="2987040" y="2057400"/>
            <a:ext cx="6217920" cy="3998976"/>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019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00A59F"/>
            </a:gs>
            <a:gs pos="100000">
              <a:schemeClr val="accent1">
                <a:lumMod val="71000"/>
              </a:schemeClr>
            </a:gs>
            <a:gs pos="100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0" y="3602038"/>
            <a:ext cx="12192000" cy="1655762"/>
          </a:xfrm>
        </p:spPr>
        <p:txBody>
          <a:bodyPr/>
          <a:lstStyle>
            <a:lvl1pPr marL="0" indent="0" algn="ctr">
              <a:buNone/>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sz="2400" i="1" dirty="0">
                <a:solidFill>
                  <a:schemeClr val="bg1"/>
                </a:solidFill>
              </a:rPr>
              <a:t>Subtitle of Event</a:t>
            </a:r>
            <a:endParaRPr lang="id-ID" sz="2400" i="1"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5" name="Text Placeholder 4"/>
          <p:cNvSpPr>
            <a:spLocks noGrp="1"/>
          </p:cNvSpPr>
          <p:nvPr>
            <p:ph type="body" sz="quarter" idx="10" hasCustomPrompt="1"/>
          </p:nvPr>
        </p:nvSpPr>
        <p:spPr>
          <a:xfrm>
            <a:off x="407123" y="5257800"/>
            <a:ext cx="5593082" cy="1386840"/>
          </a:xfrm>
          <a:solidFill>
            <a:srgbClr val="FFFFFF">
              <a:alpha val="38824"/>
            </a:srgbClr>
          </a:solidFill>
        </p:spPr>
        <p:txBody>
          <a:bodyPr>
            <a:normAutofit/>
          </a:bodyPr>
          <a:lstStyle>
            <a:lvl1pPr marL="0" indent="0">
              <a:buNone/>
              <a:defRPr sz="1800">
                <a:latin typeface="+mj-lt"/>
              </a:defRPr>
            </a:lvl1pPr>
          </a:lstStyle>
          <a:p>
            <a:pPr lvl="0"/>
            <a:r>
              <a:rPr lang="en-US" dirty="0"/>
              <a:t>Presenters:</a:t>
            </a:r>
          </a:p>
        </p:txBody>
      </p:sp>
      <p:sp>
        <p:nvSpPr>
          <p:cNvPr id="11" name="Text Placeholder 4"/>
          <p:cNvSpPr>
            <a:spLocks noGrp="1"/>
          </p:cNvSpPr>
          <p:nvPr>
            <p:ph type="body" sz="quarter" idx="11" hasCustomPrompt="1"/>
          </p:nvPr>
        </p:nvSpPr>
        <p:spPr>
          <a:xfrm>
            <a:off x="6000205" y="5257800"/>
            <a:ext cx="5791903" cy="1386840"/>
          </a:xfrm>
          <a:solidFill>
            <a:srgbClr val="FFFFFF">
              <a:alpha val="38824"/>
            </a:srgbClr>
          </a:solidFill>
        </p:spPr>
        <p:txBody>
          <a:bodyPr>
            <a:normAutofit/>
          </a:bodyPr>
          <a:lstStyle>
            <a:lvl1pPr marL="0" indent="0">
              <a:buNone/>
              <a:defRPr sz="1800">
                <a:latin typeface="+mj-lt"/>
              </a:defRPr>
            </a:lvl1pPr>
          </a:lstStyle>
          <a:p>
            <a:pPr lvl="0"/>
            <a:r>
              <a:rPr lang="en-US" dirty="0"/>
              <a:t>Panelists:</a:t>
            </a:r>
          </a:p>
          <a:p>
            <a:pPr lvl="0"/>
            <a:endParaRPr lang="en-US" dirty="0"/>
          </a:p>
        </p:txBody>
      </p:sp>
      <p:sp>
        <p:nvSpPr>
          <p:cNvPr id="6" name="Content Placeholder 5"/>
          <p:cNvSpPr>
            <a:spLocks noGrp="1"/>
          </p:cNvSpPr>
          <p:nvPr>
            <p:ph sz="quarter" idx="12" hasCustomPrompt="1"/>
          </p:nvPr>
        </p:nvSpPr>
        <p:spPr>
          <a:xfrm>
            <a:off x="432523" y="196520"/>
            <a:ext cx="1557867" cy="524047"/>
          </a:xfrm>
        </p:spPr>
        <p:txBody>
          <a:bodyPr/>
          <a:lstStyle>
            <a:lvl1pPr marL="0" indent="0">
              <a:buNone/>
              <a:defRPr>
                <a:solidFill>
                  <a:schemeClr val="bg1"/>
                </a:solidFill>
                <a:latin typeface="+mj-lt"/>
              </a:defRPr>
            </a:lvl1pPr>
          </a:lstStyle>
          <a:p>
            <a:pPr lvl="0"/>
            <a:r>
              <a:rPr lang="en-US" dirty="0"/>
              <a:t>09.11.18</a:t>
            </a:r>
          </a:p>
        </p:txBody>
      </p:sp>
      <p:sp>
        <p:nvSpPr>
          <p:cNvPr id="13" name="Content Placeholder 5"/>
          <p:cNvSpPr>
            <a:spLocks noGrp="1"/>
          </p:cNvSpPr>
          <p:nvPr>
            <p:ph sz="quarter" idx="13" hasCustomPrompt="1"/>
          </p:nvPr>
        </p:nvSpPr>
        <p:spPr>
          <a:xfrm>
            <a:off x="0" y="2655887"/>
            <a:ext cx="12192000" cy="946151"/>
          </a:xfrm>
        </p:spPr>
        <p:txBody>
          <a:bodyPr>
            <a:noAutofit/>
          </a:bodyPr>
          <a:lstStyle>
            <a:lvl1pPr marL="0" indent="0" algn="ctr">
              <a:buNone/>
              <a:defRPr sz="6000">
                <a:solidFill>
                  <a:schemeClr val="bg1"/>
                </a:solidFill>
                <a:latin typeface="+mj-lt"/>
              </a:defRPr>
            </a:lvl1pPr>
          </a:lstStyle>
          <a:p>
            <a:pPr lvl="0"/>
            <a:r>
              <a:rPr lang="en-US" dirty="0"/>
              <a:t>TITLE OF EVENT</a:t>
            </a:r>
          </a:p>
        </p:txBody>
      </p:sp>
    </p:spTree>
    <p:extLst>
      <p:ext uri="{BB962C8B-B14F-4D97-AF65-F5344CB8AC3E}">
        <p14:creationId xmlns:p14="http://schemas.microsoft.com/office/powerpoint/2010/main" val="3153544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8200"/>
            <a:ext cx="4011084" cy="5969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838201"/>
            <a:ext cx="6815667"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3FE2E6-ECB7-4B6C-84FA-35A0EEBFCC71}" type="datetimeFigureOut">
              <a:rPr lang="en-US" smtClean="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EFADC8-626A-47AA-9F52-614144D9201F}" type="slidenum">
              <a:rPr lang="en-US" smtClean="0"/>
              <a:t>‹#›</a:t>
            </a:fld>
            <a:endParaRPr lang="en-US" dirty="0"/>
          </a:p>
        </p:txBody>
      </p:sp>
    </p:spTree>
    <p:extLst>
      <p:ext uri="{BB962C8B-B14F-4D97-AF65-F5344CB8AC3E}">
        <p14:creationId xmlns:p14="http://schemas.microsoft.com/office/powerpoint/2010/main" val="159613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Hand 50/50 Text Image">
    <p:spTree>
      <p:nvGrpSpPr>
        <p:cNvPr id="1" name=""/>
        <p:cNvGrpSpPr/>
        <p:nvPr/>
      </p:nvGrpSpPr>
      <p:grpSpPr>
        <a:xfrm>
          <a:off x="0" y="0"/>
          <a:ext cx="0" cy="0"/>
          <a:chOff x="0" y="0"/>
          <a:chExt cx="0" cy="0"/>
        </a:xfrm>
      </p:grpSpPr>
      <p:sp>
        <p:nvSpPr>
          <p:cNvPr id="6" name="Picture Placeholder 7"/>
          <p:cNvSpPr>
            <a:spLocks noGrp="1"/>
          </p:cNvSpPr>
          <p:nvPr>
            <p:ph type="pic" sz="quarter" idx="10" hasCustomPrompt="1"/>
          </p:nvPr>
        </p:nvSpPr>
        <p:spPr>
          <a:xfrm>
            <a:off x="6403972" y="1788198"/>
            <a:ext cx="5089357" cy="4247317"/>
          </a:xfrm>
          <a:prstGeom prst="rect">
            <a:avLst/>
          </a:prstGeom>
          <a:blipFill>
            <a:blip r:embed="rId2">
              <a:alphaModFix amt="76000"/>
            </a:blip>
            <a:stretch>
              <a:fillRect/>
            </a:stretch>
          </a:blipFill>
        </p:spPr>
        <p:txBody>
          <a:bodyPr/>
          <a:lstStyle>
            <a:lvl1pPr marL="0" indent="0">
              <a:buNone/>
              <a:defRPr sz="1800"/>
            </a:lvl1pPr>
          </a:lstStyle>
          <a:p>
            <a:r>
              <a:rPr lang="en-US" dirty="0"/>
              <a:t> </a:t>
            </a:r>
            <a:endParaRPr lang="id-ID"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
        <p:nvSpPr>
          <p:cNvPr id="8" name="Content Placeholder 2"/>
          <p:cNvSpPr>
            <a:spLocks noGrp="1"/>
          </p:cNvSpPr>
          <p:nvPr>
            <p:ph idx="1"/>
          </p:nvPr>
        </p:nvSpPr>
        <p:spPr>
          <a:xfrm>
            <a:off x="838200" y="1825625"/>
            <a:ext cx="4953000" cy="4209890"/>
          </a:xfrm>
        </p:spPr>
        <p:txBody>
          <a:bodyPr>
            <a:normAutofit/>
          </a:bodyPr>
          <a:lstStyle>
            <a:lvl1pPr>
              <a:lnSpc>
                <a:spcPct val="90000"/>
              </a:lnSpc>
              <a:spcBef>
                <a:spcPts val="1000"/>
              </a:spcBef>
              <a:defRPr sz="2400">
                <a:latin typeface="+mj-lt"/>
              </a:defRPr>
            </a:lvl1pPr>
            <a:lvl2pPr>
              <a:lnSpc>
                <a:spcPct val="90000"/>
              </a:lnSpc>
              <a:spcBef>
                <a:spcPts val="1000"/>
              </a:spcBef>
              <a:defRPr sz="2400">
                <a:latin typeface="+mj-lt"/>
              </a:defRPr>
            </a:lvl2pPr>
            <a:lvl3pPr>
              <a:lnSpc>
                <a:spcPct val="90000"/>
              </a:lnSpc>
              <a:spcBef>
                <a:spcPts val="1000"/>
              </a:spcBef>
              <a:defRPr sz="2400">
                <a:latin typeface="+mj-lt"/>
              </a:defRPr>
            </a:lvl3pPr>
            <a:lvl4pPr>
              <a:lnSpc>
                <a:spcPct val="90000"/>
              </a:lnSpc>
              <a:spcBef>
                <a:spcPts val="1000"/>
              </a:spcBef>
              <a:defRPr sz="2400">
                <a:latin typeface="+mj-lt"/>
              </a:defRPr>
            </a:lvl4pPr>
            <a:lvl5pPr>
              <a:lnSpc>
                <a:spcPct val="90000"/>
              </a:lnSpc>
              <a:spcBef>
                <a:spcPts val="1000"/>
              </a:spcBef>
              <a:defRPr sz="2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838200" y="365125"/>
            <a:ext cx="10515600" cy="1325563"/>
          </a:xfrm>
        </p:spPr>
        <p:txBody>
          <a:bodyPr/>
          <a:lstStyle>
            <a:lvl1pPr>
              <a:defRPr baseline="0">
                <a:solidFill>
                  <a:srgbClr val="00B398"/>
                </a:solidFill>
                <a:latin typeface="+mj-lt"/>
              </a:defRPr>
            </a:lvl1pPr>
          </a:lstStyle>
          <a:p>
            <a:r>
              <a:rPr lang="en-US" dirty="0"/>
              <a:t>Click to edit Master title style</a:t>
            </a:r>
          </a:p>
        </p:txBody>
      </p:sp>
    </p:spTree>
    <p:extLst>
      <p:ext uri="{BB962C8B-B14F-4D97-AF65-F5344CB8AC3E}">
        <p14:creationId xmlns:p14="http://schemas.microsoft.com/office/powerpoint/2010/main" val="329038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ic Title One Bo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B398"/>
                </a:solidFill>
                <a:latin typeface="+mj-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lnSpc>
                <a:spcPct val="90000"/>
              </a:lnSpc>
              <a:spcBef>
                <a:spcPts val="1000"/>
              </a:spcBef>
              <a:defRPr sz="2400">
                <a:latin typeface="+mj-lt"/>
              </a:defRPr>
            </a:lvl1pPr>
            <a:lvl2pPr>
              <a:lnSpc>
                <a:spcPct val="90000"/>
              </a:lnSpc>
              <a:spcBef>
                <a:spcPts val="1000"/>
              </a:spcBef>
              <a:defRPr sz="2400">
                <a:latin typeface="+mj-lt"/>
              </a:defRPr>
            </a:lvl2pPr>
            <a:lvl3pPr>
              <a:lnSpc>
                <a:spcPct val="90000"/>
              </a:lnSpc>
              <a:spcBef>
                <a:spcPts val="1000"/>
              </a:spcBef>
              <a:defRPr sz="2400">
                <a:latin typeface="+mj-lt"/>
              </a:defRPr>
            </a:lvl3pPr>
            <a:lvl4pPr>
              <a:lnSpc>
                <a:spcPct val="90000"/>
              </a:lnSpc>
              <a:spcBef>
                <a:spcPts val="1000"/>
              </a:spcBef>
              <a:defRPr sz="2400">
                <a:latin typeface="+mj-lt"/>
              </a:defRPr>
            </a:lvl4pPr>
            <a:lvl5pPr>
              <a:lnSpc>
                <a:spcPct val="90000"/>
              </a:lnSpc>
              <a:spcBef>
                <a:spcPts val="1000"/>
              </a:spcBef>
              <a:defRPr sz="2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Tree>
    <p:extLst>
      <p:ext uri="{BB962C8B-B14F-4D97-AF65-F5344CB8AC3E}">
        <p14:creationId xmlns:p14="http://schemas.microsoft.com/office/powerpoint/2010/main" val="149665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lvl1pPr algn="l">
              <a:defRPr cap="none" baseline="0">
                <a:solidFill>
                  <a:srgbClr val="00B398"/>
                </a:solidFill>
                <a:latin typeface="+mj-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lnSpc>
                <a:spcPct val="90000"/>
              </a:lnSpc>
              <a:spcBef>
                <a:spcPts val="1000"/>
              </a:spcBef>
              <a:defRPr sz="2400">
                <a:latin typeface="+mj-lt"/>
                <a:ea typeface="Source Sans Pro" panose="020B0503030403020204" pitchFamily="34" charset="0"/>
              </a:defRPr>
            </a:lvl1pPr>
            <a:lvl2pPr>
              <a:lnSpc>
                <a:spcPct val="90000"/>
              </a:lnSpc>
              <a:spcBef>
                <a:spcPts val="1000"/>
              </a:spcBef>
              <a:defRPr sz="2400">
                <a:latin typeface="+mj-lt"/>
                <a:ea typeface="Source Sans Pro" panose="020B0503030403020204" pitchFamily="34" charset="0"/>
              </a:defRPr>
            </a:lvl2pPr>
            <a:lvl3pPr>
              <a:lnSpc>
                <a:spcPct val="90000"/>
              </a:lnSpc>
              <a:spcBef>
                <a:spcPts val="1000"/>
              </a:spcBef>
              <a:defRPr sz="2400">
                <a:latin typeface="+mj-lt"/>
                <a:ea typeface="Source Sans Pro" panose="020B0503030403020204" pitchFamily="34" charset="0"/>
              </a:defRPr>
            </a:lvl3pPr>
            <a:lvl4pPr>
              <a:lnSpc>
                <a:spcPct val="90000"/>
              </a:lnSpc>
              <a:spcBef>
                <a:spcPts val="1000"/>
              </a:spcBef>
              <a:defRPr sz="2400">
                <a:latin typeface="+mj-lt"/>
                <a:ea typeface="Source Sans Pro" panose="020B0503030403020204" pitchFamily="34" charset="0"/>
              </a:defRPr>
            </a:lvl4pPr>
            <a:lvl5pPr>
              <a:lnSpc>
                <a:spcPct val="90000"/>
              </a:lnSpc>
              <a:spcBef>
                <a:spcPts val="1000"/>
              </a:spcBef>
              <a:defRPr sz="2400">
                <a:latin typeface="+mj-lt"/>
                <a:ea typeface="Source Sans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lnSpc>
                <a:spcPct val="90000"/>
              </a:lnSpc>
              <a:spcBef>
                <a:spcPts val="1000"/>
              </a:spcBef>
              <a:defRPr sz="2400">
                <a:latin typeface="+mj-lt"/>
                <a:ea typeface="Source Sans Pro" panose="020B0503030403020204" pitchFamily="34" charset="0"/>
              </a:defRPr>
            </a:lvl1pPr>
            <a:lvl2pPr>
              <a:lnSpc>
                <a:spcPct val="90000"/>
              </a:lnSpc>
              <a:spcBef>
                <a:spcPts val="1000"/>
              </a:spcBef>
              <a:defRPr sz="2400">
                <a:latin typeface="+mj-lt"/>
                <a:ea typeface="Source Sans Pro" panose="020B0503030403020204" pitchFamily="34" charset="0"/>
              </a:defRPr>
            </a:lvl2pPr>
            <a:lvl3pPr>
              <a:lnSpc>
                <a:spcPct val="90000"/>
              </a:lnSpc>
              <a:spcBef>
                <a:spcPts val="1000"/>
              </a:spcBef>
              <a:defRPr sz="2400">
                <a:latin typeface="+mj-lt"/>
                <a:ea typeface="Source Sans Pro" panose="020B0503030403020204" pitchFamily="34" charset="0"/>
              </a:defRPr>
            </a:lvl3pPr>
            <a:lvl4pPr>
              <a:lnSpc>
                <a:spcPct val="90000"/>
              </a:lnSpc>
              <a:spcBef>
                <a:spcPts val="1000"/>
              </a:spcBef>
              <a:defRPr sz="2400">
                <a:latin typeface="+mj-lt"/>
                <a:ea typeface="Source Sans Pro" panose="020B0503030403020204" pitchFamily="34" charset="0"/>
              </a:defRPr>
            </a:lvl4pPr>
            <a:lvl5pPr>
              <a:lnSpc>
                <a:spcPct val="90000"/>
              </a:lnSpc>
              <a:spcBef>
                <a:spcPts val="1000"/>
              </a:spcBef>
              <a:defRPr sz="2400">
                <a:latin typeface="+mj-lt"/>
                <a:ea typeface="Source Sans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Tree>
    <p:extLst>
      <p:ext uri="{BB962C8B-B14F-4D97-AF65-F5344CB8AC3E}">
        <p14:creationId xmlns:p14="http://schemas.microsoft.com/office/powerpoint/2010/main" val="413549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Left Justified - Two 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cap="none" baseline="0">
                <a:solidFill>
                  <a:srgbClr val="00B398"/>
                </a:solidFill>
                <a:latin typeface="+mj-lt"/>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lnSpc>
                <a:spcPct val="90000"/>
              </a:lnSpc>
              <a:spcBef>
                <a:spcPts val="1000"/>
              </a:spcBef>
              <a:defRPr sz="2400">
                <a:latin typeface="+mj-lt"/>
              </a:defRPr>
            </a:lvl1pPr>
            <a:lvl2pPr>
              <a:lnSpc>
                <a:spcPct val="90000"/>
              </a:lnSpc>
              <a:spcBef>
                <a:spcPts val="1000"/>
              </a:spcBef>
              <a:defRPr sz="2400">
                <a:latin typeface="+mj-lt"/>
              </a:defRPr>
            </a:lvl2pPr>
            <a:lvl3pPr>
              <a:lnSpc>
                <a:spcPct val="90000"/>
              </a:lnSpc>
              <a:spcBef>
                <a:spcPts val="1000"/>
              </a:spcBef>
              <a:defRPr sz="2400">
                <a:latin typeface="+mj-lt"/>
              </a:defRPr>
            </a:lvl3pPr>
            <a:lvl4pPr>
              <a:lnSpc>
                <a:spcPct val="90000"/>
              </a:lnSpc>
              <a:spcBef>
                <a:spcPts val="1000"/>
              </a:spcBef>
              <a:defRPr sz="2400">
                <a:latin typeface="+mj-lt"/>
              </a:defRPr>
            </a:lvl4pPr>
            <a:lvl5pPr>
              <a:lnSpc>
                <a:spcPct val="90000"/>
              </a:lnSpc>
              <a:spcBef>
                <a:spcPts val="1000"/>
              </a:spcBef>
              <a:defRPr sz="2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lnSpc>
                <a:spcPct val="90000"/>
              </a:lnSpc>
              <a:spcBef>
                <a:spcPts val="1000"/>
              </a:spcBef>
              <a:defRPr sz="2400">
                <a:latin typeface="+mj-lt"/>
              </a:defRPr>
            </a:lvl1pPr>
            <a:lvl2pPr>
              <a:lnSpc>
                <a:spcPct val="90000"/>
              </a:lnSpc>
              <a:spcBef>
                <a:spcPts val="1000"/>
              </a:spcBef>
              <a:defRPr sz="2400">
                <a:latin typeface="+mj-lt"/>
              </a:defRPr>
            </a:lvl2pPr>
            <a:lvl3pPr>
              <a:lnSpc>
                <a:spcPct val="90000"/>
              </a:lnSpc>
              <a:spcBef>
                <a:spcPts val="1000"/>
              </a:spcBef>
              <a:defRPr sz="2400">
                <a:latin typeface="+mj-lt"/>
              </a:defRPr>
            </a:lvl3pPr>
            <a:lvl4pPr>
              <a:lnSpc>
                <a:spcPct val="90000"/>
              </a:lnSpc>
              <a:spcBef>
                <a:spcPts val="1000"/>
              </a:spcBef>
              <a:defRPr sz="2400">
                <a:latin typeface="+mj-lt"/>
              </a:defRPr>
            </a:lvl4pPr>
            <a:lvl5pPr>
              <a:lnSpc>
                <a:spcPct val="90000"/>
              </a:lnSpc>
              <a:spcBef>
                <a:spcPts val="1000"/>
              </a:spcBef>
              <a:defRPr sz="2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Tree>
    <p:extLst>
      <p:ext uri="{BB962C8B-B14F-4D97-AF65-F5344CB8AC3E}">
        <p14:creationId xmlns:p14="http://schemas.microsoft.com/office/powerpoint/2010/main" val="401342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Hand Photo Skinny 75% Text">
    <p:spTree>
      <p:nvGrpSpPr>
        <p:cNvPr id="1" name=""/>
        <p:cNvGrpSpPr/>
        <p:nvPr/>
      </p:nvGrpSpPr>
      <p:grpSpPr>
        <a:xfrm>
          <a:off x="0" y="0"/>
          <a:ext cx="0" cy="0"/>
          <a:chOff x="0" y="0"/>
          <a:chExt cx="0" cy="0"/>
        </a:xfrm>
      </p:grpSpPr>
      <p:sp>
        <p:nvSpPr>
          <p:cNvPr id="6" name="Picture Placeholder 7"/>
          <p:cNvSpPr>
            <a:spLocks noGrp="1"/>
          </p:cNvSpPr>
          <p:nvPr>
            <p:ph type="pic" sz="quarter" idx="10" hasCustomPrompt="1"/>
          </p:nvPr>
        </p:nvSpPr>
        <p:spPr>
          <a:xfrm>
            <a:off x="858898" y="1922669"/>
            <a:ext cx="2899133" cy="4247317"/>
          </a:xfrm>
          <a:prstGeom prst="rect">
            <a:avLst/>
          </a:prstGeom>
          <a:blipFill>
            <a:blip r:embed="rId2">
              <a:alphaModFix amt="76000"/>
            </a:blip>
            <a:stretch>
              <a:fillRect/>
            </a:stretch>
          </a:blipFill>
        </p:spPr>
        <p:txBody>
          <a:bodyPr/>
          <a:lstStyle>
            <a:lvl1pPr marL="0" indent="0">
              <a:buNone/>
              <a:defRPr sz="1800"/>
            </a:lvl1pPr>
          </a:lstStyle>
          <a:p>
            <a:r>
              <a:rPr lang="en-US" dirty="0"/>
              <a:t> </a:t>
            </a:r>
            <a:endParaRPr lang="id-ID"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
        <p:nvSpPr>
          <p:cNvPr id="8" name="Title 1"/>
          <p:cNvSpPr>
            <a:spLocks noGrp="1"/>
          </p:cNvSpPr>
          <p:nvPr>
            <p:ph type="title"/>
          </p:nvPr>
        </p:nvSpPr>
        <p:spPr>
          <a:xfrm>
            <a:off x="838200" y="365125"/>
            <a:ext cx="10515600" cy="1325563"/>
          </a:xfrm>
        </p:spPr>
        <p:txBody>
          <a:bodyPr/>
          <a:lstStyle>
            <a:lvl1pPr>
              <a:defRPr baseline="0">
                <a:solidFill>
                  <a:srgbClr val="00B398"/>
                </a:solidFill>
                <a:latin typeface="+mj-lt"/>
              </a:defRPr>
            </a:lvl1pPr>
          </a:lstStyle>
          <a:p>
            <a:r>
              <a:rPr lang="en-US" dirty="0"/>
              <a:t>Click to edit Master title style</a:t>
            </a:r>
          </a:p>
        </p:txBody>
      </p:sp>
      <p:sp>
        <p:nvSpPr>
          <p:cNvPr id="10" name="Content Placeholder 3"/>
          <p:cNvSpPr>
            <a:spLocks noGrp="1"/>
          </p:cNvSpPr>
          <p:nvPr>
            <p:ph sz="half" idx="2"/>
          </p:nvPr>
        </p:nvSpPr>
        <p:spPr>
          <a:xfrm>
            <a:off x="4056993" y="1922669"/>
            <a:ext cx="7296807" cy="4254294"/>
          </a:xfrm>
        </p:spPr>
        <p:txBody>
          <a:bodyPr>
            <a:normAutofit/>
          </a:bodyPr>
          <a:lstStyle>
            <a:lvl1pPr>
              <a:lnSpc>
                <a:spcPct val="90000"/>
              </a:lnSpc>
              <a:spcBef>
                <a:spcPts val="1000"/>
              </a:spcBef>
              <a:defRPr sz="2400">
                <a:latin typeface="+mj-lt"/>
                <a:ea typeface="Source Sans Pro" panose="020B0503030403020204" pitchFamily="34" charset="0"/>
              </a:defRPr>
            </a:lvl1pPr>
            <a:lvl2pPr>
              <a:lnSpc>
                <a:spcPct val="90000"/>
              </a:lnSpc>
              <a:spcBef>
                <a:spcPts val="1000"/>
              </a:spcBef>
              <a:defRPr sz="2400">
                <a:latin typeface="+mj-lt"/>
                <a:ea typeface="Source Sans Pro" panose="020B0503030403020204" pitchFamily="34" charset="0"/>
              </a:defRPr>
            </a:lvl2pPr>
            <a:lvl3pPr>
              <a:lnSpc>
                <a:spcPct val="90000"/>
              </a:lnSpc>
              <a:spcBef>
                <a:spcPts val="1000"/>
              </a:spcBef>
              <a:defRPr sz="2400">
                <a:latin typeface="+mj-lt"/>
                <a:ea typeface="Source Sans Pro" panose="020B0503030403020204" pitchFamily="34" charset="0"/>
              </a:defRPr>
            </a:lvl3pPr>
            <a:lvl4pPr>
              <a:lnSpc>
                <a:spcPct val="90000"/>
              </a:lnSpc>
              <a:spcBef>
                <a:spcPts val="1000"/>
              </a:spcBef>
              <a:defRPr sz="2400">
                <a:latin typeface="+mj-lt"/>
                <a:ea typeface="Source Sans Pro" panose="020B0503030403020204" pitchFamily="34" charset="0"/>
              </a:defRPr>
            </a:lvl4pPr>
            <a:lvl5pPr>
              <a:lnSpc>
                <a:spcPct val="90000"/>
              </a:lnSpc>
              <a:spcBef>
                <a:spcPts val="1000"/>
              </a:spcBef>
              <a:defRPr sz="2400">
                <a:latin typeface="+mj-lt"/>
                <a:ea typeface="Source Sans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9575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125220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1642012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49" r:id="rId3"/>
    <p:sldLayoutId id="2147483667" r:id="rId4"/>
    <p:sldLayoutId id="2147483650" r:id="rId5"/>
    <p:sldLayoutId id="2147483652" r:id="rId6"/>
    <p:sldLayoutId id="2147483653" r:id="rId7"/>
    <p:sldLayoutId id="2147483666" r:id="rId8"/>
    <p:sldLayoutId id="2147483683" r:id="rId9"/>
    <p:sldLayoutId id="2147483661" r:id="rId10"/>
    <p:sldLayoutId id="2147483655" r:id="rId11"/>
    <p:sldLayoutId id="2147483665" r:id="rId12"/>
    <p:sldLayoutId id="2147483680" r:id="rId13"/>
    <p:sldLayoutId id="2147483658" r:id="rId14"/>
    <p:sldLayoutId id="2147483674" r:id="rId15"/>
    <p:sldLayoutId id="2147483675" r:id="rId16"/>
    <p:sldLayoutId id="2147483654" r:id="rId17"/>
    <p:sldLayoutId id="2147483663" r:id="rId18"/>
    <p:sldLayoutId id="2147483662" r:id="rId19"/>
    <p:sldLayoutId id="2147483664" r:id="rId20"/>
    <p:sldLayoutId id="2147483676" r:id="rId21"/>
    <p:sldLayoutId id="2147483677" r:id="rId22"/>
    <p:sldLayoutId id="2147483678" r:id="rId23"/>
    <p:sldLayoutId id="2147483672" r:id="rId24"/>
    <p:sldLayoutId id="2147483673" r:id="rId25"/>
    <p:sldLayoutId id="2147483679" r:id="rId26"/>
    <p:sldLayoutId id="2147483668" r:id="rId27"/>
    <p:sldLayoutId id="2147483684" r:id="rId28"/>
    <p:sldLayoutId id="2147483685" r:id="rId29"/>
    <p:sldLayoutId id="2147483686" r:id="rId30"/>
  </p:sldLayoutIdLst>
  <p:txStyles>
    <p:titleStyle>
      <a:lvl1pPr algn="l" defTabSz="914400" rtl="0" eaLnBrk="1" latinLnBrk="0" hangingPunct="1">
        <a:lnSpc>
          <a:spcPct val="90000"/>
        </a:lnSpc>
        <a:spcBef>
          <a:spcPct val="0"/>
        </a:spcBef>
        <a:buNone/>
        <a:defRPr sz="4400" kern="1200">
          <a:solidFill>
            <a:srgbClr val="00A59F"/>
          </a:solidFill>
          <a:latin typeface="+mj-lt"/>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4pPr>
      <a:lvl5pPr marL="20574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Module 3: Positive Youth Development and Resiliency </a:t>
            </a:r>
          </a:p>
        </p:txBody>
      </p:sp>
    </p:spTree>
    <p:extLst>
      <p:ext uri="{BB962C8B-B14F-4D97-AF65-F5344CB8AC3E}">
        <p14:creationId xmlns:p14="http://schemas.microsoft.com/office/powerpoint/2010/main" val="194975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659C16-7B8C-4A62-B34F-0774E837B308}"/>
              </a:ext>
            </a:extLst>
          </p:cNvPr>
          <p:cNvSpPr>
            <a:spLocks noGrp="1"/>
          </p:cNvSpPr>
          <p:nvPr>
            <p:ph idx="1"/>
          </p:nvPr>
        </p:nvSpPr>
        <p:spPr/>
        <p:txBody>
          <a:bodyPr/>
          <a:lstStyle/>
          <a:p>
            <a:pPr marL="457200" lvl="0" indent="-457200"/>
            <a:r>
              <a:rPr lang="en-US" dirty="0"/>
              <a:t>Elements of Positive Youth Development (PYD)</a:t>
            </a:r>
          </a:p>
          <a:p>
            <a:pPr marL="457200" lvl="0" indent="-457200"/>
            <a:r>
              <a:rPr lang="en-US" dirty="0"/>
              <a:t>Importance of focusing on strengths</a:t>
            </a:r>
          </a:p>
          <a:p>
            <a:pPr marL="457200" lvl="0" indent="-457200"/>
            <a:r>
              <a:rPr lang="en-US" dirty="0"/>
              <a:t>Ways to be a PYD mentor</a:t>
            </a:r>
          </a:p>
        </p:txBody>
      </p:sp>
      <p:sp>
        <p:nvSpPr>
          <p:cNvPr id="2" name="Title 1">
            <a:extLst>
              <a:ext uri="{FF2B5EF4-FFF2-40B4-BE49-F238E27FC236}">
                <a16:creationId xmlns:a16="http://schemas.microsoft.com/office/drawing/2014/main" id="{FD7E2A0E-459D-45B2-BCF0-383BECBDA5E7}"/>
              </a:ext>
            </a:extLst>
          </p:cNvPr>
          <p:cNvSpPr>
            <a:spLocks noGrp="1"/>
          </p:cNvSpPr>
          <p:nvPr>
            <p:ph type="title"/>
          </p:nvPr>
        </p:nvSpPr>
        <p:spPr/>
        <p:txBody>
          <a:bodyPr/>
          <a:lstStyle/>
          <a:p>
            <a:r>
              <a:rPr lang="en-US" dirty="0"/>
              <a:t>You will learn: </a:t>
            </a:r>
          </a:p>
        </p:txBody>
      </p:sp>
      <p:pic>
        <p:nvPicPr>
          <p:cNvPr id="10" name="Picture Placeholder 9" descr="A couple of people posing for the camera&#10;&#10;Description automatically generated">
            <a:extLst>
              <a:ext uri="{FF2B5EF4-FFF2-40B4-BE49-F238E27FC236}">
                <a16:creationId xmlns:a16="http://schemas.microsoft.com/office/drawing/2014/main" id="{E50F44A6-59B9-4036-91F3-336D8EA08D1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4811" r="3069" b="9721"/>
          <a:stretch/>
        </p:blipFill>
        <p:spPr>
          <a:xfrm>
            <a:off x="6403972" y="1788198"/>
            <a:ext cx="5089357" cy="4247317"/>
          </a:xfrm>
        </p:spPr>
      </p:pic>
    </p:spTree>
    <p:extLst>
      <p:ext uri="{BB962C8B-B14F-4D97-AF65-F5344CB8AC3E}">
        <p14:creationId xmlns:p14="http://schemas.microsoft.com/office/powerpoint/2010/main" val="2779483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1311219875"/>
              </p:ext>
            </p:extLst>
          </p:nvPr>
        </p:nvGraphicFramePr>
        <p:xfrm>
          <a:off x="1981200" y="2857500"/>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0717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PYD?</a:t>
            </a:r>
          </a:p>
        </p:txBody>
      </p:sp>
      <p:sp>
        <p:nvSpPr>
          <p:cNvPr id="3" name="Content Placeholder 2"/>
          <p:cNvSpPr>
            <a:spLocks noGrp="1"/>
          </p:cNvSpPr>
          <p:nvPr>
            <p:ph idx="1"/>
          </p:nvPr>
        </p:nvSpPr>
        <p:spPr/>
        <p:txBody>
          <a:bodyPr/>
          <a:lstStyle/>
          <a:p>
            <a:pPr marL="0" indent="0">
              <a:buNone/>
            </a:pPr>
            <a:r>
              <a:rPr lang="en-US" dirty="0"/>
              <a:t>Simply put, PYD is a mentoring approach that focuses on youth’s strengths.</a:t>
            </a:r>
          </a:p>
          <a:p>
            <a:pPr marL="0" indent="0">
              <a:buNone/>
            </a:pPr>
            <a:endParaRPr lang="en-US" dirty="0"/>
          </a:p>
          <a:p>
            <a:r>
              <a:rPr lang="en-US" dirty="0"/>
              <a:t>Match conversations revolve around the mentee’s strengths, interests, and how they can be built upon</a:t>
            </a:r>
          </a:p>
          <a:p>
            <a:endParaRPr lang="en-US" dirty="0"/>
          </a:p>
          <a:p>
            <a:r>
              <a:rPr lang="en-US" dirty="0"/>
              <a:t>Match activities also revolve around the mentee’s strengths and interests as a way to expose him/her to the world outside their norm</a:t>
            </a:r>
          </a:p>
          <a:p>
            <a:pPr marL="0" indent="0">
              <a:buNone/>
            </a:pPr>
            <a:endParaRPr lang="en-US" dirty="0"/>
          </a:p>
        </p:txBody>
      </p:sp>
    </p:spTree>
    <p:extLst>
      <p:ext uri="{BB962C8B-B14F-4D97-AF65-F5344CB8AC3E}">
        <p14:creationId xmlns:p14="http://schemas.microsoft.com/office/powerpoint/2010/main" val="2604858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Developmental Assets</a:t>
            </a:r>
          </a:p>
        </p:txBody>
      </p:sp>
      <p:sp>
        <p:nvSpPr>
          <p:cNvPr id="2" name="Text Placeholder 1">
            <a:extLst>
              <a:ext uri="{FF2B5EF4-FFF2-40B4-BE49-F238E27FC236}">
                <a16:creationId xmlns:a16="http://schemas.microsoft.com/office/drawing/2014/main" id="{01B5D9E2-8B4C-4B1F-BF1A-DBDDA36859B9}"/>
              </a:ext>
            </a:extLst>
          </p:cNvPr>
          <p:cNvSpPr>
            <a:spLocks noGrp="1"/>
          </p:cNvSpPr>
          <p:nvPr>
            <p:ph type="body" idx="1"/>
          </p:nvPr>
        </p:nvSpPr>
        <p:spPr/>
        <p:txBody>
          <a:bodyPr anchor="ctr"/>
          <a:lstStyle/>
          <a:p>
            <a:r>
              <a:rPr lang="en-US" dirty="0"/>
              <a:t>Internal Assets</a:t>
            </a:r>
          </a:p>
        </p:txBody>
      </p:sp>
      <p:sp>
        <p:nvSpPr>
          <p:cNvPr id="5" name="Content Placeholder 4"/>
          <p:cNvSpPr>
            <a:spLocks noGrp="1"/>
          </p:cNvSpPr>
          <p:nvPr>
            <p:ph sz="half" idx="2"/>
          </p:nvPr>
        </p:nvSpPr>
        <p:spPr/>
        <p:txBody>
          <a:bodyPr/>
          <a:lstStyle/>
          <a:p>
            <a:pPr marL="0" indent="0">
              <a:buNone/>
            </a:pPr>
            <a:r>
              <a:rPr lang="en-US" dirty="0"/>
              <a:t>Relating to self-identity, character, and values</a:t>
            </a:r>
          </a:p>
          <a:p>
            <a:r>
              <a:rPr lang="en-US" dirty="0"/>
              <a:t>Cares about others</a:t>
            </a:r>
          </a:p>
          <a:p>
            <a:r>
              <a:rPr lang="en-US" dirty="0"/>
              <a:t>Motivated to do well</a:t>
            </a:r>
          </a:p>
          <a:p>
            <a:r>
              <a:rPr lang="en-US" dirty="0"/>
              <a:t>Has goals for the future</a:t>
            </a:r>
          </a:p>
          <a:p>
            <a:pPr marL="0" indent="0">
              <a:buNone/>
            </a:pPr>
            <a:endParaRPr lang="en-US" dirty="0"/>
          </a:p>
          <a:p>
            <a:pPr marL="0" indent="0">
              <a:buNone/>
            </a:pPr>
            <a:endParaRPr lang="en-US" dirty="0"/>
          </a:p>
        </p:txBody>
      </p:sp>
      <p:sp>
        <p:nvSpPr>
          <p:cNvPr id="3" name="Text Placeholder 2">
            <a:extLst>
              <a:ext uri="{FF2B5EF4-FFF2-40B4-BE49-F238E27FC236}">
                <a16:creationId xmlns:a16="http://schemas.microsoft.com/office/drawing/2014/main" id="{38EFCEA7-EADC-44F0-B94E-D40704D08CF7}"/>
              </a:ext>
            </a:extLst>
          </p:cNvPr>
          <p:cNvSpPr>
            <a:spLocks noGrp="1"/>
          </p:cNvSpPr>
          <p:nvPr>
            <p:ph type="body" sz="quarter" idx="3"/>
          </p:nvPr>
        </p:nvSpPr>
        <p:spPr/>
        <p:txBody>
          <a:bodyPr anchor="ctr"/>
          <a:lstStyle/>
          <a:p>
            <a:r>
              <a:rPr lang="en-US" dirty="0"/>
              <a:t>External Assets</a:t>
            </a:r>
          </a:p>
        </p:txBody>
      </p:sp>
      <p:sp>
        <p:nvSpPr>
          <p:cNvPr id="6" name="Content Placeholder 5"/>
          <p:cNvSpPr>
            <a:spLocks noGrp="1"/>
          </p:cNvSpPr>
          <p:nvPr>
            <p:ph sz="quarter" idx="4"/>
          </p:nvPr>
        </p:nvSpPr>
        <p:spPr/>
        <p:txBody>
          <a:bodyPr/>
          <a:lstStyle/>
          <a:p>
            <a:pPr marL="0" indent="0">
              <a:buNone/>
            </a:pPr>
            <a:r>
              <a:rPr lang="en-US" dirty="0"/>
              <a:t>Relating to family and community</a:t>
            </a:r>
          </a:p>
          <a:p>
            <a:r>
              <a:rPr lang="en-US" dirty="0"/>
              <a:t>Caring neighbors</a:t>
            </a:r>
          </a:p>
          <a:p>
            <a:r>
              <a:rPr lang="en-US" dirty="0"/>
              <a:t>Healthy activities</a:t>
            </a:r>
          </a:p>
          <a:p>
            <a:r>
              <a:rPr lang="en-US" dirty="0"/>
              <a:t>Loving family</a:t>
            </a:r>
          </a:p>
        </p:txBody>
      </p:sp>
    </p:spTree>
    <p:extLst>
      <p:ext uri="{BB962C8B-B14F-4D97-AF65-F5344CB8AC3E}">
        <p14:creationId xmlns:p14="http://schemas.microsoft.com/office/powerpoint/2010/main" val="374565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5093998"/>
              </p:ext>
            </p:extLst>
          </p:nvPr>
        </p:nvGraphicFramePr>
        <p:xfrm>
          <a:off x="1409700" y="1690688"/>
          <a:ext cx="9372600" cy="406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6690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MCOIP\Toolkit Training Manual\Module Three\PYD-color.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750" t="7626" r="613" b="3059"/>
          <a:stretch/>
        </p:blipFill>
        <p:spPr bwMode="auto">
          <a:xfrm>
            <a:off x="1881980" y="1449905"/>
            <a:ext cx="8428039" cy="53153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9B0F816-F07E-488C-9B95-CA7CDDEEA207}"/>
              </a:ext>
            </a:extLst>
          </p:cNvPr>
          <p:cNvSpPr/>
          <p:nvPr/>
        </p:nvSpPr>
        <p:spPr>
          <a:xfrm>
            <a:off x="8958471" y="6334536"/>
            <a:ext cx="1576664" cy="419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6EE9406-D6D5-4C7A-A1B6-C3A7CCDB429F}"/>
              </a:ext>
            </a:extLst>
          </p:cNvPr>
          <p:cNvSpPr>
            <a:spLocks noGrp="1"/>
          </p:cNvSpPr>
          <p:nvPr>
            <p:ph type="title"/>
          </p:nvPr>
        </p:nvSpPr>
        <p:spPr>
          <a:xfrm>
            <a:off x="838200" y="365125"/>
            <a:ext cx="10515600" cy="1325563"/>
          </a:xfrm>
        </p:spPr>
        <p:txBody>
          <a:bodyPr/>
          <a:lstStyle/>
          <a:p>
            <a:r>
              <a:rPr lang="en-US" dirty="0"/>
              <a:t>Overview of PYD</a:t>
            </a:r>
          </a:p>
        </p:txBody>
      </p:sp>
    </p:spTree>
    <p:extLst>
      <p:ext uri="{BB962C8B-B14F-4D97-AF65-F5344CB8AC3E}">
        <p14:creationId xmlns:p14="http://schemas.microsoft.com/office/powerpoint/2010/main" val="315626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2902338"/>
              </p:ext>
            </p:extLst>
          </p:nvPr>
        </p:nvGraphicFramePr>
        <p:xfrm>
          <a:off x="1981200" y="1858618"/>
          <a:ext cx="8229600" cy="406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1418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posing for the camera&#10;&#10;Description automatically generated">
            <a:extLst>
              <a:ext uri="{FF2B5EF4-FFF2-40B4-BE49-F238E27FC236}">
                <a16:creationId xmlns:a16="http://schemas.microsoft.com/office/drawing/2014/main" id="{FE3882E7-68A2-4224-9D35-0EC05470CFD0}"/>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3870" b="3870"/>
          <a:stretch>
            <a:fillRect/>
          </a:stretch>
        </p:blipFill>
        <p:spPr/>
      </p:pic>
      <p:sp>
        <p:nvSpPr>
          <p:cNvPr id="3" name="Content Placeholder 2">
            <a:extLst>
              <a:ext uri="{FF2B5EF4-FFF2-40B4-BE49-F238E27FC236}">
                <a16:creationId xmlns:a16="http://schemas.microsoft.com/office/drawing/2014/main" id="{36294040-8A5F-4A51-9B6A-30658B1E93A7}"/>
              </a:ext>
            </a:extLst>
          </p:cNvPr>
          <p:cNvSpPr>
            <a:spLocks noGrp="1"/>
          </p:cNvSpPr>
          <p:nvPr>
            <p:ph idx="1"/>
          </p:nvPr>
        </p:nvSpPr>
        <p:spPr/>
        <p:txBody>
          <a:bodyPr/>
          <a:lstStyle/>
          <a:p>
            <a:r>
              <a:rPr lang="en-US" dirty="0"/>
              <a:t>What did we learn?</a:t>
            </a:r>
          </a:p>
        </p:txBody>
      </p:sp>
      <p:sp>
        <p:nvSpPr>
          <p:cNvPr id="4" name="Title 3">
            <a:extLst>
              <a:ext uri="{FF2B5EF4-FFF2-40B4-BE49-F238E27FC236}">
                <a16:creationId xmlns:a16="http://schemas.microsoft.com/office/drawing/2014/main" id="{E9793BE9-F80B-412E-B9B8-9749B27E31E5}"/>
              </a:ext>
            </a:extLst>
          </p:cNvPr>
          <p:cNvSpPr>
            <a:spLocks noGrp="1"/>
          </p:cNvSpPr>
          <p:nvPr>
            <p:ph type="title"/>
          </p:nvPr>
        </p:nvSpPr>
        <p:spPr/>
        <p:txBody>
          <a:bodyPr/>
          <a:lstStyle/>
          <a:p>
            <a:r>
              <a:rPr lang="en-US" dirty="0"/>
              <a:t>Wrap Up</a:t>
            </a:r>
          </a:p>
        </p:txBody>
      </p:sp>
    </p:spTree>
    <p:extLst>
      <p:ext uri="{BB962C8B-B14F-4D97-AF65-F5344CB8AC3E}">
        <p14:creationId xmlns:p14="http://schemas.microsoft.com/office/powerpoint/2010/main" val="4197439947"/>
      </p:ext>
    </p:extLst>
  </p:cSld>
  <p:clrMapOvr>
    <a:masterClrMapping/>
  </p:clrMapOvr>
</p:sld>
</file>

<file path=ppt/theme/theme1.xml><?xml version="1.0" encoding="utf-8"?>
<a:theme xmlns:a="http://schemas.openxmlformats.org/drawingml/2006/main" name="Office Theme">
  <a:themeElements>
    <a:clrScheme name="Youth Collaboratory">
      <a:dk1>
        <a:sysClr val="windowText" lastClr="000000"/>
      </a:dk1>
      <a:lt1>
        <a:sysClr val="window" lastClr="FFFFFF"/>
      </a:lt1>
      <a:dk2>
        <a:srgbClr val="00B398"/>
      </a:dk2>
      <a:lt2>
        <a:srgbClr val="EEECE1"/>
      </a:lt2>
      <a:accent1>
        <a:srgbClr val="00B398"/>
      </a:accent1>
      <a:accent2>
        <a:srgbClr val="0085AD"/>
      </a:accent2>
      <a:accent3>
        <a:srgbClr val="FFC845"/>
      </a:accent3>
      <a:accent4>
        <a:srgbClr val="B1B3B3"/>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5BA523AE944B45864FD1307C165127" ma:contentTypeVersion="12" ma:contentTypeDescription="Create a new document." ma:contentTypeScope="" ma:versionID="274de51f9f708a43ed751dcf6e7c4335">
  <xsd:schema xmlns:xsd="http://www.w3.org/2001/XMLSchema" xmlns:xs="http://www.w3.org/2001/XMLSchema" xmlns:p="http://schemas.microsoft.com/office/2006/metadata/properties" xmlns:ns2="fd0f872d-6e54-4d45-837d-98291ef616d5" xmlns:ns3="0af3561c-a54c-4f43-8778-055da64fbae1" targetNamespace="http://schemas.microsoft.com/office/2006/metadata/properties" ma:root="true" ma:fieldsID="3e156f451417ecc13bee9873ddce616f" ns2:_="" ns3:_="">
    <xsd:import namespace="fd0f872d-6e54-4d45-837d-98291ef616d5"/>
    <xsd:import namespace="0af3561c-a54c-4f43-8778-055da64fba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f872d-6e54-4d45-837d-98291ef616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f3561c-a54c-4f43-8778-055da64fbae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E7ABCB-F8C4-4C9B-94F1-BCF46386AB26}">
  <ds:schemaRefs>
    <ds:schemaRef ds:uri="0af3561c-a54c-4f43-8778-055da64fbae1"/>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purl.org/dc/terms/"/>
    <ds:schemaRef ds:uri="http://schemas.microsoft.com/office/2006/metadata/properties"/>
    <ds:schemaRef ds:uri="http://purl.org/dc/dcmitype/"/>
    <ds:schemaRef ds:uri="fd0f872d-6e54-4d45-837d-98291ef616d5"/>
    <ds:schemaRef ds:uri="http://www.w3.org/XML/1998/namespace"/>
  </ds:schemaRefs>
</ds:datastoreItem>
</file>

<file path=customXml/itemProps2.xml><?xml version="1.0" encoding="utf-8"?>
<ds:datastoreItem xmlns:ds="http://schemas.openxmlformats.org/officeDocument/2006/customXml" ds:itemID="{5B174933-83F2-4F4D-92A2-1DABA3ABD4C5}">
  <ds:schemaRefs>
    <ds:schemaRef ds:uri="http://schemas.microsoft.com/sharepoint/v3/contenttype/forms"/>
  </ds:schemaRefs>
</ds:datastoreItem>
</file>

<file path=customXml/itemProps3.xml><?xml version="1.0" encoding="utf-8"?>
<ds:datastoreItem xmlns:ds="http://schemas.openxmlformats.org/officeDocument/2006/customXml" ds:itemID="{FC03795D-5411-4CBF-B389-DC2A7A201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0f872d-6e54-4d45-837d-98291ef616d5"/>
    <ds:schemaRef ds:uri="0af3561c-a54c-4f43-8778-055da64fba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602</TotalTime>
  <Words>5368</Words>
  <Application>Microsoft Office PowerPoint</Application>
  <PresentationFormat>Widescreen</PresentationFormat>
  <Paragraphs>288</Paragraphs>
  <Slides>9</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9</vt:i4>
      </vt:variant>
    </vt:vector>
  </HeadingPairs>
  <TitlesOfParts>
    <vt:vector size="14" baseType="lpstr">
      <vt:lpstr>Arial</vt:lpstr>
      <vt:lpstr>Calibri</vt:lpstr>
      <vt:lpstr>Geogrotesque Rg</vt:lpstr>
      <vt:lpstr>Source Sans Pro</vt:lpstr>
      <vt:lpstr>Office Theme</vt:lpstr>
      <vt:lpstr>PowerPoint Presentation</vt:lpstr>
      <vt:lpstr>You will learn: </vt:lpstr>
      <vt:lpstr>PowerPoint Presentation</vt:lpstr>
      <vt:lpstr>What is PYD?</vt:lpstr>
      <vt:lpstr>Developmental Assets</vt:lpstr>
      <vt:lpstr>The Big 3</vt:lpstr>
      <vt:lpstr>Overview of PYD</vt:lpstr>
      <vt:lpstr>5C’s</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Hefelfinger</dc:creator>
  <cp:lastModifiedBy>Shelley Johnson</cp:lastModifiedBy>
  <cp:revision>78</cp:revision>
  <dcterms:created xsi:type="dcterms:W3CDTF">2018-09-11T18:30:48Z</dcterms:created>
  <dcterms:modified xsi:type="dcterms:W3CDTF">2019-12-19T22:19:41Z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0x0101003A5BA523AE944B45864FD1307C165127</vt:lpwstr>
  </property>
  <property fmtid="{D5CDD505-2E9C-101B-9397-08002B2CF9AE}" pid="3" name="Order">
    <vt:r8>29215000</vt:r8>
  </property>
</Properties>
</file>