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7" r:id="rId6"/>
    <p:sldId id="259" r:id="rId7"/>
    <p:sldId id="260" r:id="rId8"/>
    <p:sldId id="261" r:id="rId9"/>
    <p:sldId id="262" r:id="rId10"/>
    <p:sldId id="263" r:id="rId11"/>
    <p:sldId id="264" r:id="rId12"/>
    <p:sldId id="265"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98"/>
    <a:srgbClr val="00A59F"/>
    <a:srgbClr val="FFC84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386" autoAdjust="0"/>
  </p:normalViewPr>
  <p:slideViewPr>
    <p:cSldViewPr snapToGrid="0">
      <p:cViewPr varScale="1">
        <p:scale>
          <a:sx n="44" d="100"/>
          <a:sy n="44" d="100"/>
        </p:scale>
        <p:origin x="14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71ED2-EF65-44D1-B534-7A9AA96EE568}"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FF1665DC-3800-4435-B91B-AA734ACB3A47}">
      <dgm:prSet phldrT="[Text]" custT="1"/>
      <dgm:spPr>
        <a:solidFill>
          <a:schemeClr val="tx2"/>
        </a:solidFill>
        <a:ln>
          <a:solidFill>
            <a:schemeClr val="accent1"/>
          </a:solidFill>
        </a:ln>
      </dgm:spPr>
      <dgm:t>
        <a:bodyPr/>
        <a:lstStyle/>
        <a:p>
          <a:r>
            <a:rPr lang="en-US" sz="2000" b="1" dirty="0"/>
            <a:t>Expand their view of the world</a:t>
          </a:r>
        </a:p>
      </dgm:t>
    </dgm:pt>
    <dgm:pt modelId="{62A202C9-02F8-456E-983C-6A3A0E67104E}" type="parTrans" cxnId="{443BA06E-87FB-4378-BC7F-E5DEBB0604F8}">
      <dgm:prSet/>
      <dgm:spPr/>
      <dgm:t>
        <a:bodyPr/>
        <a:lstStyle/>
        <a:p>
          <a:endParaRPr lang="en-US"/>
        </a:p>
      </dgm:t>
    </dgm:pt>
    <dgm:pt modelId="{C0504FF8-E86D-4571-ABAE-651DBCA8F7C2}" type="sibTrans" cxnId="{443BA06E-87FB-4378-BC7F-E5DEBB0604F8}">
      <dgm:prSet/>
      <dgm:spPr/>
      <dgm:t>
        <a:bodyPr/>
        <a:lstStyle/>
        <a:p>
          <a:endParaRPr lang="en-US"/>
        </a:p>
      </dgm:t>
    </dgm:pt>
    <dgm:pt modelId="{C9F888EB-CF83-4F15-9D22-D1CD0210709A}">
      <dgm:prSet phldrT="[Text]" custT="1"/>
      <dgm:spPr>
        <a:solidFill>
          <a:schemeClr val="tx2"/>
        </a:solidFill>
        <a:ln>
          <a:solidFill>
            <a:schemeClr val="accent1"/>
          </a:solidFill>
        </a:ln>
      </dgm:spPr>
      <dgm:t>
        <a:bodyPr/>
        <a:lstStyle/>
        <a:p>
          <a:r>
            <a:rPr lang="en-US" sz="2000" b="1" dirty="0"/>
            <a:t>Establish the foundations to adapt to factors like parental incarceration</a:t>
          </a:r>
        </a:p>
      </dgm:t>
    </dgm:pt>
    <dgm:pt modelId="{36E3A4BA-FA78-4529-B462-BB35EADE8713}" type="parTrans" cxnId="{388B8206-E060-475D-B05F-B2C0F0D744B8}">
      <dgm:prSet/>
      <dgm:spPr/>
      <dgm:t>
        <a:bodyPr/>
        <a:lstStyle/>
        <a:p>
          <a:endParaRPr lang="en-US"/>
        </a:p>
      </dgm:t>
    </dgm:pt>
    <dgm:pt modelId="{7AB08FB5-E851-4CD9-B75F-653274DB6C3F}" type="sibTrans" cxnId="{388B8206-E060-475D-B05F-B2C0F0D744B8}">
      <dgm:prSet/>
      <dgm:spPr/>
      <dgm:t>
        <a:bodyPr/>
        <a:lstStyle/>
        <a:p>
          <a:endParaRPr lang="en-US"/>
        </a:p>
      </dgm:t>
    </dgm:pt>
    <dgm:pt modelId="{44B6DCE4-EECA-4914-98B2-D7F8DEBCBC9A}">
      <dgm:prSet phldrT="[Text]" custT="1"/>
      <dgm:spPr>
        <a:solidFill>
          <a:schemeClr val="tx2"/>
        </a:solidFill>
        <a:ln>
          <a:solidFill>
            <a:schemeClr val="accent1"/>
          </a:solidFill>
        </a:ln>
      </dgm:spPr>
      <dgm:t>
        <a:bodyPr/>
        <a:lstStyle/>
        <a:p>
          <a:r>
            <a:rPr lang="en-US" sz="2000" b="1" dirty="0"/>
            <a:t>Build a supportive network</a:t>
          </a:r>
        </a:p>
      </dgm:t>
    </dgm:pt>
    <dgm:pt modelId="{DAA33F7C-7A99-4E88-9DF3-E7CA1FBAB8CD}" type="parTrans" cxnId="{4B0DB3A9-F0C6-4C2D-A2D9-E8DE62E36982}">
      <dgm:prSet/>
      <dgm:spPr/>
      <dgm:t>
        <a:bodyPr/>
        <a:lstStyle/>
        <a:p>
          <a:endParaRPr lang="en-US"/>
        </a:p>
      </dgm:t>
    </dgm:pt>
    <dgm:pt modelId="{EC759044-3BE9-4DDC-957D-AE74DB6626DB}" type="sibTrans" cxnId="{4B0DB3A9-F0C6-4C2D-A2D9-E8DE62E36982}">
      <dgm:prSet/>
      <dgm:spPr/>
      <dgm:t>
        <a:bodyPr/>
        <a:lstStyle/>
        <a:p>
          <a:endParaRPr lang="en-US"/>
        </a:p>
      </dgm:t>
    </dgm:pt>
    <dgm:pt modelId="{1390C692-F5E6-4794-B75C-7BEB8CF3409F}">
      <dgm:prSet phldrT="[Text]" custT="1"/>
      <dgm:spPr>
        <a:solidFill>
          <a:schemeClr val="tx2"/>
        </a:solidFill>
        <a:ln>
          <a:solidFill>
            <a:schemeClr val="accent1"/>
          </a:solidFill>
        </a:ln>
      </dgm:spPr>
      <dgm:t>
        <a:bodyPr/>
        <a:lstStyle/>
        <a:p>
          <a:r>
            <a:rPr lang="en-US" sz="2000" b="1" dirty="0"/>
            <a:t>Transition to adulthood using positive constructs</a:t>
          </a:r>
        </a:p>
      </dgm:t>
    </dgm:pt>
    <dgm:pt modelId="{431D082D-AA0C-49B2-8510-A37909712B74}" type="parTrans" cxnId="{0E91D024-8FA5-4ABE-906E-0222392C82C7}">
      <dgm:prSet/>
      <dgm:spPr/>
      <dgm:t>
        <a:bodyPr/>
        <a:lstStyle/>
        <a:p>
          <a:endParaRPr lang="en-US"/>
        </a:p>
      </dgm:t>
    </dgm:pt>
    <dgm:pt modelId="{96951C8A-FA0B-46A3-A94F-8DEB1DE525A5}" type="sibTrans" cxnId="{0E91D024-8FA5-4ABE-906E-0222392C82C7}">
      <dgm:prSet/>
      <dgm:spPr/>
      <dgm:t>
        <a:bodyPr/>
        <a:lstStyle/>
        <a:p>
          <a:endParaRPr lang="en-US"/>
        </a:p>
      </dgm:t>
    </dgm:pt>
    <dgm:pt modelId="{532EC73A-DDC3-4510-BCA3-9078EA2B190A}">
      <dgm:prSet phldrT="[Text]" custT="1"/>
      <dgm:spPr>
        <a:solidFill>
          <a:schemeClr val="tx2"/>
        </a:solidFill>
        <a:ln>
          <a:solidFill>
            <a:schemeClr val="accent1"/>
          </a:solidFill>
        </a:ln>
      </dgm:spPr>
      <dgm:t>
        <a:bodyPr/>
        <a:lstStyle/>
        <a:p>
          <a:r>
            <a:rPr lang="en-US" sz="2000" b="1" dirty="0"/>
            <a:t>Give back by becoming a connector themselves</a:t>
          </a:r>
        </a:p>
      </dgm:t>
    </dgm:pt>
    <dgm:pt modelId="{F24F6BE4-D67A-4A28-B336-BDEBA8FB07E0}" type="parTrans" cxnId="{B65B31F3-AFAC-4E18-BAFF-D9F8F16EF05A}">
      <dgm:prSet/>
      <dgm:spPr/>
      <dgm:t>
        <a:bodyPr/>
        <a:lstStyle/>
        <a:p>
          <a:endParaRPr lang="en-US"/>
        </a:p>
      </dgm:t>
    </dgm:pt>
    <dgm:pt modelId="{EB50B91B-54BA-4516-BA29-41B50B80FAED}" type="sibTrans" cxnId="{B65B31F3-AFAC-4E18-BAFF-D9F8F16EF05A}">
      <dgm:prSet/>
      <dgm:spPr/>
      <dgm:t>
        <a:bodyPr/>
        <a:lstStyle/>
        <a:p>
          <a:endParaRPr lang="en-US"/>
        </a:p>
      </dgm:t>
    </dgm:pt>
    <dgm:pt modelId="{2150F105-A674-45FF-A5C4-4CF2717BF0EA}" type="pres">
      <dgm:prSet presAssocID="{CBE71ED2-EF65-44D1-B534-7A9AA96EE568}" presName="diagram" presStyleCnt="0">
        <dgm:presLayoutVars>
          <dgm:dir/>
          <dgm:resizeHandles val="exact"/>
        </dgm:presLayoutVars>
      </dgm:prSet>
      <dgm:spPr/>
    </dgm:pt>
    <dgm:pt modelId="{372ABAC7-052F-4C89-8B19-61B680547D9C}" type="pres">
      <dgm:prSet presAssocID="{FF1665DC-3800-4435-B91B-AA734ACB3A47}" presName="node" presStyleLbl="node1" presStyleIdx="0" presStyleCnt="5" custScaleX="117466">
        <dgm:presLayoutVars>
          <dgm:bulletEnabled val="1"/>
        </dgm:presLayoutVars>
      </dgm:prSet>
      <dgm:spPr/>
    </dgm:pt>
    <dgm:pt modelId="{5320B796-2C25-47E8-B499-55AD7865830D}" type="pres">
      <dgm:prSet presAssocID="{C0504FF8-E86D-4571-ABAE-651DBCA8F7C2}" presName="sibTrans" presStyleCnt="0"/>
      <dgm:spPr/>
    </dgm:pt>
    <dgm:pt modelId="{FA6791FA-6E2B-416B-96B4-47A2C4A6FFDE}" type="pres">
      <dgm:prSet presAssocID="{C9F888EB-CF83-4F15-9D22-D1CD0210709A}" presName="node" presStyleLbl="node1" presStyleIdx="1" presStyleCnt="5" custScaleX="117466">
        <dgm:presLayoutVars>
          <dgm:bulletEnabled val="1"/>
        </dgm:presLayoutVars>
      </dgm:prSet>
      <dgm:spPr/>
    </dgm:pt>
    <dgm:pt modelId="{CE1D4263-059C-45FC-9C60-E15180A9AF34}" type="pres">
      <dgm:prSet presAssocID="{7AB08FB5-E851-4CD9-B75F-653274DB6C3F}" presName="sibTrans" presStyleCnt="0"/>
      <dgm:spPr/>
    </dgm:pt>
    <dgm:pt modelId="{25A051B7-4C1B-4A43-880F-58CEE1E0ED68}" type="pres">
      <dgm:prSet presAssocID="{44B6DCE4-EECA-4914-98B2-D7F8DEBCBC9A}" presName="node" presStyleLbl="node1" presStyleIdx="2" presStyleCnt="5" custScaleX="117466">
        <dgm:presLayoutVars>
          <dgm:bulletEnabled val="1"/>
        </dgm:presLayoutVars>
      </dgm:prSet>
      <dgm:spPr/>
    </dgm:pt>
    <dgm:pt modelId="{913C670A-0C85-4870-A83B-EC7CD209FF05}" type="pres">
      <dgm:prSet presAssocID="{EC759044-3BE9-4DDC-957D-AE74DB6626DB}" presName="sibTrans" presStyleCnt="0"/>
      <dgm:spPr/>
    </dgm:pt>
    <dgm:pt modelId="{D6E218AF-E6BF-4C11-B19B-4A885B9D9503}" type="pres">
      <dgm:prSet presAssocID="{1390C692-F5E6-4794-B75C-7BEB8CF3409F}" presName="node" presStyleLbl="node1" presStyleIdx="3" presStyleCnt="5" custScaleX="117466">
        <dgm:presLayoutVars>
          <dgm:bulletEnabled val="1"/>
        </dgm:presLayoutVars>
      </dgm:prSet>
      <dgm:spPr/>
    </dgm:pt>
    <dgm:pt modelId="{78245DBE-A7DD-4759-BF88-49A57BFCBC1E}" type="pres">
      <dgm:prSet presAssocID="{96951C8A-FA0B-46A3-A94F-8DEB1DE525A5}" presName="sibTrans" presStyleCnt="0"/>
      <dgm:spPr/>
    </dgm:pt>
    <dgm:pt modelId="{D766B9DE-3300-4FB1-B6BD-E398A95AC8FD}" type="pres">
      <dgm:prSet presAssocID="{532EC73A-DDC3-4510-BCA3-9078EA2B190A}" presName="node" presStyleLbl="node1" presStyleIdx="4" presStyleCnt="5" custScaleX="117466">
        <dgm:presLayoutVars>
          <dgm:bulletEnabled val="1"/>
        </dgm:presLayoutVars>
      </dgm:prSet>
      <dgm:spPr/>
    </dgm:pt>
  </dgm:ptLst>
  <dgm:cxnLst>
    <dgm:cxn modelId="{388B8206-E060-475D-B05F-B2C0F0D744B8}" srcId="{CBE71ED2-EF65-44D1-B534-7A9AA96EE568}" destId="{C9F888EB-CF83-4F15-9D22-D1CD0210709A}" srcOrd="1" destOrd="0" parTransId="{36E3A4BA-FA78-4529-B462-BB35EADE8713}" sibTransId="{7AB08FB5-E851-4CD9-B75F-653274DB6C3F}"/>
    <dgm:cxn modelId="{636C3A15-0196-45D0-97E9-6C117DA911AE}" type="presOf" srcId="{FF1665DC-3800-4435-B91B-AA734ACB3A47}" destId="{372ABAC7-052F-4C89-8B19-61B680547D9C}" srcOrd="0" destOrd="0" presId="urn:microsoft.com/office/officeart/2005/8/layout/default"/>
    <dgm:cxn modelId="{0E91D024-8FA5-4ABE-906E-0222392C82C7}" srcId="{CBE71ED2-EF65-44D1-B534-7A9AA96EE568}" destId="{1390C692-F5E6-4794-B75C-7BEB8CF3409F}" srcOrd="3" destOrd="0" parTransId="{431D082D-AA0C-49B2-8510-A37909712B74}" sibTransId="{96951C8A-FA0B-46A3-A94F-8DEB1DE525A5}"/>
    <dgm:cxn modelId="{2FC7A537-0B1A-4577-A768-5C44A985CE6B}" type="presOf" srcId="{532EC73A-DDC3-4510-BCA3-9078EA2B190A}" destId="{D766B9DE-3300-4FB1-B6BD-E398A95AC8FD}" srcOrd="0" destOrd="0" presId="urn:microsoft.com/office/officeart/2005/8/layout/default"/>
    <dgm:cxn modelId="{443BA06E-87FB-4378-BC7F-E5DEBB0604F8}" srcId="{CBE71ED2-EF65-44D1-B534-7A9AA96EE568}" destId="{FF1665DC-3800-4435-B91B-AA734ACB3A47}" srcOrd="0" destOrd="0" parTransId="{62A202C9-02F8-456E-983C-6A3A0E67104E}" sibTransId="{C0504FF8-E86D-4571-ABAE-651DBCA8F7C2}"/>
    <dgm:cxn modelId="{D6554C99-7889-4868-B1CE-30AC677E7CF9}" type="presOf" srcId="{CBE71ED2-EF65-44D1-B534-7A9AA96EE568}" destId="{2150F105-A674-45FF-A5C4-4CF2717BF0EA}" srcOrd="0" destOrd="0" presId="urn:microsoft.com/office/officeart/2005/8/layout/default"/>
    <dgm:cxn modelId="{4B0DB3A9-F0C6-4C2D-A2D9-E8DE62E36982}" srcId="{CBE71ED2-EF65-44D1-B534-7A9AA96EE568}" destId="{44B6DCE4-EECA-4914-98B2-D7F8DEBCBC9A}" srcOrd="2" destOrd="0" parTransId="{DAA33F7C-7A99-4E88-9DF3-E7CA1FBAB8CD}" sibTransId="{EC759044-3BE9-4DDC-957D-AE74DB6626DB}"/>
    <dgm:cxn modelId="{56A924BE-46A6-4BAD-AE5E-773D683FE0C9}" type="presOf" srcId="{1390C692-F5E6-4794-B75C-7BEB8CF3409F}" destId="{D6E218AF-E6BF-4C11-B19B-4A885B9D9503}" srcOrd="0" destOrd="0" presId="urn:microsoft.com/office/officeart/2005/8/layout/default"/>
    <dgm:cxn modelId="{B211C6C1-6678-466A-A0A2-5B5F25582D3F}" type="presOf" srcId="{44B6DCE4-EECA-4914-98B2-D7F8DEBCBC9A}" destId="{25A051B7-4C1B-4A43-880F-58CEE1E0ED68}" srcOrd="0" destOrd="0" presId="urn:microsoft.com/office/officeart/2005/8/layout/default"/>
    <dgm:cxn modelId="{B0D0D4D1-3DA0-455B-82D8-E3A7F5DA2D4B}" type="presOf" srcId="{C9F888EB-CF83-4F15-9D22-D1CD0210709A}" destId="{FA6791FA-6E2B-416B-96B4-47A2C4A6FFDE}" srcOrd="0" destOrd="0" presId="urn:microsoft.com/office/officeart/2005/8/layout/default"/>
    <dgm:cxn modelId="{B65B31F3-AFAC-4E18-BAFF-D9F8F16EF05A}" srcId="{CBE71ED2-EF65-44D1-B534-7A9AA96EE568}" destId="{532EC73A-DDC3-4510-BCA3-9078EA2B190A}" srcOrd="4" destOrd="0" parTransId="{F24F6BE4-D67A-4A28-B336-BDEBA8FB07E0}" sibTransId="{EB50B91B-54BA-4516-BA29-41B50B80FAED}"/>
    <dgm:cxn modelId="{0026FDF0-27A9-4219-BBA8-D2076A2BD3A8}" type="presParOf" srcId="{2150F105-A674-45FF-A5C4-4CF2717BF0EA}" destId="{372ABAC7-052F-4C89-8B19-61B680547D9C}" srcOrd="0" destOrd="0" presId="urn:microsoft.com/office/officeart/2005/8/layout/default"/>
    <dgm:cxn modelId="{AB0D7423-3040-4235-AE15-8566F055C631}" type="presParOf" srcId="{2150F105-A674-45FF-A5C4-4CF2717BF0EA}" destId="{5320B796-2C25-47E8-B499-55AD7865830D}" srcOrd="1" destOrd="0" presId="urn:microsoft.com/office/officeart/2005/8/layout/default"/>
    <dgm:cxn modelId="{ED69ECC9-2380-4B59-9AC3-E9933D496B6A}" type="presParOf" srcId="{2150F105-A674-45FF-A5C4-4CF2717BF0EA}" destId="{FA6791FA-6E2B-416B-96B4-47A2C4A6FFDE}" srcOrd="2" destOrd="0" presId="urn:microsoft.com/office/officeart/2005/8/layout/default"/>
    <dgm:cxn modelId="{67FC3C8A-195B-41A0-A73D-0A33AB911C7B}" type="presParOf" srcId="{2150F105-A674-45FF-A5C4-4CF2717BF0EA}" destId="{CE1D4263-059C-45FC-9C60-E15180A9AF34}" srcOrd="3" destOrd="0" presId="urn:microsoft.com/office/officeart/2005/8/layout/default"/>
    <dgm:cxn modelId="{CD0571C1-D97C-4A3B-B90C-9CA9AD89AD13}" type="presParOf" srcId="{2150F105-A674-45FF-A5C4-4CF2717BF0EA}" destId="{25A051B7-4C1B-4A43-880F-58CEE1E0ED68}" srcOrd="4" destOrd="0" presId="urn:microsoft.com/office/officeart/2005/8/layout/default"/>
    <dgm:cxn modelId="{E15C7D34-0B52-4A32-9482-8D50B2152354}" type="presParOf" srcId="{2150F105-A674-45FF-A5C4-4CF2717BF0EA}" destId="{913C670A-0C85-4870-A83B-EC7CD209FF05}" srcOrd="5" destOrd="0" presId="urn:microsoft.com/office/officeart/2005/8/layout/default"/>
    <dgm:cxn modelId="{1EB716FD-7C6E-4610-881F-EE84321437A0}" type="presParOf" srcId="{2150F105-A674-45FF-A5C4-4CF2717BF0EA}" destId="{D6E218AF-E6BF-4C11-B19B-4A885B9D9503}" srcOrd="6" destOrd="0" presId="urn:microsoft.com/office/officeart/2005/8/layout/default"/>
    <dgm:cxn modelId="{9B0E93A1-FD8E-460C-8C80-AA3628A736C1}" type="presParOf" srcId="{2150F105-A674-45FF-A5C4-4CF2717BF0EA}" destId="{78245DBE-A7DD-4759-BF88-49A57BFCBC1E}" srcOrd="7" destOrd="0" presId="urn:microsoft.com/office/officeart/2005/8/layout/default"/>
    <dgm:cxn modelId="{351F3ED9-F0FB-4996-901C-9A16681A85EF}" type="presParOf" srcId="{2150F105-A674-45FF-A5C4-4CF2717BF0EA}" destId="{D766B9DE-3300-4FB1-B6BD-E398A95AC8F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56A305-3F22-4E04-8CA5-2BFAC6E70EA9}" type="doc">
      <dgm:prSet loTypeId="urn:microsoft.com/office/officeart/2005/8/layout/venn2" loCatId="relationship" qsTypeId="urn:microsoft.com/office/officeart/2005/8/quickstyle/simple1" qsCatId="simple" csTypeId="urn:microsoft.com/office/officeart/2005/8/colors/accent1_1" csCatId="accent1" phldr="1"/>
      <dgm:spPr/>
      <dgm:t>
        <a:bodyPr/>
        <a:lstStyle/>
        <a:p>
          <a:endParaRPr lang="en-US"/>
        </a:p>
      </dgm:t>
    </dgm:pt>
    <dgm:pt modelId="{10CBB745-D58A-479F-B8B6-BFAD4CE4D0BC}">
      <dgm:prSet phldrT="[Text]" custT="1"/>
      <dgm:spPr>
        <a:ln>
          <a:solidFill>
            <a:schemeClr val="accent3"/>
          </a:solidFill>
        </a:ln>
      </dgm:spPr>
      <dgm:t>
        <a:bodyPr>
          <a:prstTxWarp prst="textArchUp">
            <a:avLst/>
          </a:prstTxWarp>
        </a:bodyPr>
        <a:lstStyle/>
        <a:p>
          <a:endParaRPr lang="en-US" sz="1600" b="1" dirty="0">
            <a:solidFill>
              <a:schemeClr val="tx2"/>
            </a:solidFill>
          </a:endParaRPr>
        </a:p>
        <a:p>
          <a:endParaRPr lang="en-US" sz="1600" b="1" dirty="0">
            <a:solidFill>
              <a:schemeClr val="tx2"/>
            </a:solidFill>
          </a:endParaRPr>
        </a:p>
      </dgm:t>
    </dgm:pt>
    <dgm:pt modelId="{B20C81CD-0A38-407B-BB23-E8CD31ED40F7}" type="parTrans" cxnId="{6E829405-B42E-45D0-9579-D0C64C7CCBD4}">
      <dgm:prSet/>
      <dgm:spPr/>
      <dgm:t>
        <a:bodyPr/>
        <a:lstStyle/>
        <a:p>
          <a:endParaRPr lang="en-US" sz="2400" b="1">
            <a:solidFill>
              <a:schemeClr val="tx2"/>
            </a:solidFill>
          </a:endParaRPr>
        </a:p>
      </dgm:t>
    </dgm:pt>
    <dgm:pt modelId="{2299F7BF-704B-4512-9337-5169F8CDC643}" type="sibTrans" cxnId="{6E829405-B42E-45D0-9579-D0C64C7CCBD4}">
      <dgm:prSet/>
      <dgm:spPr/>
      <dgm:t>
        <a:bodyPr/>
        <a:lstStyle/>
        <a:p>
          <a:endParaRPr lang="en-US" sz="2400" b="1">
            <a:solidFill>
              <a:schemeClr val="tx2"/>
            </a:solidFill>
          </a:endParaRPr>
        </a:p>
      </dgm:t>
    </dgm:pt>
    <dgm:pt modelId="{4887D455-4BE8-4075-8D2B-6418CE53F542}">
      <dgm:prSet phldrT="[Text]" custT="1"/>
      <dgm:spPr>
        <a:ln>
          <a:solidFill>
            <a:schemeClr val="accent3"/>
          </a:solidFill>
        </a:ln>
      </dgm:spPr>
      <dgm:t>
        <a:bodyPr/>
        <a:lstStyle/>
        <a:p>
          <a:endParaRPr lang="en-US" sz="1400" b="1" dirty="0">
            <a:solidFill>
              <a:schemeClr val="tx2"/>
            </a:solidFill>
          </a:endParaRPr>
        </a:p>
        <a:p>
          <a:endParaRPr lang="en-US" sz="1400" b="1" dirty="0">
            <a:solidFill>
              <a:schemeClr val="tx2"/>
            </a:solidFill>
          </a:endParaRPr>
        </a:p>
        <a:p>
          <a:endParaRPr lang="en-US" sz="1400" b="1" dirty="0">
            <a:solidFill>
              <a:schemeClr val="tx2"/>
            </a:solidFill>
          </a:endParaRPr>
        </a:p>
      </dgm:t>
    </dgm:pt>
    <dgm:pt modelId="{2B6816A8-9AE9-4BEB-BFB1-C5ACC44D657F}" type="parTrans" cxnId="{CF1BAE44-DEC9-430F-AF3D-F7E290B49F0B}">
      <dgm:prSet/>
      <dgm:spPr/>
      <dgm:t>
        <a:bodyPr/>
        <a:lstStyle/>
        <a:p>
          <a:endParaRPr lang="en-US" sz="2400" b="1">
            <a:solidFill>
              <a:schemeClr val="tx2"/>
            </a:solidFill>
          </a:endParaRPr>
        </a:p>
      </dgm:t>
    </dgm:pt>
    <dgm:pt modelId="{093039FB-8883-406F-A3A8-822AF4F18A6C}" type="sibTrans" cxnId="{CF1BAE44-DEC9-430F-AF3D-F7E290B49F0B}">
      <dgm:prSet/>
      <dgm:spPr/>
      <dgm:t>
        <a:bodyPr/>
        <a:lstStyle/>
        <a:p>
          <a:endParaRPr lang="en-US" sz="2400" b="1">
            <a:solidFill>
              <a:schemeClr val="tx2"/>
            </a:solidFill>
          </a:endParaRPr>
        </a:p>
      </dgm:t>
    </dgm:pt>
    <dgm:pt modelId="{820DECB9-7833-4F68-AA0A-6A6F66BBCB31}">
      <dgm:prSet phldrT="[Text]" custT="1"/>
      <dgm:spPr>
        <a:ln>
          <a:solidFill>
            <a:schemeClr val="accent3"/>
          </a:solidFill>
        </a:ln>
      </dgm:spPr>
      <dgm:t>
        <a:bodyPr/>
        <a:lstStyle/>
        <a:p>
          <a:endParaRPr lang="en-US" sz="1400" b="1" dirty="0">
            <a:solidFill>
              <a:schemeClr val="tx2"/>
            </a:solidFill>
          </a:endParaRPr>
        </a:p>
      </dgm:t>
    </dgm:pt>
    <dgm:pt modelId="{1E15FC6A-DB9F-42AB-B852-9ABBBBB6EDB9}" type="parTrans" cxnId="{7130C385-4679-4B20-97C9-412AC08D7957}">
      <dgm:prSet/>
      <dgm:spPr/>
      <dgm:t>
        <a:bodyPr/>
        <a:lstStyle/>
        <a:p>
          <a:endParaRPr lang="en-US" sz="2400" b="1">
            <a:solidFill>
              <a:schemeClr val="tx2"/>
            </a:solidFill>
          </a:endParaRPr>
        </a:p>
      </dgm:t>
    </dgm:pt>
    <dgm:pt modelId="{8033D345-D14E-4041-ABE6-D7B2CBC93109}" type="sibTrans" cxnId="{7130C385-4679-4B20-97C9-412AC08D7957}">
      <dgm:prSet/>
      <dgm:spPr/>
      <dgm:t>
        <a:bodyPr/>
        <a:lstStyle/>
        <a:p>
          <a:endParaRPr lang="en-US" sz="2400" b="1">
            <a:solidFill>
              <a:schemeClr val="tx2"/>
            </a:solidFill>
          </a:endParaRPr>
        </a:p>
      </dgm:t>
    </dgm:pt>
    <dgm:pt modelId="{5BF58606-2975-4502-AB87-19C0D3F4059D}">
      <dgm:prSet phldrT="[Text]" custT="1"/>
      <dgm:spPr>
        <a:ln>
          <a:solidFill>
            <a:schemeClr val="accent3"/>
          </a:solidFill>
        </a:ln>
      </dgm:spPr>
      <dgm:t>
        <a:bodyPr/>
        <a:lstStyle/>
        <a:p>
          <a:r>
            <a:rPr lang="en-US" sz="1800" b="1" dirty="0">
              <a:solidFill>
                <a:schemeClr val="tx2"/>
              </a:solidFill>
            </a:rPr>
            <a:t>You</a:t>
          </a:r>
        </a:p>
      </dgm:t>
    </dgm:pt>
    <dgm:pt modelId="{DE5095D0-1F69-4939-B0F6-EB51654063F4}" type="parTrans" cxnId="{2EC2C858-3274-4C6D-AF40-40550CA2ACCB}">
      <dgm:prSet/>
      <dgm:spPr/>
      <dgm:t>
        <a:bodyPr/>
        <a:lstStyle/>
        <a:p>
          <a:endParaRPr lang="en-US" sz="2400" b="1">
            <a:solidFill>
              <a:schemeClr val="tx2"/>
            </a:solidFill>
          </a:endParaRPr>
        </a:p>
      </dgm:t>
    </dgm:pt>
    <dgm:pt modelId="{E00E4A24-6276-49D1-9A21-E5B83EFADC11}" type="sibTrans" cxnId="{2EC2C858-3274-4C6D-AF40-40550CA2ACCB}">
      <dgm:prSet/>
      <dgm:spPr/>
      <dgm:t>
        <a:bodyPr/>
        <a:lstStyle/>
        <a:p>
          <a:endParaRPr lang="en-US" sz="2400" b="1">
            <a:solidFill>
              <a:schemeClr val="tx2"/>
            </a:solidFill>
          </a:endParaRPr>
        </a:p>
      </dgm:t>
    </dgm:pt>
    <dgm:pt modelId="{5FE3B9EE-8DF5-4768-BE98-5B50DC3D2451}" type="pres">
      <dgm:prSet presAssocID="{5756A305-3F22-4E04-8CA5-2BFAC6E70EA9}" presName="Name0" presStyleCnt="0">
        <dgm:presLayoutVars>
          <dgm:chMax val="7"/>
          <dgm:resizeHandles val="exact"/>
        </dgm:presLayoutVars>
      </dgm:prSet>
      <dgm:spPr/>
    </dgm:pt>
    <dgm:pt modelId="{DDF98145-585F-4D7C-9C24-3BBB22FB490C}" type="pres">
      <dgm:prSet presAssocID="{5756A305-3F22-4E04-8CA5-2BFAC6E70EA9}" presName="comp1" presStyleCnt="0"/>
      <dgm:spPr/>
    </dgm:pt>
    <dgm:pt modelId="{135B4315-99E8-4683-B5D4-B83ECEF50DFE}" type="pres">
      <dgm:prSet presAssocID="{5756A305-3F22-4E04-8CA5-2BFAC6E70EA9}" presName="circle1" presStyleLbl="node1" presStyleIdx="0" presStyleCnt="4" custScaleX="103484" custLinFactNeighborY="200"/>
      <dgm:spPr/>
    </dgm:pt>
    <dgm:pt modelId="{9A9DF899-B905-4FA0-88EF-10C687BE53D6}" type="pres">
      <dgm:prSet presAssocID="{5756A305-3F22-4E04-8CA5-2BFAC6E70EA9}" presName="c1text" presStyleLbl="node1" presStyleIdx="0" presStyleCnt="4">
        <dgm:presLayoutVars>
          <dgm:bulletEnabled val="1"/>
        </dgm:presLayoutVars>
      </dgm:prSet>
      <dgm:spPr/>
    </dgm:pt>
    <dgm:pt modelId="{D59FB6A6-8B8C-436A-AD17-B9DE71E26217}" type="pres">
      <dgm:prSet presAssocID="{5756A305-3F22-4E04-8CA5-2BFAC6E70EA9}" presName="comp2" presStyleCnt="0"/>
      <dgm:spPr/>
    </dgm:pt>
    <dgm:pt modelId="{DBAAA636-D430-4828-8E2D-CB407D8A0721}" type="pres">
      <dgm:prSet presAssocID="{5756A305-3F22-4E04-8CA5-2BFAC6E70EA9}" presName="circle2" presStyleLbl="node1" presStyleIdx="1" presStyleCnt="4" custScaleY="97544" custLinFactNeighborY="-8772"/>
      <dgm:spPr/>
    </dgm:pt>
    <dgm:pt modelId="{5C064B91-306B-485B-8BC7-EAC1FC019DEC}" type="pres">
      <dgm:prSet presAssocID="{5756A305-3F22-4E04-8CA5-2BFAC6E70EA9}" presName="c2text" presStyleLbl="node1" presStyleIdx="1" presStyleCnt="4">
        <dgm:presLayoutVars>
          <dgm:bulletEnabled val="1"/>
        </dgm:presLayoutVars>
      </dgm:prSet>
      <dgm:spPr/>
    </dgm:pt>
    <dgm:pt modelId="{E6FB8FBF-51B7-4824-82D5-6170F8B0308C}" type="pres">
      <dgm:prSet presAssocID="{5756A305-3F22-4E04-8CA5-2BFAC6E70EA9}" presName="comp3" presStyleCnt="0"/>
      <dgm:spPr/>
    </dgm:pt>
    <dgm:pt modelId="{7BE9BA78-4E43-405B-8C71-AB1691438FBE}" type="pres">
      <dgm:prSet presAssocID="{5756A305-3F22-4E04-8CA5-2BFAC6E70EA9}" presName="circle3" presStyleLbl="node1" presStyleIdx="2" presStyleCnt="4" custScaleX="92667" custScaleY="84720" custLinFactNeighborY="-22360"/>
      <dgm:spPr/>
    </dgm:pt>
    <dgm:pt modelId="{A6903563-1CFC-4293-9A98-99B6E9168D33}" type="pres">
      <dgm:prSet presAssocID="{5756A305-3F22-4E04-8CA5-2BFAC6E70EA9}" presName="c3text" presStyleLbl="node1" presStyleIdx="2" presStyleCnt="4">
        <dgm:presLayoutVars>
          <dgm:bulletEnabled val="1"/>
        </dgm:presLayoutVars>
      </dgm:prSet>
      <dgm:spPr/>
    </dgm:pt>
    <dgm:pt modelId="{7F05E5C4-9B4E-4F97-9856-23257542743C}" type="pres">
      <dgm:prSet presAssocID="{5756A305-3F22-4E04-8CA5-2BFAC6E70EA9}" presName="comp4" presStyleCnt="0"/>
      <dgm:spPr/>
    </dgm:pt>
    <dgm:pt modelId="{F8CFFD1B-A127-450E-B8A3-A434B005F85F}" type="pres">
      <dgm:prSet presAssocID="{5756A305-3F22-4E04-8CA5-2BFAC6E70EA9}" presName="circle4" presStyleLbl="node1" presStyleIdx="3" presStyleCnt="4" custScaleX="56003" custScaleY="56303" custLinFactNeighborY="-54130"/>
      <dgm:spPr/>
    </dgm:pt>
    <dgm:pt modelId="{BDFE076A-E9B8-45E0-A720-AB38A2493275}" type="pres">
      <dgm:prSet presAssocID="{5756A305-3F22-4E04-8CA5-2BFAC6E70EA9}" presName="c4text" presStyleLbl="node1" presStyleIdx="3" presStyleCnt="4">
        <dgm:presLayoutVars>
          <dgm:bulletEnabled val="1"/>
        </dgm:presLayoutVars>
      </dgm:prSet>
      <dgm:spPr/>
    </dgm:pt>
  </dgm:ptLst>
  <dgm:cxnLst>
    <dgm:cxn modelId="{3EB8B203-E50A-4274-B4D8-5C78E82643D4}" type="presOf" srcId="{820DECB9-7833-4F68-AA0A-6A6F66BBCB31}" destId="{7BE9BA78-4E43-405B-8C71-AB1691438FBE}" srcOrd="0" destOrd="0" presId="urn:microsoft.com/office/officeart/2005/8/layout/venn2"/>
    <dgm:cxn modelId="{6E829405-B42E-45D0-9579-D0C64C7CCBD4}" srcId="{5756A305-3F22-4E04-8CA5-2BFAC6E70EA9}" destId="{10CBB745-D58A-479F-B8B6-BFAD4CE4D0BC}" srcOrd="0" destOrd="0" parTransId="{B20C81CD-0A38-407B-BB23-E8CD31ED40F7}" sibTransId="{2299F7BF-704B-4512-9337-5169F8CDC643}"/>
    <dgm:cxn modelId="{CC95E413-8F48-49B8-AFB9-1E26ACC43161}" type="presOf" srcId="{10CBB745-D58A-479F-B8B6-BFAD4CE4D0BC}" destId="{9A9DF899-B905-4FA0-88EF-10C687BE53D6}" srcOrd="1" destOrd="0" presId="urn:microsoft.com/office/officeart/2005/8/layout/venn2"/>
    <dgm:cxn modelId="{377B5631-A566-4C26-89C4-BB956E65ED24}" type="presOf" srcId="{10CBB745-D58A-479F-B8B6-BFAD4CE4D0BC}" destId="{135B4315-99E8-4683-B5D4-B83ECEF50DFE}" srcOrd="0" destOrd="0" presId="urn:microsoft.com/office/officeart/2005/8/layout/venn2"/>
    <dgm:cxn modelId="{CF1BAE44-DEC9-430F-AF3D-F7E290B49F0B}" srcId="{5756A305-3F22-4E04-8CA5-2BFAC6E70EA9}" destId="{4887D455-4BE8-4075-8D2B-6418CE53F542}" srcOrd="1" destOrd="0" parTransId="{2B6816A8-9AE9-4BEB-BFB1-C5ACC44D657F}" sibTransId="{093039FB-8883-406F-A3A8-822AF4F18A6C}"/>
    <dgm:cxn modelId="{2EC2C858-3274-4C6D-AF40-40550CA2ACCB}" srcId="{5756A305-3F22-4E04-8CA5-2BFAC6E70EA9}" destId="{5BF58606-2975-4502-AB87-19C0D3F4059D}" srcOrd="3" destOrd="0" parTransId="{DE5095D0-1F69-4939-B0F6-EB51654063F4}" sibTransId="{E00E4A24-6276-49D1-9A21-E5B83EFADC11}"/>
    <dgm:cxn modelId="{7130C385-4679-4B20-97C9-412AC08D7957}" srcId="{5756A305-3F22-4E04-8CA5-2BFAC6E70EA9}" destId="{820DECB9-7833-4F68-AA0A-6A6F66BBCB31}" srcOrd="2" destOrd="0" parTransId="{1E15FC6A-DB9F-42AB-B852-9ABBBBB6EDB9}" sibTransId="{8033D345-D14E-4041-ABE6-D7B2CBC93109}"/>
    <dgm:cxn modelId="{4306808D-F94B-4C2D-AB8A-2C06D7086639}" type="presOf" srcId="{4887D455-4BE8-4075-8D2B-6418CE53F542}" destId="{DBAAA636-D430-4828-8E2D-CB407D8A0721}" srcOrd="0" destOrd="0" presId="urn:microsoft.com/office/officeart/2005/8/layout/venn2"/>
    <dgm:cxn modelId="{FA27E78E-F3D9-4BF7-BB83-1DFA54A80DDA}" type="presOf" srcId="{820DECB9-7833-4F68-AA0A-6A6F66BBCB31}" destId="{A6903563-1CFC-4293-9A98-99B6E9168D33}" srcOrd="1" destOrd="0" presId="urn:microsoft.com/office/officeart/2005/8/layout/venn2"/>
    <dgm:cxn modelId="{C55AE69F-44AA-4E48-98C9-A9AEC55E5BDB}" type="presOf" srcId="{4887D455-4BE8-4075-8D2B-6418CE53F542}" destId="{5C064B91-306B-485B-8BC7-EAC1FC019DEC}" srcOrd="1" destOrd="0" presId="urn:microsoft.com/office/officeart/2005/8/layout/venn2"/>
    <dgm:cxn modelId="{E91A08D1-5B92-49DA-B321-F5962A52DE85}" type="presOf" srcId="{5756A305-3F22-4E04-8CA5-2BFAC6E70EA9}" destId="{5FE3B9EE-8DF5-4768-BE98-5B50DC3D2451}" srcOrd="0" destOrd="0" presId="urn:microsoft.com/office/officeart/2005/8/layout/venn2"/>
    <dgm:cxn modelId="{C4877EDA-A47F-423A-8C20-263D9AF3717C}" type="presOf" srcId="{5BF58606-2975-4502-AB87-19C0D3F4059D}" destId="{BDFE076A-E9B8-45E0-A720-AB38A2493275}" srcOrd="1" destOrd="0" presId="urn:microsoft.com/office/officeart/2005/8/layout/venn2"/>
    <dgm:cxn modelId="{B5B894F2-B61D-4D73-9166-58409331CD52}" type="presOf" srcId="{5BF58606-2975-4502-AB87-19C0D3F4059D}" destId="{F8CFFD1B-A127-450E-B8A3-A434B005F85F}" srcOrd="0" destOrd="0" presId="urn:microsoft.com/office/officeart/2005/8/layout/venn2"/>
    <dgm:cxn modelId="{E69FC008-9805-409E-AF9E-3476CF34F30F}" type="presParOf" srcId="{5FE3B9EE-8DF5-4768-BE98-5B50DC3D2451}" destId="{DDF98145-585F-4D7C-9C24-3BBB22FB490C}" srcOrd="0" destOrd="0" presId="urn:microsoft.com/office/officeart/2005/8/layout/venn2"/>
    <dgm:cxn modelId="{A544CEB6-7E91-4347-A3E6-F1CD31ABD1FF}" type="presParOf" srcId="{DDF98145-585F-4D7C-9C24-3BBB22FB490C}" destId="{135B4315-99E8-4683-B5D4-B83ECEF50DFE}" srcOrd="0" destOrd="0" presId="urn:microsoft.com/office/officeart/2005/8/layout/venn2"/>
    <dgm:cxn modelId="{EEE07304-270D-4054-AC55-F74C9E5FECFA}" type="presParOf" srcId="{DDF98145-585F-4D7C-9C24-3BBB22FB490C}" destId="{9A9DF899-B905-4FA0-88EF-10C687BE53D6}" srcOrd="1" destOrd="0" presId="urn:microsoft.com/office/officeart/2005/8/layout/venn2"/>
    <dgm:cxn modelId="{02601BB6-E70D-4244-9973-1ED13B5889E6}" type="presParOf" srcId="{5FE3B9EE-8DF5-4768-BE98-5B50DC3D2451}" destId="{D59FB6A6-8B8C-436A-AD17-B9DE71E26217}" srcOrd="1" destOrd="0" presId="urn:microsoft.com/office/officeart/2005/8/layout/venn2"/>
    <dgm:cxn modelId="{53D93F83-5B47-4B54-9808-E0A6AB9F8059}" type="presParOf" srcId="{D59FB6A6-8B8C-436A-AD17-B9DE71E26217}" destId="{DBAAA636-D430-4828-8E2D-CB407D8A0721}" srcOrd="0" destOrd="0" presId="urn:microsoft.com/office/officeart/2005/8/layout/venn2"/>
    <dgm:cxn modelId="{00FFDFD0-C8B1-451A-951A-94B5E842C77F}" type="presParOf" srcId="{D59FB6A6-8B8C-436A-AD17-B9DE71E26217}" destId="{5C064B91-306B-485B-8BC7-EAC1FC019DEC}" srcOrd="1" destOrd="0" presId="urn:microsoft.com/office/officeart/2005/8/layout/venn2"/>
    <dgm:cxn modelId="{57BE9072-C912-4F9F-8C01-C8A377C7776D}" type="presParOf" srcId="{5FE3B9EE-8DF5-4768-BE98-5B50DC3D2451}" destId="{E6FB8FBF-51B7-4824-82D5-6170F8B0308C}" srcOrd="2" destOrd="0" presId="urn:microsoft.com/office/officeart/2005/8/layout/venn2"/>
    <dgm:cxn modelId="{64FC0E6E-709C-44A6-A251-BD14E8B0BC59}" type="presParOf" srcId="{E6FB8FBF-51B7-4824-82D5-6170F8B0308C}" destId="{7BE9BA78-4E43-405B-8C71-AB1691438FBE}" srcOrd="0" destOrd="0" presId="urn:microsoft.com/office/officeart/2005/8/layout/venn2"/>
    <dgm:cxn modelId="{73E28132-8456-4BE4-91E4-CBD7A952AD98}" type="presParOf" srcId="{E6FB8FBF-51B7-4824-82D5-6170F8B0308C}" destId="{A6903563-1CFC-4293-9A98-99B6E9168D33}" srcOrd="1" destOrd="0" presId="urn:microsoft.com/office/officeart/2005/8/layout/venn2"/>
    <dgm:cxn modelId="{729145D4-FB7A-49D4-AE22-0AE439AF461D}" type="presParOf" srcId="{5FE3B9EE-8DF5-4768-BE98-5B50DC3D2451}" destId="{7F05E5C4-9B4E-4F97-9856-23257542743C}" srcOrd="3" destOrd="0" presId="urn:microsoft.com/office/officeart/2005/8/layout/venn2"/>
    <dgm:cxn modelId="{9B3E0BB7-0703-4581-B813-A28DB087597B}" type="presParOf" srcId="{7F05E5C4-9B4E-4F97-9856-23257542743C}" destId="{F8CFFD1B-A127-450E-B8A3-A434B005F85F}" srcOrd="0" destOrd="0" presId="urn:microsoft.com/office/officeart/2005/8/layout/venn2"/>
    <dgm:cxn modelId="{D66FA8A6-8BAD-49C9-B9E1-7B5628528613}" type="presParOf" srcId="{7F05E5C4-9B4E-4F97-9856-23257542743C}" destId="{BDFE076A-E9B8-45E0-A720-AB38A249327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ABAC7-052F-4C89-8B19-61B680547D9C}">
      <dsp:nvSpPr>
        <dsp:cNvPr id="0" name=""/>
        <dsp:cNvSpPr/>
      </dsp:nvSpPr>
      <dsp:spPr>
        <a:xfrm>
          <a:off x="7891" y="133162"/>
          <a:ext cx="2879325" cy="1470719"/>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Expand their view of the world</a:t>
          </a:r>
        </a:p>
      </dsp:txBody>
      <dsp:txXfrm>
        <a:off x="7891" y="133162"/>
        <a:ext cx="2879325" cy="1470719"/>
      </dsp:txXfrm>
    </dsp:sp>
    <dsp:sp modelId="{FA6791FA-6E2B-416B-96B4-47A2C4A6FFDE}">
      <dsp:nvSpPr>
        <dsp:cNvPr id="0" name=""/>
        <dsp:cNvSpPr/>
      </dsp:nvSpPr>
      <dsp:spPr>
        <a:xfrm>
          <a:off x="3132337" y="133162"/>
          <a:ext cx="2879325" cy="1470719"/>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Establish the foundations to adapt to factors like parental incarceration</a:t>
          </a:r>
        </a:p>
      </dsp:txBody>
      <dsp:txXfrm>
        <a:off x="3132337" y="133162"/>
        <a:ext cx="2879325" cy="1470719"/>
      </dsp:txXfrm>
    </dsp:sp>
    <dsp:sp modelId="{25A051B7-4C1B-4A43-880F-58CEE1E0ED68}">
      <dsp:nvSpPr>
        <dsp:cNvPr id="0" name=""/>
        <dsp:cNvSpPr/>
      </dsp:nvSpPr>
      <dsp:spPr>
        <a:xfrm>
          <a:off x="6256782" y="133162"/>
          <a:ext cx="2879325" cy="1470719"/>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Build a supportive network</a:t>
          </a:r>
        </a:p>
      </dsp:txBody>
      <dsp:txXfrm>
        <a:off x="6256782" y="133162"/>
        <a:ext cx="2879325" cy="1470719"/>
      </dsp:txXfrm>
    </dsp:sp>
    <dsp:sp modelId="{D6E218AF-E6BF-4C11-B19B-4A885B9D9503}">
      <dsp:nvSpPr>
        <dsp:cNvPr id="0" name=""/>
        <dsp:cNvSpPr/>
      </dsp:nvSpPr>
      <dsp:spPr>
        <a:xfrm>
          <a:off x="1570114" y="1849001"/>
          <a:ext cx="2879325" cy="1470719"/>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Transition to adulthood using positive constructs</a:t>
          </a:r>
        </a:p>
      </dsp:txBody>
      <dsp:txXfrm>
        <a:off x="1570114" y="1849001"/>
        <a:ext cx="2879325" cy="1470719"/>
      </dsp:txXfrm>
    </dsp:sp>
    <dsp:sp modelId="{D766B9DE-3300-4FB1-B6BD-E398A95AC8FD}">
      <dsp:nvSpPr>
        <dsp:cNvPr id="0" name=""/>
        <dsp:cNvSpPr/>
      </dsp:nvSpPr>
      <dsp:spPr>
        <a:xfrm>
          <a:off x="4694559" y="1849001"/>
          <a:ext cx="2879325" cy="1470719"/>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Give back by becoming a connector themselves</a:t>
          </a:r>
        </a:p>
      </dsp:txBody>
      <dsp:txXfrm>
        <a:off x="4694559" y="1849001"/>
        <a:ext cx="2879325" cy="1470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B4315-99E8-4683-B5D4-B83ECEF50DFE}">
      <dsp:nvSpPr>
        <dsp:cNvPr id="0" name=""/>
        <dsp:cNvSpPr/>
      </dsp:nvSpPr>
      <dsp:spPr>
        <a:xfrm>
          <a:off x="162934" y="0"/>
          <a:ext cx="5174484" cy="5000275"/>
        </a:xfrm>
        <a:prstGeom prst="ellipse">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prstTxWarp prst="textArchUp">
            <a:avLst/>
          </a:prstTxWarp>
          <a:noAutofit/>
        </a:bodyPr>
        <a:lstStyle/>
        <a:p>
          <a:pPr marL="0" lvl="0" indent="0" algn="ctr" defTabSz="711200">
            <a:lnSpc>
              <a:spcPct val="90000"/>
            </a:lnSpc>
            <a:spcBef>
              <a:spcPct val="0"/>
            </a:spcBef>
            <a:spcAft>
              <a:spcPct val="35000"/>
            </a:spcAft>
            <a:buNone/>
          </a:pPr>
          <a:endParaRPr lang="en-US" sz="1600" b="1" kern="1200" dirty="0">
            <a:solidFill>
              <a:schemeClr val="tx2"/>
            </a:solidFill>
          </a:endParaRPr>
        </a:p>
        <a:p>
          <a:pPr marL="0" lvl="0" indent="0" algn="ctr" defTabSz="711200">
            <a:lnSpc>
              <a:spcPct val="90000"/>
            </a:lnSpc>
            <a:spcBef>
              <a:spcPct val="0"/>
            </a:spcBef>
            <a:spcAft>
              <a:spcPct val="35000"/>
            </a:spcAft>
            <a:buNone/>
          </a:pPr>
          <a:endParaRPr lang="en-US" sz="1600" b="1" kern="1200" dirty="0">
            <a:solidFill>
              <a:schemeClr val="tx2"/>
            </a:solidFill>
          </a:endParaRPr>
        </a:p>
      </dsp:txBody>
      <dsp:txXfrm>
        <a:off x="2026784" y="250013"/>
        <a:ext cx="1446785" cy="750041"/>
      </dsp:txXfrm>
    </dsp:sp>
    <dsp:sp modelId="{DBAAA636-D430-4828-8E2D-CB407D8A0721}">
      <dsp:nvSpPr>
        <dsp:cNvPr id="0" name=""/>
        <dsp:cNvSpPr/>
      </dsp:nvSpPr>
      <dsp:spPr>
        <a:xfrm>
          <a:off x="750067" y="698278"/>
          <a:ext cx="4000220" cy="3901974"/>
        </a:xfrm>
        <a:prstGeom prst="ellipse">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tx2"/>
            </a:solidFill>
          </a:endParaRPr>
        </a:p>
        <a:p>
          <a:pPr marL="0" lvl="0" indent="0" algn="ctr" defTabSz="622300">
            <a:lnSpc>
              <a:spcPct val="90000"/>
            </a:lnSpc>
            <a:spcBef>
              <a:spcPct val="0"/>
            </a:spcBef>
            <a:spcAft>
              <a:spcPct val="35000"/>
            </a:spcAft>
            <a:buNone/>
          </a:pPr>
          <a:endParaRPr lang="en-US" sz="1400" b="1" kern="1200" dirty="0">
            <a:solidFill>
              <a:schemeClr val="tx2"/>
            </a:solidFill>
          </a:endParaRPr>
        </a:p>
        <a:p>
          <a:pPr marL="0" lvl="0" indent="0" algn="ctr" defTabSz="622300">
            <a:lnSpc>
              <a:spcPct val="90000"/>
            </a:lnSpc>
            <a:spcBef>
              <a:spcPct val="0"/>
            </a:spcBef>
            <a:spcAft>
              <a:spcPct val="35000"/>
            </a:spcAft>
            <a:buNone/>
          </a:pPr>
          <a:endParaRPr lang="en-US" sz="1400" b="1" kern="1200" dirty="0">
            <a:solidFill>
              <a:schemeClr val="tx2"/>
            </a:solidFill>
          </a:endParaRPr>
        </a:p>
      </dsp:txBody>
      <dsp:txXfrm>
        <a:off x="2051138" y="932396"/>
        <a:ext cx="1398076" cy="702355"/>
      </dsp:txXfrm>
    </dsp:sp>
    <dsp:sp modelId="{7BE9BA78-4E43-405B-8C71-AB1691438FBE}">
      <dsp:nvSpPr>
        <dsp:cNvPr id="0" name=""/>
        <dsp:cNvSpPr/>
      </dsp:nvSpPr>
      <dsp:spPr>
        <a:xfrm>
          <a:off x="1360095" y="1558485"/>
          <a:ext cx="2780162" cy="2541739"/>
        </a:xfrm>
        <a:prstGeom prst="ellipse">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tx2"/>
            </a:solidFill>
          </a:endParaRPr>
        </a:p>
      </dsp:txBody>
      <dsp:txXfrm>
        <a:off x="2102399" y="1749116"/>
        <a:ext cx="1295555" cy="571891"/>
      </dsp:txXfrm>
    </dsp:sp>
    <dsp:sp modelId="{F8CFFD1B-A127-450E-B8A3-A434B005F85F}">
      <dsp:nvSpPr>
        <dsp:cNvPr id="0" name=""/>
        <dsp:cNvSpPr/>
      </dsp:nvSpPr>
      <dsp:spPr>
        <a:xfrm>
          <a:off x="2190116" y="2354499"/>
          <a:ext cx="1120121" cy="1126121"/>
        </a:xfrm>
        <a:prstGeom prst="ellipse">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rPr>
            <a:t>You</a:t>
          </a:r>
        </a:p>
      </dsp:txBody>
      <dsp:txXfrm>
        <a:off x="2354154" y="2636029"/>
        <a:ext cx="792045" cy="5630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64DB5-B70D-4A08-A0F3-292263FB751A}" type="datetimeFigureOut">
              <a:rPr lang="en-US" smtClean="0"/>
              <a:t>12/13/2019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E763A-7940-4AED-A9D1-6CCF52FDAA64}" type="slidenum">
              <a:rPr lang="en-US" smtClean="0"/>
              <a:t>‹#›</a:t>
            </a:fld>
            <a:endParaRPr lang="en-US" dirty="0"/>
          </a:p>
        </p:txBody>
      </p:sp>
    </p:spTree>
    <p:extLst>
      <p:ext uri="{BB962C8B-B14F-4D97-AF65-F5344CB8AC3E}">
        <p14:creationId xmlns:p14="http://schemas.microsoft.com/office/powerpoint/2010/main" val="169154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INTENTION</a:t>
            </a:r>
            <a:endParaRPr lang="en-US" dirty="0"/>
          </a:p>
          <a:p>
            <a:r>
              <a:rPr lang="en-US" dirty="0"/>
              <a:t>To introduce the final content topic of the pre-match mentor training “Mentor as Connector” and connect to content learned in Module</a:t>
            </a:r>
            <a:r>
              <a:rPr lang="en-US" baseline="0" dirty="0"/>
              <a:t> 3.</a:t>
            </a:r>
            <a:endParaRPr lang="en-US" dirty="0">
              <a:effectLst/>
            </a:endParaRPr>
          </a:p>
          <a:p>
            <a:r>
              <a:rPr lang="en-US" dirty="0"/>
              <a:t> </a:t>
            </a:r>
            <a:endParaRPr lang="en-US" dirty="0">
              <a:effectLst/>
            </a:endParaRPr>
          </a:p>
          <a:p>
            <a:r>
              <a:rPr lang="en-US" b="1" dirty="0"/>
              <a:t>TRAINER INSTRUCTIONS</a:t>
            </a:r>
            <a:endParaRPr lang="en-US" dirty="0"/>
          </a:p>
          <a:p>
            <a:r>
              <a:rPr lang="en-US" dirty="0"/>
              <a:t>Have this slide showing while mentors arrive for the training and give them the handouts they will need.</a:t>
            </a:r>
          </a:p>
          <a:p>
            <a:r>
              <a:rPr lang="en-US" dirty="0"/>
              <a:t>Most likely, they will be returning from a break after having been trained with Module 3 - PYD. If not, you will want to do quick introduction and briefly summarize Module 3 focusing on the Big 3. You will also want to make sure you have copies of the Anthony and James handout since they may not remember to bring this back with them.</a:t>
            </a:r>
          </a:p>
          <a:p>
            <a:r>
              <a:rPr lang="en-US" dirty="0"/>
              <a:t> </a:t>
            </a:r>
          </a:p>
          <a:p>
            <a:r>
              <a:rPr lang="en-US" b="1" dirty="0"/>
              <a:t>KEY CONTENT</a:t>
            </a:r>
            <a:endParaRPr lang="en-US" dirty="0"/>
          </a:p>
          <a:p>
            <a:pPr marL="174708" indent="-174708">
              <a:buFont typeface="Arial" panose="020B0604020202020204" pitchFamily="34" charset="0"/>
              <a:buChar char="•"/>
            </a:pPr>
            <a:r>
              <a:rPr lang="en-US" dirty="0"/>
              <a:t>Final session of pre-match training series</a:t>
            </a:r>
          </a:p>
          <a:p>
            <a:pPr marL="174708" indent="-174708">
              <a:buFont typeface="Arial" panose="020B0604020202020204" pitchFamily="34" charset="0"/>
              <a:buChar char="•"/>
            </a:pPr>
            <a:r>
              <a:rPr lang="en-US" dirty="0"/>
              <a:t>Will build on Module 3 to discuss how mentors will build developmental assets by acting as a “connector” for your mentee</a:t>
            </a:r>
          </a:p>
          <a:p>
            <a:pPr marL="174708" indent="-174708">
              <a:buFont typeface="Arial" panose="020B0604020202020204" pitchFamily="34" charset="0"/>
              <a:buChar char="•"/>
            </a:pPr>
            <a:r>
              <a:rPr lang="en-US" dirty="0"/>
              <a:t>Something we do naturally - we’ll apply it intentionally to the role of mentor</a:t>
            </a:r>
            <a:endParaRPr lang="en-US" dirty="0">
              <a:effectLst/>
            </a:endParaRPr>
          </a:p>
          <a:p>
            <a:r>
              <a:rPr lang="en-US" b="1" dirty="0"/>
              <a:t> </a:t>
            </a:r>
            <a:endParaRPr lang="en-US" dirty="0">
              <a:effectLst/>
            </a:endParaRPr>
          </a:p>
          <a:p>
            <a:r>
              <a:rPr lang="en-US" b="1" dirty="0"/>
              <a:t>SUGGESTED SCRIPT: (1 minute)</a:t>
            </a:r>
            <a:endParaRPr lang="en-US" dirty="0"/>
          </a:p>
          <a:p>
            <a:endParaRPr lang="en-US" dirty="0"/>
          </a:p>
          <a:p>
            <a:r>
              <a:rPr lang="en-US" dirty="0"/>
              <a:t>This is our final session of our pre-match training series. Thank you for your time and commitment to completing this training. In this session, we are going to talk about how you, as a mentor, will also act as a connector for your mentee. It’s a natural complement to, and an extension of, PYD. Being a connector is also probably something you already do today, you just may not have thought about it in terms of mentoring. We’ll define ‘connector’ in just a moment. </a:t>
            </a:r>
          </a:p>
        </p:txBody>
      </p:sp>
      <p:sp>
        <p:nvSpPr>
          <p:cNvPr id="4" name="Slide Number Placeholder 3"/>
          <p:cNvSpPr>
            <a:spLocks noGrp="1"/>
          </p:cNvSpPr>
          <p:nvPr>
            <p:ph type="sldNum" sz="quarter" idx="5"/>
          </p:nvPr>
        </p:nvSpPr>
        <p:spPr/>
        <p:txBody>
          <a:bodyPr/>
          <a:lstStyle/>
          <a:p>
            <a:fld id="{632E763A-7940-4AED-A9D1-6CCF52FDAA64}" type="slidenum">
              <a:rPr lang="en-US" smtClean="0"/>
              <a:t>1</a:t>
            </a:fld>
            <a:endParaRPr lang="en-US" dirty="0"/>
          </a:p>
        </p:txBody>
      </p:sp>
    </p:spTree>
    <p:extLst>
      <p:ext uri="{BB962C8B-B14F-4D97-AF65-F5344CB8AC3E}">
        <p14:creationId xmlns:p14="http://schemas.microsoft.com/office/powerpoint/2010/main" val="45909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INTENTION</a:t>
            </a:r>
            <a:endParaRPr lang="en-US" dirty="0"/>
          </a:p>
          <a:p>
            <a:r>
              <a:rPr lang="en-US" dirty="0"/>
              <a:t>Thank mentors and wish them well </a:t>
            </a:r>
          </a:p>
          <a:p>
            <a:r>
              <a:rPr lang="en-US" dirty="0"/>
              <a:t>Have mentors complete assessment</a:t>
            </a:r>
            <a:endParaRPr lang="en-US" dirty="0">
              <a:effectLst/>
            </a:endParaRPr>
          </a:p>
          <a:p>
            <a:r>
              <a:rPr lang="en-US" dirty="0"/>
              <a:t> </a:t>
            </a:r>
            <a:endParaRPr lang="en-US" dirty="0">
              <a:effectLst/>
            </a:endParaRPr>
          </a:p>
          <a:p>
            <a:r>
              <a:rPr lang="en-US" b="1" dirty="0"/>
              <a:t>TRAINER INSTRUCTIONS</a:t>
            </a:r>
            <a:endParaRPr lang="en-US" dirty="0"/>
          </a:p>
          <a:p>
            <a:pPr defTabSz="931774">
              <a:defRPr/>
            </a:pPr>
            <a:r>
              <a:rPr lang="en-US" dirty="0"/>
              <a:t>Ask if there are any questions. Hand out assessment and ask them to complete. Thank them for the time they invested and their participation as they complete the assessment and wish them well in their mentoring as you close and dismiss. Add information about any next steps they might need to know if applicable.</a:t>
            </a:r>
          </a:p>
          <a:p>
            <a:endParaRPr lang="en-US" dirty="0"/>
          </a:p>
          <a:p>
            <a:r>
              <a:rPr lang="en-US" dirty="0"/>
              <a:t> </a:t>
            </a:r>
          </a:p>
          <a:p>
            <a:r>
              <a:rPr lang="en-US" b="1" dirty="0"/>
              <a:t>KEY CONTENT</a:t>
            </a:r>
            <a:endParaRPr lang="en-US" dirty="0"/>
          </a:p>
          <a:p>
            <a:pPr marL="174708" indent="-174708">
              <a:buFont typeface="Arial" panose="020B0604020202020204" pitchFamily="34" charset="0"/>
              <a:buChar char="•"/>
            </a:pPr>
            <a:r>
              <a:rPr lang="en-US" dirty="0"/>
              <a:t>Thank</a:t>
            </a:r>
            <a:r>
              <a:rPr lang="en-US" baseline="0" dirty="0"/>
              <a:t> them</a:t>
            </a:r>
            <a:r>
              <a:rPr lang="en-US" dirty="0"/>
              <a:t> for time and participation</a:t>
            </a:r>
          </a:p>
          <a:p>
            <a:pPr marL="174708" indent="-174708">
              <a:buFont typeface="Arial" panose="020B0604020202020204" pitchFamily="34" charset="0"/>
              <a:buChar char="•"/>
            </a:pPr>
            <a:r>
              <a:rPr lang="en-US" dirty="0"/>
              <a:t>Any additional questions?</a:t>
            </a:r>
          </a:p>
          <a:p>
            <a:pPr marL="174708" indent="-174708">
              <a:buFont typeface="Arial" panose="020B0604020202020204" pitchFamily="34" charset="0"/>
              <a:buChar char="•"/>
            </a:pPr>
            <a:r>
              <a:rPr lang="en-US" dirty="0"/>
              <a:t>Complete assessment</a:t>
            </a:r>
            <a:r>
              <a:rPr lang="en-US" b="1" dirty="0"/>
              <a:t> </a:t>
            </a:r>
            <a:endParaRPr lang="en-US" dirty="0"/>
          </a:p>
          <a:p>
            <a:r>
              <a:rPr lang="en-US" b="1" dirty="0"/>
              <a:t> </a:t>
            </a:r>
            <a:endParaRPr lang="en-US" dirty="0">
              <a:effectLst/>
            </a:endParaRPr>
          </a:p>
          <a:p>
            <a:r>
              <a:rPr lang="en-US" b="1" dirty="0"/>
              <a:t>SUGGESTED SCRIPT: (2 minutes)</a:t>
            </a:r>
            <a:endParaRPr lang="en-US" dirty="0"/>
          </a:p>
          <a:p>
            <a:endParaRPr lang="en-US" b="1" dirty="0"/>
          </a:p>
          <a:p>
            <a:r>
              <a:rPr lang="en-US" i="1" dirty="0"/>
              <a:t>(As you are passing out Handout 4D: Mentor Assessment)</a:t>
            </a:r>
          </a:p>
          <a:p>
            <a:endParaRPr lang="en-US" i="1" dirty="0"/>
          </a:p>
          <a:p>
            <a:r>
              <a:rPr lang="en-US" dirty="0"/>
              <a:t>Before we end, I want to pause and see if you have any questions or comments you’d like to share. </a:t>
            </a:r>
          </a:p>
          <a:p>
            <a:pPr defTabSz="931774">
              <a:defRPr/>
            </a:pPr>
            <a:r>
              <a:rPr lang="en-US" dirty="0"/>
              <a:t>We do have an assessment we need you to complete so we know how effective you think this session was.</a:t>
            </a:r>
          </a:p>
          <a:p>
            <a:endParaRPr lang="en-US" dirty="0"/>
          </a:p>
          <a:p>
            <a:r>
              <a:rPr lang="en-US" dirty="0"/>
              <a:t>I want to thank you again for completing this training series. We hope that with an understanding of these concepts and how they apply to mentoring, that you will feel confident as a mentor. Remember, our staff are here to support you and will be working with you to implement these concepts. We also will provide you additional training and suggestions over the next year, so watch for those opportunities. And remember, you are not alone – you can reach out to your match support at any time.</a:t>
            </a:r>
          </a:p>
          <a:p>
            <a:endParaRPr lang="en-US" dirty="0"/>
          </a:p>
          <a:p>
            <a:endParaRPr lang="en-US" dirty="0"/>
          </a:p>
        </p:txBody>
      </p:sp>
      <p:sp>
        <p:nvSpPr>
          <p:cNvPr id="4" name="Slide Number Placeholder 3"/>
          <p:cNvSpPr>
            <a:spLocks noGrp="1"/>
          </p:cNvSpPr>
          <p:nvPr>
            <p:ph type="sldNum" sz="quarter" idx="5"/>
          </p:nvPr>
        </p:nvSpPr>
        <p:spPr/>
        <p:txBody>
          <a:bodyPr/>
          <a:lstStyle/>
          <a:p>
            <a:fld id="{632E763A-7940-4AED-A9D1-6CCF52FDAA64}" type="slidenum">
              <a:rPr lang="en-US" smtClean="0"/>
              <a:t>10</a:t>
            </a:fld>
            <a:endParaRPr lang="en-US" dirty="0"/>
          </a:p>
        </p:txBody>
      </p:sp>
    </p:spTree>
    <p:extLst>
      <p:ext uri="{BB962C8B-B14F-4D97-AF65-F5344CB8AC3E}">
        <p14:creationId xmlns:p14="http://schemas.microsoft.com/office/powerpoint/2010/main" val="771850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INTENTION</a:t>
            </a:r>
            <a:endParaRPr lang="en-US" dirty="0"/>
          </a:p>
          <a:p>
            <a:r>
              <a:rPr lang="en-US" dirty="0"/>
              <a:t>To explain the goals of the training session </a:t>
            </a:r>
            <a:endParaRPr lang="en-US" dirty="0">
              <a:effectLst/>
            </a:endParaRPr>
          </a:p>
          <a:p>
            <a:r>
              <a:rPr lang="en-US" dirty="0"/>
              <a:t> </a:t>
            </a:r>
            <a:endParaRPr lang="en-US" dirty="0">
              <a:effectLst/>
            </a:endParaRPr>
          </a:p>
          <a:p>
            <a:r>
              <a:rPr lang="en-US" b="1" dirty="0"/>
              <a:t>TRAINER INSTRUCTIONS</a:t>
            </a:r>
            <a:endParaRPr lang="en-US" dirty="0"/>
          </a:p>
          <a:p>
            <a:r>
              <a:rPr lang="en-US" dirty="0"/>
              <a:t>Encourage responses and make sure that what we mean by connector is communicated. If the concept of meeting people, visiting places, and having experiences isn’t conveyed, try to capture it before moving on to the next slide. </a:t>
            </a:r>
          </a:p>
          <a:p>
            <a:r>
              <a:rPr lang="en-US" dirty="0"/>
              <a:t> </a:t>
            </a:r>
          </a:p>
          <a:p>
            <a:r>
              <a:rPr lang="en-US" b="1" dirty="0"/>
              <a:t>KEY CONTENT</a:t>
            </a:r>
            <a:endParaRPr lang="en-US" dirty="0"/>
          </a:p>
          <a:p>
            <a:pPr lvl="0"/>
            <a:r>
              <a:rPr lang="en-US" dirty="0"/>
              <a:t>Ask for their ideas of what being a connector could mean</a:t>
            </a:r>
          </a:p>
          <a:p>
            <a:pPr lvl="0"/>
            <a:r>
              <a:rPr lang="en-US" dirty="0"/>
              <a:t>Being a connector - meeting people, visiting places, having experiences</a:t>
            </a:r>
          </a:p>
          <a:p>
            <a:pPr defTabSz="931774">
              <a:defRPr/>
            </a:pPr>
            <a:r>
              <a:rPr lang="en-US" dirty="0"/>
              <a:t>How being a connector relates to PYD, and how mentee benefits</a:t>
            </a:r>
          </a:p>
          <a:p>
            <a:pPr lvl="0"/>
            <a:endParaRPr lang="en-US" dirty="0"/>
          </a:p>
          <a:p>
            <a:r>
              <a:rPr lang="en-US" b="1" dirty="0"/>
              <a:t>SUGGESTED SCRIPT: (2 minutes)</a:t>
            </a:r>
            <a:endParaRPr lang="en-US" dirty="0"/>
          </a:p>
          <a:p>
            <a:endParaRPr lang="en-US" dirty="0"/>
          </a:p>
          <a:p>
            <a:r>
              <a:rPr lang="en-US" dirty="0"/>
              <a:t>What we want you to learn today is:</a:t>
            </a:r>
            <a:endParaRPr lang="en-US" sz="1100" dirty="0"/>
          </a:p>
          <a:p>
            <a:pPr marL="171450" indent="-171450">
              <a:buFont typeface="Arial" panose="020B0604020202020204" pitchFamily="34" charset="0"/>
              <a:buChar char="•"/>
            </a:pPr>
            <a:r>
              <a:rPr lang="en-US" dirty="0"/>
              <a:t>What we mean by mentor as a connector.</a:t>
            </a:r>
          </a:p>
          <a:p>
            <a:pPr marL="171450" indent="-171450">
              <a:buFont typeface="Arial" panose="020B0604020202020204" pitchFamily="34" charset="0"/>
              <a:buChar char="•"/>
            </a:pPr>
            <a:r>
              <a:rPr lang="en-US" dirty="0"/>
              <a:t>How being a connector is an integral component of Positive Youth Development or PYD.</a:t>
            </a:r>
          </a:p>
          <a:p>
            <a:pPr marL="171450" indent="-171450">
              <a:buFont typeface="Arial" panose="020B0604020202020204" pitchFamily="34" charset="0"/>
              <a:buChar char="•"/>
            </a:pPr>
            <a:r>
              <a:rPr lang="en-US" dirty="0"/>
              <a:t>How being a connector benefits mentees.</a:t>
            </a:r>
          </a:p>
          <a:p>
            <a:endParaRPr lang="en-US" dirty="0"/>
          </a:p>
          <a:p>
            <a:pPr defTabSz="931774">
              <a:defRPr/>
            </a:pPr>
            <a:r>
              <a:rPr lang="en-US" b="1" dirty="0"/>
              <a:t>Ask</a:t>
            </a:r>
            <a:r>
              <a:rPr lang="en-US" dirty="0"/>
              <a:t>:  Do you have any ideas about what I might mean by being a connector? </a:t>
            </a:r>
            <a:r>
              <a:rPr lang="en-US" i="1" dirty="0"/>
              <a:t>(Pause and</a:t>
            </a:r>
            <a:r>
              <a:rPr lang="en-US" i="1" baseline="0" dirty="0"/>
              <a:t> allow responses from the group)</a:t>
            </a:r>
          </a:p>
          <a:p>
            <a:pPr defTabSz="931774">
              <a:defRPr/>
            </a:pPr>
            <a:endParaRPr lang="en-US" dirty="0"/>
          </a:p>
          <a:p>
            <a:pPr marL="0" marR="0" indent="0" algn="l" defTabSz="931774" rtl="0" eaLnBrk="1" fontAlgn="auto" latinLnBrk="0" hangingPunct="1">
              <a:lnSpc>
                <a:spcPct val="100000"/>
              </a:lnSpc>
              <a:spcBef>
                <a:spcPts val="0"/>
              </a:spcBef>
              <a:spcAft>
                <a:spcPts val="0"/>
              </a:spcAft>
              <a:buClrTx/>
              <a:buSzTx/>
              <a:buFontTx/>
              <a:buNone/>
              <a:tabLst/>
              <a:defRPr/>
            </a:pPr>
            <a:r>
              <a:rPr lang="en-US" dirty="0"/>
              <a:t>That’s right – being connected – having connections to people, place, experiences - connects us to a broader context.</a:t>
            </a:r>
          </a:p>
          <a:p>
            <a:pPr defTabSz="931774">
              <a:defRPr/>
            </a:pPr>
            <a:endParaRPr lang="en-US" dirty="0"/>
          </a:p>
          <a:p>
            <a:pPr defTabSz="931774">
              <a:defRPr/>
            </a:pPr>
            <a:r>
              <a:rPr lang="en-US" dirty="0"/>
              <a:t>We are introducing you to this concept today so you can begin to think about it with respect to your role as a mentor. Once you have had a chance to meet with your mentee and work with your match support, you’ll be better prepared to explore the ways in which you can be a connector. </a:t>
            </a:r>
            <a:endParaRPr lang="en-US" sz="1100" dirty="0"/>
          </a:p>
          <a:p>
            <a:endParaRPr lang="en-US" dirty="0"/>
          </a:p>
          <a:p>
            <a:r>
              <a:rPr lang="en-US" dirty="0"/>
              <a:t>It also means helping your mentee to identify and expand their circle of support - making deeper and more permanent connections with other adults. </a:t>
            </a:r>
          </a:p>
        </p:txBody>
      </p:sp>
      <p:sp>
        <p:nvSpPr>
          <p:cNvPr id="4" name="Slide Number Placeholder 3"/>
          <p:cNvSpPr>
            <a:spLocks noGrp="1"/>
          </p:cNvSpPr>
          <p:nvPr>
            <p:ph type="sldNum" sz="quarter" idx="5"/>
          </p:nvPr>
        </p:nvSpPr>
        <p:spPr/>
        <p:txBody>
          <a:bodyPr/>
          <a:lstStyle/>
          <a:p>
            <a:fld id="{632E763A-7940-4AED-A9D1-6CCF52FDAA64}" type="slidenum">
              <a:rPr lang="en-US" smtClean="0"/>
              <a:t>2</a:t>
            </a:fld>
            <a:endParaRPr lang="en-US" dirty="0"/>
          </a:p>
        </p:txBody>
      </p:sp>
    </p:spTree>
    <p:extLst>
      <p:ext uri="{BB962C8B-B14F-4D97-AF65-F5344CB8AC3E}">
        <p14:creationId xmlns:p14="http://schemas.microsoft.com/office/powerpoint/2010/main" val="258788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INTENTION</a:t>
            </a:r>
            <a:endParaRPr lang="en-US" dirty="0"/>
          </a:p>
          <a:p>
            <a:r>
              <a:rPr lang="en-US" dirty="0"/>
              <a:t>Define mentor as connector and relate to the concept of PYD. </a:t>
            </a:r>
            <a:endParaRPr lang="en-US" dirty="0">
              <a:effectLst/>
            </a:endParaRPr>
          </a:p>
          <a:p>
            <a:r>
              <a:rPr lang="en-US" dirty="0"/>
              <a:t> </a:t>
            </a:r>
            <a:endParaRPr lang="en-US" dirty="0">
              <a:effectLst/>
            </a:endParaRPr>
          </a:p>
          <a:p>
            <a:r>
              <a:rPr lang="en-US" b="1" dirty="0"/>
              <a:t>TRAINER INSTRUCTIONS</a:t>
            </a:r>
            <a:endParaRPr lang="en-US" dirty="0"/>
          </a:p>
          <a:p>
            <a:pPr defTabSz="931774">
              <a:defRPr/>
            </a:pPr>
            <a:r>
              <a:rPr lang="en-US" dirty="0"/>
              <a:t>Review the slide content and be prepared to encourage responses before you move to next slide. You are introducing the Mentor as Connector concept</a:t>
            </a:r>
            <a:r>
              <a:rPr lang="en-US" baseline="0" dirty="0"/>
              <a:t> that is central to this module.</a:t>
            </a:r>
            <a:endParaRPr lang="en-US" dirty="0"/>
          </a:p>
          <a:p>
            <a:r>
              <a:rPr lang="en-US" dirty="0"/>
              <a:t> </a:t>
            </a:r>
          </a:p>
          <a:p>
            <a:r>
              <a:rPr lang="en-US" b="1" dirty="0"/>
              <a:t>KEY CONTENT</a:t>
            </a:r>
            <a:endParaRPr lang="en-US" dirty="0"/>
          </a:p>
          <a:p>
            <a:pPr lvl="0"/>
            <a:r>
              <a:rPr lang="en-US" dirty="0"/>
              <a:t>Someone who connects people with other people, experiences, and organizations</a:t>
            </a:r>
            <a:r>
              <a:rPr lang="en-US" b="1" dirty="0"/>
              <a:t> </a:t>
            </a:r>
            <a:endParaRPr lang="en-US" dirty="0"/>
          </a:p>
          <a:p>
            <a:r>
              <a:rPr lang="en-US" dirty="0"/>
              <a:t>Explore interests and assets and build on them by doing activities where they can meet people, visit places, have new experiences </a:t>
            </a:r>
            <a:r>
              <a:rPr lang="en-US" b="1" dirty="0"/>
              <a:t> </a:t>
            </a:r>
            <a:endParaRPr lang="en-US" dirty="0">
              <a:effectLst/>
            </a:endParaRPr>
          </a:p>
          <a:p>
            <a:r>
              <a:rPr lang="en-US" dirty="0"/>
              <a:t> </a:t>
            </a:r>
            <a:endParaRPr lang="en-US" dirty="0">
              <a:effectLst/>
            </a:endParaRPr>
          </a:p>
          <a:p>
            <a:r>
              <a:rPr lang="en-US" b="1" dirty="0"/>
              <a:t>SUGGESTED SCRIPT: (2 minutes)</a:t>
            </a:r>
            <a:endParaRPr lang="en-US" dirty="0"/>
          </a:p>
          <a:p>
            <a:pPr marL="0" marR="0" algn="just">
              <a:lnSpc>
                <a:spcPct val="115000"/>
              </a:lnSpc>
              <a:spcBef>
                <a:spcPts val="1000"/>
              </a:spcBef>
              <a:spcAft>
                <a:spcPts val="1000"/>
              </a:spcAft>
            </a:pPr>
            <a:r>
              <a:rPr lang="en-US" sz="1200" dirty="0">
                <a:effectLst/>
                <a:latin typeface="+mn-lt"/>
                <a:ea typeface="Times New Roman"/>
                <a:cs typeface="Times New Roman"/>
              </a:rPr>
              <a:t>I’d like you to do an exercise with me. Take a couple minutes to think about your own experience. We won’t share any personal information as a group, don’t worry.  I’d like you to revisit your assets that you wrote down earlier. If you would like to add more, please do. </a:t>
            </a:r>
            <a:r>
              <a:rPr lang="en-US" sz="1200" i="1" dirty="0">
                <a:effectLst/>
                <a:latin typeface="+mn-lt"/>
                <a:ea typeface="Times New Roman"/>
                <a:cs typeface="Times New Roman"/>
              </a:rPr>
              <a:t>(If Module 3 was not help immediately prior to Module 4, then ask mentors to write down some assets).</a:t>
            </a:r>
            <a:r>
              <a:rPr lang="en-US" sz="1200" dirty="0">
                <a:effectLst/>
                <a:latin typeface="+mn-lt"/>
                <a:ea typeface="Times New Roman"/>
                <a:cs typeface="Times New Roman"/>
              </a:rPr>
              <a:t> </a:t>
            </a:r>
            <a:r>
              <a:rPr lang="en-US" sz="1200" i="1" dirty="0">
                <a:effectLst/>
                <a:latin typeface="+mn-lt"/>
                <a:ea typeface="Times New Roman"/>
                <a:cs typeface="Times New Roman"/>
              </a:rPr>
              <a:t>Pause to allow time for them to do this.  </a:t>
            </a:r>
            <a:r>
              <a:rPr lang="en-US" sz="1200" dirty="0">
                <a:effectLst/>
                <a:latin typeface="+mn-lt"/>
                <a:ea typeface="Times New Roman"/>
                <a:cs typeface="Times New Roman"/>
              </a:rPr>
              <a:t>Next, write down one or two of your interests.</a:t>
            </a:r>
            <a:r>
              <a:rPr lang="en-US" sz="1200" i="1" dirty="0">
                <a:effectLst/>
                <a:latin typeface="+mn-lt"/>
                <a:ea typeface="Times New Roman"/>
                <a:cs typeface="Times New Roman"/>
              </a:rPr>
              <a:t> Pause to allow time for them to do this. </a:t>
            </a:r>
            <a:r>
              <a:rPr lang="en-US" sz="1200" dirty="0">
                <a:effectLst/>
                <a:latin typeface="+mn-lt"/>
                <a:ea typeface="Times New Roman"/>
                <a:cs typeface="Times New Roman"/>
              </a:rPr>
              <a:t>  Finally, write down an aspiration or two that you have. </a:t>
            </a:r>
            <a:r>
              <a:rPr lang="en-US" sz="1200" i="1" dirty="0">
                <a:effectLst/>
                <a:latin typeface="+mn-lt"/>
                <a:ea typeface="Times New Roman"/>
                <a:cs typeface="Times New Roman"/>
              </a:rPr>
              <a:t>Pause to allow time for them to do this.</a:t>
            </a:r>
            <a:endParaRPr lang="en-US" sz="1050" dirty="0">
              <a:effectLst/>
              <a:latin typeface="+mn-lt"/>
              <a:ea typeface="Times New Roman"/>
              <a:cs typeface="Times New Roman"/>
            </a:endParaRPr>
          </a:p>
          <a:p>
            <a:r>
              <a:rPr lang="en-US" i="1" dirty="0"/>
              <a:t> </a:t>
            </a:r>
            <a:r>
              <a:rPr lang="en-US" dirty="0"/>
              <a:t> </a:t>
            </a:r>
          </a:p>
          <a:p>
            <a:r>
              <a:rPr lang="en-US" dirty="0"/>
              <a:t>Okay? Now look at that list and come up with one goal that you’d like to achieve based on those aspirations. </a:t>
            </a:r>
            <a:r>
              <a:rPr lang="en-US" i="1" dirty="0"/>
              <a:t>Pause to allow time for them to do this. </a:t>
            </a:r>
            <a:r>
              <a:rPr lang="en-US" dirty="0"/>
              <a:t>What connections could help move you toward that goal? When you think</a:t>
            </a:r>
            <a:r>
              <a:rPr lang="en-US" baseline="0" dirty="0"/>
              <a:t> about what you’d do to realize these aspirations, w</a:t>
            </a:r>
            <a:r>
              <a:rPr lang="en-US" dirty="0"/>
              <a:t>hat people, places, or experiences would be helpful? For example, if I wanted to pursue an advanced degree,</a:t>
            </a:r>
            <a:r>
              <a:rPr lang="en-US" baseline="0" dirty="0"/>
              <a:t> I might talk with my neighbor who has done this.</a:t>
            </a:r>
            <a:r>
              <a:rPr lang="en-US" dirty="0"/>
              <a:t> </a:t>
            </a:r>
            <a:r>
              <a:rPr lang="en-US" i="1" dirty="0"/>
              <a:t>Pause to allow time for them</a:t>
            </a:r>
            <a:r>
              <a:rPr lang="en-US" i="1" baseline="0" dirty="0"/>
              <a:t> to do this.</a:t>
            </a:r>
            <a:r>
              <a:rPr lang="en-US" i="1" dirty="0"/>
              <a:t> </a:t>
            </a:r>
          </a:p>
          <a:p>
            <a:endParaRPr lang="en-US" b="1" dirty="0"/>
          </a:p>
          <a:p>
            <a:r>
              <a:rPr lang="en-US" b="1" dirty="0"/>
              <a:t>Ask: </a:t>
            </a:r>
            <a:r>
              <a:rPr lang="en-US" dirty="0"/>
              <a:t>Would anyone like to share an example of one of the connections?  Thanks. </a:t>
            </a:r>
          </a:p>
          <a:p>
            <a:pPr defTabSz="931774">
              <a:defRPr/>
            </a:pPr>
            <a:endParaRPr lang="en-US" dirty="0"/>
          </a:p>
          <a:p>
            <a:pPr defTabSz="931774">
              <a:defRPr/>
            </a:pPr>
            <a:r>
              <a:rPr lang="en-US" dirty="0"/>
              <a:t>So, a “connector” is someone who connects people with other people, experiences, and organizations – as a “Connector” you will work with your mentee to explore their assets, interests, aspirations and to build on them by meeting people, visiting places, having new experiences.</a:t>
            </a:r>
            <a:r>
              <a:rPr lang="en-US" baseline="0" dirty="0"/>
              <a:t> Often these activities lead to realizing even more interests and aspirations. W</a:t>
            </a:r>
            <a:r>
              <a:rPr lang="en-US" dirty="0"/>
              <a:t>hat we’re doing by connecting is “pulling out the greatness in them”.</a:t>
            </a:r>
          </a:p>
          <a:p>
            <a:endParaRPr lang="en-US" dirty="0"/>
          </a:p>
        </p:txBody>
      </p:sp>
      <p:sp>
        <p:nvSpPr>
          <p:cNvPr id="4" name="Slide Number Placeholder 3"/>
          <p:cNvSpPr>
            <a:spLocks noGrp="1"/>
          </p:cNvSpPr>
          <p:nvPr>
            <p:ph type="sldNum" sz="quarter" idx="10"/>
          </p:nvPr>
        </p:nvSpPr>
        <p:spPr/>
        <p:txBody>
          <a:bodyPr/>
          <a:lstStyle/>
          <a:p>
            <a:fld id="{5C54E473-8F54-4B38-BBBC-5DF674FBDCCF}" type="slidenum">
              <a:rPr lang="en-US" smtClean="0"/>
              <a:t>3</a:t>
            </a:fld>
            <a:endParaRPr lang="en-US" dirty="0"/>
          </a:p>
        </p:txBody>
      </p:sp>
    </p:spTree>
    <p:extLst>
      <p:ext uri="{BB962C8B-B14F-4D97-AF65-F5344CB8AC3E}">
        <p14:creationId xmlns:p14="http://schemas.microsoft.com/office/powerpoint/2010/main" val="414350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INTENTION</a:t>
            </a:r>
            <a:endParaRPr lang="en-US" dirty="0"/>
          </a:p>
          <a:p>
            <a:r>
              <a:rPr lang="en-US" dirty="0"/>
              <a:t>To provide examples of how social connectedness relates to PYD and can result on positive attributes and outcomes for youth. </a:t>
            </a:r>
            <a:endParaRPr lang="en-US" dirty="0">
              <a:effectLst/>
            </a:endParaRPr>
          </a:p>
          <a:p>
            <a:r>
              <a:rPr lang="en-US" dirty="0"/>
              <a:t> </a:t>
            </a:r>
            <a:endParaRPr lang="en-US" dirty="0">
              <a:effectLst/>
            </a:endParaRPr>
          </a:p>
          <a:p>
            <a:r>
              <a:rPr lang="en-US" b="1" dirty="0"/>
              <a:t>TRAINER INSTRUCTIONS</a:t>
            </a:r>
            <a:endParaRPr lang="en-US" dirty="0"/>
          </a:p>
          <a:p>
            <a:r>
              <a:rPr lang="en-US" dirty="0"/>
              <a:t>Some of the terms on the slide could be daunting. The suggested script works to simplify these concepts but you’ll want to be sensitive to this as you discuss the content. The concepts provided in the boxes are bolded in the script below. You may want to point to each one as you address them. </a:t>
            </a:r>
          </a:p>
          <a:p>
            <a:endParaRPr lang="en-US" dirty="0"/>
          </a:p>
          <a:p>
            <a:r>
              <a:rPr lang="en-US" b="1" dirty="0"/>
              <a:t>KEY CONTENT</a:t>
            </a:r>
            <a:endParaRPr lang="en-US" dirty="0"/>
          </a:p>
          <a:p>
            <a:pPr marL="174708" indent="-174708">
              <a:buFont typeface="Arial" panose="020B0604020202020204" pitchFamily="34" charset="0"/>
              <a:buChar char="•"/>
            </a:pPr>
            <a:r>
              <a:rPr lang="en-US" dirty="0"/>
              <a:t>Connecting people is an organic process that happens all the time</a:t>
            </a:r>
            <a:r>
              <a:rPr lang="en-US" b="1" dirty="0"/>
              <a:t> </a:t>
            </a:r>
            <a:endParaRPr lang="en-US" dirty="0">
              <a:effectLst/>
            </a:endParaRPr>
          </a:p>
          <a:p>
            <a:pPr marL="174708" indent="-174708">
              <a:buFont typeface="Arial" panose="020B0604020202020204" pitchFamily="34" charset="0"/>
              <a:buChar char="•"/>
            </a:pPr>
            <a:r>
              <a:rPr lang="en-US" dirty="0"/>
              <a:t>Integral to PYD approach - sense of connection is one of the 5C’s</a:t>
            </a:r>
          </a:p>
          <a:p>
            <a:pPr marL="174708" indent="-174708">
              <a:buFont typeface="Arial" panose="020B0604020202020204" pitchFamily="34" charset="0"/>
              <a:buChar char="•"/>
            </a:pPr>
            <a:r>
              <a:rPr lang="en-US" dirty="0"/>
              <a:t>Intentionally using social connectedness as a positive asset tool </a:t>
            </a:r>
          </a:p>
          <a:p>
            <a:pPr marL="174708" indent="-174708">
              <a:buFont typeface="Arial" panose="020B0604020202020204" pitchFamily="34" charset="0"/>
              <a:buChar char="•"/>
            </a:pPr>
            <a:r>
              <a:rPr lang="en-US" dirty="0"/>
              <a:t>Child of incarcerated parent may be especially limited to positive exposures because they are concerned with basic needs, stigmatized, angry, or depressed </a:t>
            </a:r>
          </a:p>
          <a:p>
            <a:pPr marL="174708" indent="-174708">
              <a:buFont typeface="Arial" panose="020B0604020202020204" pitchFamily="34" charset="0"/>
              <a:buChar char="•"/>
            </a:pPr>
            <a:r>
              <a:rPr lang="en-US" dirty="0"/>
              <a:t>Building and expanding connections with your mentee, you’ll be able to expand both their</a:t>
            </a:r>
            <a:r>
              <a:rPr lang="en-US" baseline="0" dirty="0"/>
              <a:t> circle of support and view of the world</a:t>
            </a:r>
            <a:endParaRPr lang="en-US" dirty="0">
              <a:effectLst/>
            </a:endParaRPr>
          </a:p>
          <a:p>
            <a:r>
              <a:rPr lang="en-US" dirty="0"/>
              <a:t> </a:t>
            </a:r>
            <a:endParaRPr lang="en-US" dirty="0">
              <a:effectLst/>
            </a:endParaRPr>
          </a:p>
          <a:p>
            <a:r>
              <a:rPr lang="en-US" b="1" dirty="0"/>
              <a:t>SUGGESTED SCRIPT: (3 minutes)</a:t>
            </a:r>
            <a:endParaRPr lang="en-US" dirty="0"/>
          </a:p>
          <a:p>
            <a:endParaRPr lang="en-US" b="1" dirty="0"/>
          </a:p>
          <a:p>
            <a:r>
              <a:rPr lang="en-US" dirty="0"/>
              <a:t>Essentially, connecting people is an organic process that happens all the time. All youth benefit from being connected. We learned about it in Module 3 – having a sense of connection is one of the 5C’s.  As an integral component of PYD, we are intentionally using social connectedness as an asset development tool since it doesn’t always happen for this population of youth. </a:t>
            </a:r>
          </a:p>
          <a:p>
            <a:endParaRPr lang="en-US" dirty="0"/>
          </a:p>
          <a:p>
            <a:r>
              <a:rPr lang="en-US" dirty="0"/>
              <a:t>Youth who have an incarcerated parent or guardian are likely more limited to positive exposures because they are concerned with basic needs like housing, care of siblings, monetary restrictions, and so on. Because of their feelings caused by incarceration, they may not be able to muster confidence or energy to explore positive pursuits on their own. </a:t>
            </a:r>
            <a:r>
              <a:rPr lang="en-US" u="none" dirty="0"/>
              <a:t>They may not</a:t>
            </a:r>
            <a:r>
              <a:rPr lang="en-US" u="none" baseline="0" dirty="0"/>
              <a:t> readily be able to identify or recognize other adults in their lives that can support them.</a:t>
            </a:r>
          </a:p>
          <a:p>
            <a:endParaRPr lang="en-US" u="none" dirty="0"/>
          </a:p>
          <a:p>
            <a:r>
              <a:rPr lang="en-US" dirty="0"/>
              <a:t>Mentors who are able to connect their mentee’s assets and interests to supportive, positive experiences are helping them to </a:t>
            </a:r>
            <a:r>
              <a:rPr lang="en-US" b="1" dirty="0"/>
              <a:t>expand their view of the world</a:t>
            </a:r>
            <a:r>
              <a:rPr lang="en-US" dirty="0"/>
              <a:t>, they are helping them to </a:t>
            </a:r>
            <a:r>
              <a:rPr lang="en-US" b="1" dirty="0"/>
              <a:t>build a supportive network</a:t>
            </a:r>
            <a:r>
              <a:rPr lang="en-US" dirty="0"/>
              <a:t>, and to </a:t>
            </a:r>
            <a:r>
              <a:rPr lang="en-US" b="1" dirty="0"/>
              <a:t>establish foundations for adapting to challenges </a:t>
            </a:r>
            <a:r>
              <a:rPr lang="en-US" dirty="0"/>
              <a:t>like the incarceration of someone important to them. Focusing on assets and development will give them </a:t>
            </a:r>
            <a:r>
              <a:rPr lang="en-US" b="1" dirty="0"/>
              <a:t>positive constructs that will help them transition to adulthood</a:t>
            </a:r>
            <a:r>
              <a:rPr lang="en-US" dirty="0"/>
              <a:t>. A natural part of this process is that they </a:t>
            </a:r>
            <a:r>
              <a:rPr lang="en-US" b="1" dirty="0"/>
              <a:t>become a connector themselves</a:t>
            </a:r>
            <a:r>
              <a:rPr lang="en-US" dirty="0"/>
              <a:t>. </a:t>
            </a:r>
          </a:p>
          <a:p>
            <a:endParaRPr lang="en-US" dirty="0"/>
          </a:p>
        </p:txBody>
      </p:sp>
      <p:sp>
        <p:nvSpPr>
          <p:cNvPr id="4" name="Slide Number Placeholder 3"/>
          <p:cNvSpPr>
            <a:spLocks noGrp="1"/>
          </p:cNvSpPr>
          <p:nvPr>
            <p:ph type="sldNum" sz="quarter" idx="10"/>
          </p:nvPr>
        </p:nvSpPr>
        <p:spPr/>
        <p:txBody>
          <a:bodyPr/>
          <a:lstStyle/>
          <a:p>
            <a:fld id="{5C54E473-8F54-4B38-BBBC-5DF674FBDCCF}" type="slidenum">
              <a:rPr lang="en-US" smtClean="0"/>
              <a:t>4</a:t>
            </a:fld>
            <a:endParaRPr lang="en-US" dirty="0"/>
          </a:p>
        </p:txBody>
      </p:sp>
    </p:spTree>
    <p:extLst>
      <p:ext uri="{BB962C8B-B14F-4D97-AF65-F5344CB8AC3E}">
        <p14:creationId xmlns:p14="http://schemas.microsoft.com/office/powerpoint/2010/main" val="3479357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INTENTION</a:t>
            </a:r>
            <a:endParaRPr lang="en-US" dirty="0"/>
          </a:p>
          <a:p>
            <a:r>
              <a:rPr lang="en-US" dirty="0"/>
              <a:t>Introduce the concept of</a:t>
            </a:r>
            <a:r>
              <a:rPr lang="en-US" baseline="0" dirty="0"/>
              <a:t> enhancing circle of support with mentees.</a:t>
            </a:r>
            <a:endParaRPr lang="en-US" dirty="0">
              <a:effectLst/>
            </a:endParaRPr>
          </a:p>
          <a:p>
            <a:r>
              <a:rPr lang="en-US" dirty="0"/>
              <a:t> </a:t>
            </a:r>
            <a:endParaRPr lang="en-US" dirty="0">
              <a:effectLst/>
            </a:endParaRPr>
          </a:p>
          <a:p>
            <a:r>
              <a:rPr lang="en-US" b="1" dirty="0"/>
              <a:t>TRAINER INSTRUCTIONS</a:t>
            </a:r>
            <a:endParaRPr lang="en-US" dirty="0"/>
          </a:p>
          <a:p>
            <a:pPr defTabSz="931774">
              <a:defRPr/>
            </a:pPr>
            <a:r>
              <a:rPr lang="en-US" dirty="0"/>
              <a:t>Have</a:t>
            </a:r>
            <a:r>
              <a:rPr lang="en-US" baseline="0" dirty="0"/>
              <a:t> handout ready to distribute to mentors. </a:t>
            </a:r>
            <a:endParaRPr lang="en-US" dirty="0"/>
          </a:p>
          <a:p>
            <a:r>
              <a:rPr lang="en-US" dirty="0"/>
              <a:t> </a:t>
            </a:r>
          </a:p>
          <a:p>
            <a:r>
              <a:rPr lang="en-US" b="1" dirty="0"/>
              <a:t>KEY CONTENT</a:t>
            </a:r>
            <a:endParaRPr lang="en-US" dirty="0"/>
          </a:p>
          <a:p>
            <a:pPr marL="174708" indent="-174708">
              <a:buFont typeface="Arial" panose="020B0604020202020204" pitchFamily="34" charset="0"/>
              <a:buChar char="•"/>
            </a:pPr>
            <a:r>
              <a:rPr lang="en-US" dirty="0"/>
              <a:t>Complete Handout 4C: Circles of Support activity allows deeper understanding of the concept of social connections.</a:t>
            </a:r>
          </a:p>
          <a:p>
            <a:pPr marL="174708" indent="-174708">
              <a:buFont typeface="Arial" panose="020B0604020202020204" pitchFamily="34" charset="0"/>
              <a:buChar char="•"/>
            </a:pPr>
            <a:r>
              <a:rPr lang="en-US" dirty="0"/>
              <a:t>Reflect all the people</a:t>
            </a:r>
            <a:r>
              <a:rPr lang="en-US" baseline="0" dirty="0"/>
              <a:t> that are important in the mentors’ lives, and those that they would want to have in their lives.</a:t>
            </a:r>
          </a:p>
          <a:p>
            <a:pPr marL="174708" indent="-174708">
              <a:buFont typeface="Arial" panose="020B0604020202020204" pitchFamily="34" charset="0"/>
              <a:buChar char="•"/>
            </a:pPr>
            <a:r>
              <a:rPr lang="en-US" baseline="0" dirty="0"/>
              <a:t>Consider how their mentees may have less supports and connections, and how the mentor can help them to develop relationships that will be supportive.</a:t>
            </a:r>
          </a:p>
          <a:p>
            <a:pPr marL="174708" indent="-174708">
              <a:buFont typeface="Arial" panose="020B0604020202020204" pitchFamily="34" charset="0"/>
              <a:buChar char="•"/>
            </a:pPr>
            <a:endParaRPr lang="en-US" dirty="0">
              <a:effectLst/>
            </a:endParaRPr>
          </a:p>
          <a:p>
            <a:r>
              <a:rPr lang="en-US" b="1" dirty="0"/>
              <a:t>SUGGESTED SCRIPT: (5 minutes)</a:t>
            </a:r>
            <a:endParaRPr lang="en-US" dirty="0"/>
          </a:p>
          <a:p>
            <a:endParaRPr lang="en-US" dirty="0"/>
          </a:p>
          <a:p>
            <a:pPr defTabSz="931774">
              <a:defRPr/>
            </a:pPr>
            <a:r>
              <a:rPr lang="en-US" dirty="0"/>
              <a:t>As we explore this concept of connections, let’s take a few minutes to consider our own supportive networks. </a:t>
            </a:r>
            <a:r>
              <a:rPr lang="en-US" i="1" dirty="0"/>
              <a:t>Give</a:t>
            </a:r>
            <a:r>
              <a:rPr lang="en-US" i="1" baseline="0" dirty="0"/>
              <a:t> mentors the Handout 4C: Circles of Support. Note that we won’t be sharing what they write as a group.  </a:t>
            </a:r>
            <a:r>
              <a:rPr lang="en-US" i="0" baseline="0" dirty="0"/>
              <a:t>This activity will provide us with a map of our connections so we can see them more clearly. Please take a minute or two to fill out each of the circles considering the people and relationships in your life that fit into these categories. These can include family members, friends, people you know from church, school, or work. You decide.  Fill in as many people as you can think of. </a:t>
            </a:r>
            <a:r>
              <a:rPr lang="en-US" i="1" baseline="0" dirty="0"/>
              <a:t>Pause so they can complete.</a:t>
            </a:r>
          </a:p>
          <a:p>
            <a:pPr defTabSz="931774">
              <a:defRPr/>
            </a:pPr>
            <a:endParaRPr lang="en-US" i="1" dirty="0"/>
          </a:p>
          <a:p>
            <a:pPr defTabSz="931774">
              <a:defRPr/>
            </a:pPr>
            <a:r>
              <a:rPr lang="en-US" dirty="0"/>
              <a:t>Now that you have filled out the people who you already have in your life, consider who else you would like to include in your circles. Are there community members you don’t know but would like to know?  Are there people who you know from the community that you would like to move to “people who are important to me and care about me”? Are there family members that you wish you were closer to? You can use names, or use titles, such as “math teacher”, “pastor”, “Aunt”.  Add these names to the circle using a different color pen or by underlining them. </a:t>
            </a:r>
            <a:r>
              <a:rPr lang="en-US" i="1" dirty="0"/>
              <a:t>Pause so they can complete.</a:t>
            </a:r>
          </a:p>
          <a:p>
            <a:endParaRPr lang="en-US" dirty="0"/>
          </a:p>
          <a:p>
            <a:r>
              <a:rPr lang="en-US" baseline="0" dirty="0"/>
              <a:t>I want to ask you to consider one more thing. </a:t>
            </a:r>
            <a:r>
              <a:rPr lang="en-US" dirty="0"/>
              <a:t>As you look at the people you would like to include in your circles, the ones you</a:t>
            </a:r>
            <a:r>
              <a:rPr lang="en-US" baseline="0" dirty="0"/>
              <a:t> underlined (or in another color) </a:t>
            </a:r>
            <a:r>
              <a:rPr lang="en-US" dirty="0"/>
              <a:t>start thinking about how you might be able to connect to them.  Do you see them often? How would you approach them? Are there other people that might help you to move them into your circle? You</a:t>
            </a:r>
            <a:r>
              <a:rPr lang="en-US" baseline="0" dirty="0"/>
              <a:t> don’t have to write these down - I just want you to start thinking about the steps you might take to pull them into your circle.</a:t>
            </a:r>
          </a:p>
          <a:p>
            <a:endParaRPr lang="en-US" baseline="0" dirty="0"/>
          </a:p>
          <a:p>
            <a:r>
              <a:rPr lang="en-US" baseline="0" dirty="0"/>
              <a:t>Thanks for taking the time to complete your circle. </a:t>
            </a:r>
          </a:p>
          <a:p>
            <a:endParaRPr lang="en-US" baseline="0" dirty="0"/>
          </a:p>
          <a:p>
            <a:r>
              <a:rPr lang="en-US" b="1" baseline="0" dirty="0"/>
              <a:t>Ask:  </a:t>
            </a:r>
            <a:r>
              <a:rPr lang="en-US" baseline="0" dirty="0"/>
              <a:t>As you look at your circle, how do you think your circle may differ from your mentee’s circle? </a:t>
            </a:r>
            <a:r>
              <a:rPr lang="en-US" i="1" baseline="0" dirty="0"/>
              <a:t>Pause for responses.</a:t>
            </a:r>
          </a:p>
          <a:p>
            <a:r>
              <a:rPr lang="en-US" b="1" i="0" baseline="0" dirty="0"/>
              <a:t>Ask:  </a:t>
            </a:r>
            <a:r>
              <a:rPr lang="en-US" i="0" baseline="0" dirty="0"/>
              <a:t>How could a mentor learn more about their mentee’s circles of support? </a:t>
            </a:r>
            <a:r>
              <a:rPr lang="en-US" i="1" baseline="0" dirty="0"/>
              <a:t>Pause for responses.</a:t>
            </a:r>
          </a:p>
          <a:p>
            <a:endParaRPr lang="en-US" i="1" baseline="0" dirty="0"/>
          </a:p>
          <a:p>
            <a:r>
              <a:rPr lang="en-US" dirty="0"/>
              <a:t>So let’s keep this in mind as we go through a practice activity.</a:t>
            </a:r>
          </a:p>
          <a:p>
            <a:endParaRPr lang="en-US" dirty="0"/>
          </a:p>
          <a:p>
            <a:endParaRPr lang="en-US" dirty="0"/>
          </a:p>
          <a:p>
            <a:r>
              <a:rPr lang="en-US" b="1" dirty="0"/>
              <a:t> </a:t>
            </a:r>
            <a:endParaRPr lang="en-US" dirty="0"/>
          </a:p>
        </p:txBody>
      </p:sp>
      <p:sp>
        <p:nvSpPr>
          <p:cNvPr id="4" name="Slide Number Placeholder 3"/>
          <p:cNvSpPr>
            <a:spLocks noGrp="1"/>
          </p:cNvSpPr>
          <p:nvPr>
            <p:ph type="sldNum" sz="quarter" idx="10"/>
          </p:nvPr>
        </p:nvSpPr>
        <p:spPr/>
        <p:txBody>
          <a:bodyPr/>
          <a:lstStyle/>
          <a:p>
            <a:fld id="{5C54E473-8F54-4B38-BBBC-5DF674FBDCCF}" type="slidenum">
              <a:rPr lang="en-US" smtClean="0"/>
              <a:t>5</a:t>
            </a:fld>
            <a:endParaRPr lang="en-US" dirty="0"/>
          </a:p>
        </p:txBody>
      </p:sp>
    </p:spTree>
    <p:extLst>
      <p:ext uri="{BB962C8B-B14F-4D97-AF65-F5344CB8AC3E}">
        <p14:creationId xmlns:p14="http://schemas.microsoft.com/office/powerpoint/2010/main" val="334784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INTENTION</a:t>
            </a:r>
            <a:endParaRPr lang="en-US" dirty="0"/>
          </a:p>
          <a:p>
            <a:r>
              <a:rPr lang="en-US" dirty="0"/>
              <a:t>Application of mentor as connector content. </a:t>
            </a:r>
            <a:endParaRPr lang="en-US" dirty="0">
              <a:effectLst/>
            </a:endParaRPr>
          </a:p>
          <a:p>
            <a:r>
              <a:rPr lang="en-US" dirty="0"/>
              <a:t> </a:t>
            </a:r>
            <a:endParaRPr lang="en-US" dirty="0">
              <a:effectLst/>
            </a:endParaRPr>
          </a:p>
          <a:p>
            <a:r>
              <a:rPr lang="en-US" b="1" dirty="0"/>
              <a:t>TRAINER INSTRUCTIONS</a:t>
            </a:r>
            <a:endParaRPr lang="en-US" dirty="0"/>
          </a:p>
          <a:p>
            <a:pPr defTabSz="931774">
              <a:defRPr/>
            </a:pPr>
            <a:r>
              <a:rPr lang="en-US" dirty="0"/>
              <a:t>This is a practice activity for mentors to think about how they might use the mentor as connector content they just learned. Prior to the training, you should have prepared the individual child scenarios provided on the</a:t>
            </a:r>
            <a:r>
              <a:rPr lang="en-US" baseline="0" dirty="0"/>
              <a:t> </a:t>
            </a:r>
            <a:r>
              <a:rPr lang="en-US" dirty="0"/>
              <a:t>Mentor Training Activity Cards</a:t>
            </a:r>
            <a:r>
              <a:rPr lang="en-US" baseline="0" dirty="0"/>
              <a:t>. </a:t>
            </a:r>
            <a:r>
              <a:rPr lang="en-US" dirty="0"/>
              <a:t>Ask mentors to gets into small groups (can use same as from earlier in Module 3 or mix it up). Give each group a child to discuss by giving them one of the three child scenarios – Ben, Mary, and Jamal. If you have a large group, simply make sure you have enough cards and understand that some groups might have the same child scenario. If you have a small group, there is no need for all three to be addressed. When you ask them to share their ideas, there is no need to have them read the story. </a:t>
            </a:r>
          </a:p>
          <a:p>
            <a:r>
              <a:rPr lang="en-US" dirty="0"/>
              <a:t> </a:t>
            </a:r>
          </a:p>
          <a:p>
            <a:r>
              <a:rPr lang="en-US" b="1" dirty="0"/>
              <a:t>KEY CONTENT</a:t>
            </a:r>
            <a:endParaRPr lang="en-US" dirty="0"/>
          </a:p>
          <a:p>
            <a:pPr marL="174708" indent="-174708">
              <a:buFont typeface="Arial" panose="020B0604020202020204" pitchFamily="34" charset="0"/>
              <a:buChar char="•"/>
            </a:pPr>
            <a:r>
              <a:rPr lang="en-US" dirty="0"/>
              <a:t>Practice activity with situations mentor could do to connect their mentee with people, experiences, and places. </a:t>
            </a:r>
          </a:p>
          <a:p>
            <a:pPr marL="174708" indent="-174708">
              <a:buFont typeface="Arial" panose="020B0604020202020204" pitchFamily="34" charset="0"/>
              <a:buChar char="•"/>
            </a:pPr>
            <a:r>
              <a:rPr lang="en-US" dirty="0"/>
              <a:t>Read the scenario, what assets and aspirations emerge for this child? </a:t>
            </a:r>
          </a:p>
          <a:p>
            <a:pPr marL="174708" indent="-174708">
              <a:buFont typeface="Arial" panose="020B0604020202020204" pitchFamily="34" charset="0"/>
              <a:buChar char="•"/>
            </a:pPr>
            <a:r>
              <a:rPr lang="en-US" dirty="0"/>
              <a:t>Discuss what assets and aspirations emerged</a:t>
            </a:r>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were that child’s mentor, what people, places, and experiences would build on their assets and aspirations?</a:t>
            </a:r>
            <a:endParaRPr lang="en-US" b="0" dirty="0">
              <a:effectLst/>
            </a:endParaRPr>
          </a:p>
          <a:p>
            <a:pPr marL="174708" indent="-174708">
              <a:buFont typeface="Arial" panose="020B0604020202020204" pitchFamily="34" charset="0"/>
              <a:buChar char="•"/>
            </a:pPr>
            <a:r>
              <a:rPr lang="en-US" dirty="0"/>
              <a:t>Why are connection activities especially important for a youth who has an incarcerated family member?</a:t>
            </a:r>
            <a:endParaRPr lang="en-US" dirty="0">
              <a:effectLst/>
            </a:endParaRPr>
          </a:p>
          <a:p>
            <a:r>
              <a:rPr lang="en-US" dirty="0"/>
              <a:t> </a:t>
            </a:r>
            <a:endParaRPr lang="en-US" dirty="0">
              <a:effectLst/>
            </a:endParaRPr>
          </a:p>
          <a:p>
            <a:r>
              <a:rPr lang="en-US" b="1" dirty="0"/>
              <a:t>SUGGESTED SCRIPT: (8 minutes)</a:t>
            </a:r>
            <a:endParaRPr lang="en-US" dirty="0"/>
          </a:p>
          <a:p>
            <a:endParaRPr lang="en-US" dirty="0"/>
          </a:p>
          <a:p>
            <a:pPr defTabSz="931774">
              <a:defRPr/>
            </a:pPr>
            <a:r>
              <a:rPr lang="en-US" dirty="0"/>
              <a:t>Now that we have some ideas of connections, let’s do an</a:t>
            </a:r>
            <a:r>
              <a:rPr lang="en-US" baseline="0" dirty="0"/>
              <a:t> activity that explores how assets and interests and what </a:t>
            </a:r>
            <a:r>
              <a:rPr lang="en-US" dirty="0"/>
              <a:t>a mentor could do to connect their mentee with people, experiences, and places that related to those. We’re going to get into small groups and I’m going to give you a child scenario. As you read the scenario, what assets and aspirations emerge for this child? If you were that child’s mentor, what people, places, and experiences could you suggest that would build on their assets – what activities could you do? Let’s take about 5 minutes to do this and then we will share some of your thoughts as a full group.</a:t>
            </a:r>
          </a:p>
          <a:p>
            <a:pPr defTabSz="931774">
              <a:defRPr/>
            </a:pPr>
            <a:endParaRPr lang="en-US" dirty="0"/>
          </a:p>
          <a:p>
            <a:pPr defTabSz="931774">
              <a:defRPr/>
            </a:pPr>
            <a:r>
              <a:rPr lang="en-US" dirty="0"/>
              <a:t>(</a:t>
            </a:r>
            <a:r>
              <a:rPr lang="en-US" i="1" dirty="0"/>
              <a:t>Allow time mentors to discuss – be on hand in case questions emerge.) </a:t>
            </a:r>
          </a:p>
          <a:p>
            <a:pPr defTabSz="931774">
              <a:defRPr/>
            </a:pPr>
            <a:endParaRPr lang="en-US" dirty="0"/>
          </a:p>
          <a:p>
            <a:pPr defTabSz="931774">
              <a:defRPr/>
            </a:pPr>
            <a:r>
              <a:rPr lang="en-US" dirty="0"/>
              <a:t>So, let’s hear what came out? </a:t>
            </a:r>
            <a:r>
              <a:rPr lang="en-US" u="sng" dirty="0"/>
              <a:t>We don’t need to read the story </a:t>
            </a:r>
            <a:r>
              <a:rPr lang="en-US" dirty="0"/>
              <a:t>– just tell us about the assets, interests, and aspirations you saw in</a:t>
            </a:r>
            <a:r>
              <a:rPr lang="en-US" baseline="0" dirty="0"/>
              <a:t> the youth and then w</a:t>
            </a:r>
            <a:r>
              <a:rPr lang="en-US" dirty="0"/>
              <a:t>hat people and experiences did you think could build on these through connections? What activities could you do?</a:t>
            </a:r>
          </a:p>
          <a:p>
            <a:endParaRPr lang="en-US" dirty="0"/>
          </a:p>
          <a:p>
            <a:endParaRPr lang="en-US" dirty="0"/>
          </a:p>
          <a:p>
            <a:r>
              <a:rPr lang="en-US" b="1" dirty="0"/>
              <a:t> </a:t>
            </a:r>
            <a:endParaRPr lang="en-US" dirty="0"/>
          </a:p>
        </p:txBody>
      </p:sp>
      <p:sp>
        <p:nvSpPr>
          <p:cNvPr id="4" name="Slide Number Placeholder 3"/>
          <p:cNvSpPr>
            <a:spLocks noGrp="1"/>
          </p:cNvSpPr>
          <p:nvPr>
            <p:ph type="sldNum" sz="quarter" idx="10"/>
          </p:nvPr>
        </p:nvSpPr>
        <p:spPr/>
        <p:txBody>
          <a:bodyPr/>
          <a:lstStyle/>
          <a:p>
            <a:fld id="{5C54E473-8F54-4B38-BBBC-5DF674FBDCCF}" type="slidenum">
              <a:rPr lang="en-US" smtClean="0"/>
              <a:t>6</a:t>
            </a:fld>
            <a:endParaRPr lang="en-US" dirty="0"/>
          </a:p>
        </p:txBody>
      </p:sp>
    </p:spTree>
    <p:extLst>
      <p:ext uri="{BB962C8B-B14F-4D97-AF65-F5344CB8AC3E}">
        <p14:creationId xmlns:p14="http://schemas.microsoft.com/office/powerpoint/2010/main" val="334784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INTENTION</a:t>
            </a:r>
            <a:endParaRPr lang="en-US" dirty="0"/>
          </a:p>
          <a:p>
            <a:r>
              <a:rPr lang="en-US" dirty="0"/>
              <a:t>Apply the concept of Mentor as Connector to the Anthony and James case study by exploring ideas for goals and activities that relate to assets and aspirations.</a:t>
            </a:r>
            <a:endParaRPr lang="en-US" dirty="0">
              <a:effectLst/>
            </a:endParaRPr>
          </a:p>
          <a:p>
            <a:r>
              <a:rPr lang="en-US" dirty="0"/>
              <a:t> </a:t>
            </a:r>
            <a:endParaRPr lang="en-US" dirty="0">
              <a:effectLst/>
            </a:endParaRPr>
          </a:p>
          <a:p>
            <a:r>
              <a:rPr lang="en-US" b="1" dirty="0"/>
              <a:t>TRAINER INSTRUCTIONS</a:t>
            </a:r>
            <a:endParaRPr lang="en-US" dirty="0"/>
          </a:p>
          <a:p>
            <a:pPr defTabSz="931774">
              <a:defRPr/>
            </a:pPr>
            <a:r>
              <a:rPr lang="en-US" dirty="0"/>
              <a:t>Direct mentors to Anthony and James handout from Module 3. </a:t>
            </a:r>
          </a:p>
          <a:p>
            <a:pPr defTabSz="931774">
              <a:defRPr/>
            </a:pPr>
            <a:r>
              <a:rPr lang="en-US" dirty="0"/>
              <a:t>Facilitate a conversation with mentors that allows them to explore the concept of assets and aspirations and how they can inform ideas for match activities. </a:t>
            </a:r>
          </a:p>
          <a:p>
            <a:pPr defTabSz="931774">
              <a:defRPr/>
            </a:pPr>
            <a:endParaRPr lang="en-US" dirty="0"/>
          </a:p>
          <a:p>
            <a:r>
              <a:rPr lang="en-US" b="1" dirty="0"/>
              <a:t>KEY CONTENT</a:t>
            </a:r>
            <a:endParaRPr lang="en-US" dirty="0"/>
          </a:p>
          <a:p>
            <a:pPr marL="171450" lvl="0" indent="-171450">
              <a:buFont typeface="Arial" pitchFamily="34" charset="0"/>
              <a:buChar char="•"/>
            </a:pPr>
            <a:r>
              <a:rPr lang="en-US" dirty="0"/>
              <a:t>Apply Mentor as Connector concepts to the Anthony and James case study</a:t>
            </a:r>
          </a:p>
          <a:p>
            <a:pPr marL="171450" lvl="0" indent="-171450">
              <a:buFont typeface="Arial" pitchFamily="34" charset="0"/>
              <a:buChar char="•"/>
            </a:pPr>
            <a:r>
              <a:rPr lang="en-US" dirty="0"/>
              <a:t>How assets and aspirations inform goal development and ideas for activities that connect</a:t>
            </a:r>
            <a:r>
              <a:rPr lang="en-US" b="1" dirty="0"/>
              <a:t> </a:t>
            </a:r>
            <a:endParaRPr lang="en-US" dirty="0"/>
          </a:p>
          <a:p>
            <a:r>
              <a:rPr lang="en-US" dirty="0"/>
              <a:t> </a:t>
            </a:r>
            <a:endParaRPr lang="en-US" dirty="0">
              <a:effectLst/>
            </a:endParaRPr>
          </a:p>
          <a:p>
            <a:r>
              <a:rPr lang="en-US" b="1" dirty="0"/>
              <a:t>SUGGESTED SCRIPT: (5 minutes)</a:t>
            </a:r>
            <a:endParaRPr lang="en-US" dirty="0"/>
          </a:p>
          <a:p>
            <a:endParaRPr lang="en-US" dirty="0"/>
          </a:p>
          <a:p>
            <a:pPr defTabSz="931774">
              <a:defRPr/>
            </a:pPr>
            <a:r>
              <a:rPr lang="en-US" dirty="0"/>
              <a:t>Lets’ go back to Anthony’s story, who we met in Module 3, this time focusing on the areas that match support and James have identified that can be helpful for Anthony based on conversations they’ve had about interests and aspirations.</a:t>
            </a:r>
            <a:r>
              <a:rPr lang="en-US" baseline="0" dirty="0"/>
              <a:t> This </a:t>
            </a:r>
            <a:r>
              <a:rPr lang="en-US" dirty="0"/>
              <a:t>frames some ideas about activities for mentoring that foster growth and development – assets - in Anthony.</a:t>
            </a:r>
          </a:p>
          <a:p>
            <a:endParaRPr lang="en-US" dirty="0"/>
          </a:p>
          <a:p>
            <a:r>
              <a:rPr lang="en-US" dirty="0"/>
              <a:t>Toward the end of this story, we consider Anthony’s assets and activities that could foster their development. Let’s take a minute to remember Anthony’s assets and interests. </a:t>
            </a:r>
            <a:r>
              <a:rPr lang="en-US" i="1" dirty="0"/>
              <a:t>(choreography, music, family, responsible, has future goals, positive</a:t>
            </a:r>
            <a:r>
              <a:rPr lang="en-US" i="1" baseline="0" dirty="0"/>
              <a:t> values)</a:t>
            </a:r>
            <a:r>
              <a:rPr lang="en-US" dirty="0"/>
              <a:t> What are some goals that Anthony might like to focus on based on his interests and aspirations?  (</a:t>
            </a:r>
            <a:r>
              <a:rPr lang="en-US" i="1" dirty="0"/>
              <a:t>Pause</a:t>
            </a:r>
            <a:r>
              <a:rPr lang="en-US" i="1" baseline="0" dirty="0"/>
              <a:t> to allow mentors to respond</a:t>
            </a:r>
            <a:r>
              <a:rPr lang="en-US" baseline="0" dirty="0"/>
              <a:t>) </a:t>
            </a:r>
            <a:r>
              <a:rPr lang="en-US" dirty="0"/>
              <a:t>What activities could Anthony and James do? (</a:t>
            </a:r>
            <a:r>
              <a:rPr lang="en-US" i="1" dirty="0"/>
              <a:t>Pause</a:t>
            </a:r>
            <a:r>
              <a:rPr lang="en-US" i="1" baseline="0" dirty="0"/>
              <a:t> to allow mentors to respond</a:t>
            </a:r>
            <a:r>
              <a:rPr lang="en-US" baseline="0" dirty="0"/>
              <a:t>) </a:t>
            </a:r>
            <a:r>
              <a:rPr lang="en-US" dirty="0"/>
              <a:t>In what ways could match support be helpful to Anthony and his family?   </a:t>
            </a:r>
          </a:p>
          <a:p>
            <a:endParaRPr lang="en-US" dirty="0"/>
          </a:p>
          <a:p>
            <a:r>
              <a:rPr lang="en-US" dirty="0"/>
              <a:t>Remember that mentors and match support do not make Anthony’s goals for him. Rather, match support guides James in better understanding what options are available and what would be appropriate, as a mentor, to do. It is important that Anthony be included in decisions about activities and that he be supported to create his own goals.</a:t>
            </a:r>
          </a:p>
          <a:p>
            <a:endParaRPr lang="en-US" dirty="0"/>
          </a:p>
          <a:p>
            <a:r>
              <a:rPr lang="en-US" dirty="0"/>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C54E473-8F54-4B38-BBBC-5DF674FBDCCF}" type="slidenum">
              <a:rPr lang="en-US" smtClean="0"/>
              <a:t>7</a:t>
            </a:fld>
            <a:endParaRPr lang="en-US" dirty="0"/>
          </a:p>
        </p:txBody>
      </p:sp>
    </p:spTree>
    <p:extLst>
      <p:ext uri="{BB962C8B-B14F-4D97-AF65-F5344CB8AC3E}">
        <p14:creationId xmlns:p14="http://schemas.microsoft.com/office/powerpoint/2010/main" val="334784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INTENTION</a:t>
            </a:r>
          </a:p>
          <a:p>
            <a:r>
              <a:rPr lang="en-US" dirty="0"/>
              <a:t>Apply connector concept to Anthony and James case study</a:t>
            </a:r>
          </a:p>
          <a:p>
            <a:r>
              <a:rPr lang="en-US" dirty="0"/>
              <a:t>Connect mentee’s interests and assets to ideas for activities</a:t>
            </a:r>
          </a:p>
          <a:p>
            <a:endParaRPr lang="en-US" dirty="0"/>
          </a:p>
          <a:p>
            <a:r>
              <a:rPr lang="en-US" b="1" dirty="0"/>
              <a:t>TRAINER INSTRUCTION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Mentors will return to the case study about Anthony and James to apply the concept of “connector”. </a:t>
            </a:r>
          </a:p>
          <a:p>
            <a:r>
              <a:rPr lang="en-US" dirty="0"/>
              <a:t>You will distribute Handout 4A: Anthony and James Case Study Part 2 as </a:t>
            </a:r>
            <a:r>
              <a:rPr lang="en-US" baseline="0" dirty="0"/>
              <a:t>outlined in the suggested script.</a:t>
            </a:r>
            <a:r>
              <a:rPr lang="en-US" dirty="0"/>
              <a:t> </a:t>
            </a:r>
          </a:p>
          <a:p>
            <a:endParaRPr lang="en-US" b="1" dirty="0"/>
          </a:p>
          <a:p>
            <a:r>
              <a:rPr lang="en-US" b="1" dirty="0"/>
              <a:t>KEY CONTENT</a:t>
            </a:r>
          </a:p>
          <a:p>
            <a:pPr marL="171450" indent="-171450">
              <a:buFont typeface="Arial" pitchFamily="34" charset="0"/>
              <a:buChar char="•"/>
            </a:pPr>
            <a:r>
              <a:rPr lang="en-US" dirty="0"/>
              <a:t>Assets, interests, and aspirations should inform ideas for activities the match can do together</a:t>
            </a:r>
          </a:p>
          <a:p>
            <a:pPr marL="171450" indent="-171450">
              <a:buFont typeface="Arial" pitchFamily="34" charset="0"/>
              <a:buChar char="•"/>
            </a:pPr>
            <a:r>
              <a:rPr lang="en-US" dirty="0"/>
              <a:t>Match support can provide additional support to family to address potential barriers</a:t>
            </a:r>
          </a:p>
          <a:p>
            <a:pPr marL="171450" indent="-171450">
              <a:buFont typeface="Arial" pitchFamily="34" charset="0"/>
              <a:buChar char="•"/>
            </a:pPr>
            <a:r>
              <a:rPr lang="en-US" dirty="0"/>
              <a:t>Connections are at the heart of the activities </a:t>
            </a:r>
          </a:p>
          <a:p>
            <a:endParaRPr lang="en-US" dirty="0"/>
          </a:p>
          <a:p>
            <a:r>
              <a:rPr lang="en-US" b="1" dirty="0"/>
              <a:t>SUGGESTED SCRIPT (5 minutes)</a:t>
            </a:r>
            <a:endParaRPr lang="en-US" dirty="0"/>
          </a:p>
          <a:p>
            <a:pPr defTabSz="931774">
              <a:defRPr/>
            </a:pPr>
            <a:endParaRPr lang="en-US" dirty="0"/>
          </a:p>
          <a:p>
            <a:pPr marL="0" marR="0" indent="0" algn="l" defTabSz="931774" rtl="0" eaLnBrk="1" fontAlgn="auto" latinLnBrk="0" hangingPunct="1">
              <a:lnSpc>
                <a:spcPct val="100000"/>
              </a:lnSpc>
              <a:spcBef>
                <a:spcPts val="0"/>
              </a:spcBef>
              <a:spcAft>
                <a:spcPts val="0"/>
              </a:spcAft>
              <a:buClrTx/>
              <a:buSzTx/>
              <a:buFontTx/>
              <a:buNone/>
              <a:tabLst/>
              <a:defRPr/>
            </a:pPr>
            <a:r>
              <a:rPr lang="en-US" dirty="0"/>
              <a:t>James and match support have spent time discussing big picture interests and aspirations that he has learned about in his conversations with Anthony. This conversation on interests and aspirations provides ideas for activities that mentor and mentee could</a:t>
            </a:r>
            <a:r>
              <a:rPr lang="en-US" baseline="0" dirty="0"/>
              <a:t> do</a:t>
            </a:r>
            <a:r>
              <a:rPr lang="en-US" dirty="0"/>
              <a:t> together. They discussed some areas of focus – goals – to support Anthony and the mentoring relationship. Let’s see what they came up with</a:t>
            </a:r>
            <a:r>
              <a:rPr lang="en-US" baseline="0" dirty="0"/>
              <a:t>. Match support will reach out to Anthony’s family and suggest some resources. If they are interested, staff will actually connect them to specific place and people to help them feel more comfortable in pursuing them.</a:t>
            </a:r>
            <a:r>
              <a:rPr lang="en-US" dirty="0"/>
              <a:t> </a:t>
            </a:r>
            <a:endParaRPr lang="en-US" baseline="0" dirty="0"/>
          </a:p>
          <a:p>
            <a:pPr marL="0" marR="0" indent="0" algn="l" defTabSz="931774" rtl="0" eaLnBrk="1" fontAlgn="auto" latinLnBrk="0" hangingPunct="1">
              <a:lnSpc>
                <a:spcPct val="100000"/>
              </a:lnSpc>
              <a:spcBef>
                <a:spcPts val="0"/>
              </a:spcBef>
              <a:spcAft>
                <a:spcPts val="0"/>
              </a:spcAft>
              <a:buClrTx/>
              <a:buSzTx/>
              <a:buFontTx/>
              <a:buNone/>
              <a:tabLst/>
              <a:defRPr/>
            </a:pPr>
            <a:r>
              <a:rPr lang="en-US" baseline="0" dirty="0"/>
              <a:t>Now, consider the goals for Anthony – what are some things Anthony and James could do together to address these goals?   </a:t>
            </a:r>
          </a:p>
          <a:p>
            <a:pPr marL="0" marR="0" indent="0" algn="l" defTabSz="931774"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31774" rtl="0" eaLnBrk="1" fontAlgn="auto" latinLnBrk="0" hangingPunct="1">
              <a:lnSpc>
                <a:spcPct val="100000"/>
              </a:lnSpc>
              <a:spcBef>
                <a:spcPts val="0"/>
              </a:spcBef>
              <a:spcAft>
                <a:spcPts val="0"/>
              </a:spcAft>
              <a:buClrTx/>
              <a:buSzTx/>
              <a:buFontTx/>
              <a:buNone/>
              <a:tabLst/>
              <a:defRPr/>
            </a:pPr>
            <a:r>
              <a:rPr lang="en-US" i="1" dirty="0"/>
              <a:t>(Pass out Anthony and James Case Study - Part 2)  </a:t>
            </a:r>
            <a:r>
              <a:rPr lang="en-US" baseline="0" dirty="0"/>
              <a:t>H</a:t>
            </a:r>
            <a:r>
              <a:rPr lang="en-US" dirty="0"/>
              <a:t>ere’s Part Two of their story </a:t>
            </a:r>
            <a:r>
              <a:rPr lang="en-US" i="1" dirty="0"/>
              <a:t>Refer to Handout 4A as you review a few of the ideas in each area.</a:t>
            </a:r>
            <a:r>
              <a:rPr lang="en-US" i="0" dirty="0"/>
              <a:t> As you can see,</a:t>
            </a:r>
            <a:r>
              <a:rPr lang="en-US" i="0" baseline="0" dirty="0"/>
              <a:t> there are specific activities for match support as well as for James and Anthony to do together but there are also some goals for Anthony to do with encouragement and support from James – high expectation messages. </a:t>
            </a:r>
            <a:endParaRPr lang="en-US" dirty="0"/>
          </a:p>
          <a:p>
            <a:pPr defTabSz="931774">
              <a:defRPr/>
            </a:pPr>
            <a:endParaRPr lang="en-US" dirty="0"/>
          </a:p>
          <a:p>
            <a:pPr defTabSz="931774">
              <a:defRPr/>
            </a:pPr>
            <a:r>
              <a:rPr lang="en-US" dirty="0"/>
              <a:t>Let’s look at those activities – there are connections all over the place. What connections do you see being made for Anthony?  What people,</a:t>
            </a:r>
            <a:r>
              <a:rPr lang="en-US" baseline="0" dirty="0"/>
              <a:t> places, and experiences do you see</a:t>
            </a:r>
            <a:r>
              <a:rPr lang="en-US" dirty="0"/>
              <a:t>? </a:t>
            </a:r>
            <a:r>
              <a:rPr lang="en-US" i="1" dirty="0"/>
              <a:t>Provide</a:t>
            </a:r>
            <a:r>
              <a:rPr lang="en-US" i="1" baseline="0" dirty="0"/>
              <a:t> an example if struggling</a:t>
            </a:r>
            <a:r>
              <a:rPr lang="en-US" i="1" dirty="0"/>
              <a:t> </a:t>
            </a:r>
            <a:r>
              <a:rPr lang="en-US" b="0" i="1" dirty="0">
                <a:solidFill>
                  <a:srgbClr val="FF0000"/>
                </a:solidFill>
              </a:rPr>
              <a:t>(jazz teacher, music store, football half time show, community festivals)</a:t>
            </a:r>
          </a:p>
          <a:p>
            <a:pPr defTabSz="931774">
              <a:defRPr/>
            </a:pPr>
            <a:endParaRPr lang="en-US" dirty="0"/>
          </a:p>
          <a:p>
            <a:pPr defTabSz="931774">
              <a:defRPr/>
            </a:pPr>
            <a:r>
              <a:rPr lang="en-US" dirty="0"/>
              <a:t>Anthony and James, through match activities that foster Anthony’s areas of interests and aspirations, are building a network of support that will expand his assets. Eventually, as Anthony expands</a:t>
            </a:r>
            <a:r>
              <a:rPr lang="en-US" baseline="0" dirty="0"/>
              <a:t> his connections, he develops new skills in developing and navigating relationships. This provides a network of support that acts as</a:t>
            </a:r>
            <a:r>
              <a:rPr lang="en-US" dirty="0"/>
              <a:t> a stable foundation for him as he transitions into adulthood. </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5C54E473-8F54-4B38-BBBC-5DF674FBDCCF}" type="slidenum">
              <a:rPr lang="en-US" smtClean="0"/>
              <a:t>8</a:t>
            </a:fld>
            <a:endParaRPr lang="en-US" dirty="0"/>
          </a:p>
        </p:txBody>
      </p:sp>
    </p:spTree>
    <p:extLst>
      <p:ext uri="{BB962C8B-B14F-4D97-AF65-F5344CB8AC3E}">
        <p14:creationId xmlns:p14="http://schemas.microsoft.com/office/powerpoint/2010/main" val="1148262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INTENTION</a:t>
            </a:r>
            <a:endParaRPr lang="en-US" dirty="0"/>
          </a:p>
          <a:p>
            <a:r>
              <a:rPr lang="en-US" dirty="0"/>
              <a:t>Summarize and close the session. </a:t>
            </a:r>
            <a:endParaRPr lang="en-US" dirty="0">
              <a:effectLst/>
            </a:endParaRPr>
          </a:p>
          <a:p>
            <a:r>
              <a:rPr lang="en-US" dirty="0"/>
              <a:t> </a:t>
            </a:r>
            <a:endParaRPr lang="en-US" dirty="0">
              <a:effectLst/>
            </a:endParaRPr>
          </a:p>
          <a:p>
            <a:r>
              <a:rPr lang="en-US" b="1" dirty="0"/>
              <a:t>TRAINER INSTRUCTIONS</a:t>
            </a:r>
            <a:endParaRPr lang="en-US" dirty="0"/>
          </a:p>
          <a:p>
            <a:pPr defTabSz="931774">
              <a:defRPr/>
            </a:pPr>
            <a:r>
              <a:rPr lang="en-US" dirty="0"/>
              <a:t>This is the same slide that started the training so you will not read the content. It is used to remind mentors of the key content points as you close the session and prepare them for the assessment. Distribute Mentor Handout 4B: Mentor as Connector as you are talking.</a:t>
            </a:r>
          </a:p>
          <a:p>
            <a:pPr defTabSz="931774">
              <a:defRPr/>
            </a:pPr>
            <a:endParaRPr lang="en-US" dirty="0"/>
          </a:p>
          <a:p>
            <a:r>
              <a:rPr lang="en-US" b="1" dirty="0"/>
              <a:t>KEY CONTENT</a:t>
            </a:r>
            <a:endParaRPr lang="en-US" dirty="0"/>
          </a:p>
          <a:p>
            <a:pPr marL="174708" indent="-174708">
              <a:buFont typeface="Arial" pitchFamily="34" charset="0"/>
              <a:buChar char="•"/>
            </a:pPr>
            <a:r>
              <a:rPr lang="en-US" dirty="0"/>
              <a:t>As a mentor you will connect your mentee with other people, experiences, and places</a:t>
            </a:r>
          </a:p>
          <a:p>
            <a:pPr marL="174708" indent="-174708">
              <a:buFont typeface="Arial" pitchFamily="34" charset="0"/>
              <a:buChar char="•"/>
            </a:pPr>
            <a:r>
              <a:rPr lang="en-US" dirty="0"/>
              <a:t>Build on assets and aspirations by doing activities where they can meet people, visit places, have new experiences</a:t>
            </a:r>
          </a:p>
          <a:p>
            <a:pPr marL="174708" indent="-174708">
              <a:buFont typeface="Arial" pitchFamily="34" charset="0"/>
              <a:buChar char="•"/>
            </a:pPr>
            <a:r>
              <a:rPr lang="en-US" dirty="0"/>
              <a:t>Mentor as Connector handout captures key points and provides an opportunity to continue brainstorming ideas </a:t>
            </a:r>
            <a:r>
              <a:rPr lang="en-US" b="1" dirty="0"/>
              <a:t> </a:t>
            </a:r>
            <a:endParaRPr lang="en-US" dirty="0">
              <a:effectLst/>
            </a:endParaRPr>
          </a:p>
          <a:p>
            <a:r>
              <a:rPr lang="en-US" dirty="0"/>
              <a:t> </a:t>
            </a:r>
            <a:endParaRPr lang="en-US" dirty="0">
              <a:effectLst/>
            </a:endParaRPr>
          </a:p>
          <a:p>
            <a:r>
              <a:rPr lang="en-US" b="1" dirty="0"/>
              <a:t>SUGGESTED SCRIPT: (2 minutes)</a:t>
            </a:r>
            <a:endParaRPr lang="en-US" dirty="0"/>
          </a:p>
          <a:p>
            <a:endParaRPr lang="en-US" b="1" dirty="0"/>
          </a:p>
          <a:p>
            <a:pPr defTabSz="931774">
              <a:defRPr/>
            </a:pPr>
            <a:r>
              <a:rPr lang="en-US" dirty="0"/>
              <a:t>So, a Mentor as “Connector” is someone who connects people with other people, experiences, and organizations. – as a “Connector” you will work with your mentee to explore their interests and assets and to build on them by meeting people, visiting places, having new experiences. </a:t>
            </a:r>
          </a:p>
          <a:p>
            <a:endParaRPr lang="en-US" dirty="0"/>
          </a:p>
          <a:p>
            <a:r>
              <a:rPr lang="en-US" baseline="0" dirty="0"/>
              <a:t>Although it’s a simple concept we still covered a lot of information.  </a:t>
            </a:r>
            <a:r>
              <a:rPr lang="en-US" i="1" baseline="0" dirty="0"/>
              <a:t>Give participants handout 4B. </a:t>
            </a:r>
            <a:r>
              <a:rPr lang="en-US" baseline="0" dirty="0"/>
              <a:t>This handout covers some of those key points. On the back is a chart that could start you thinking about some ideas – once you meet your mentee and get to know them, this will be more specific.</a:t>
            </a:r>
            <a:r>
              <a:rPr lang="en-US" dirty="0"/>
              <a:t> This training  is an introduction to your role as a connector. As</a:t>
            </a:r>
            <a:r>
              <a:rPr lang="en-US" baseline="0" dirty="0"/>
              <a:t> you get to know your mentee and work with match support</a:t>
            </a:r>
            <a:r>
              <a:rPr lang="en-US" dirty="0"/>
              <a:t>, you will learn more about how you can support your mentee in identifying and expanding his circle of support – making deeper and more permanent connections with other adults and supports. A</a:t>
            </a:r>
            <a:r>
              <a:rPr lang="en-US" baseline="0" dirty="0"/>
              <a:t> training will be offered later that builds on these concepts later in your match experience. During the early months, your focus is on getting to know each other. Listening for those assets and interests and sharing some of your own. </a:t>
            </a:r>
          </a:p>
          <a:p>
            <a:r>
              <a:rPr lang="en-US" baseline="0" dirty="0"/>
              <a:t> </a:t>
            </a:r>
            <a:r>
              <a:rPr lang="en-US" dirty="0"/>
              <a:t> </a:t>
            </a:r>
          </a:p>
          <a:p>
            <a:r>
              <a:rPr lang="en-US" baseline="0" dirty="0"/>
              <a:t>As a mentor, your primary goal is to build a strong relationship with your mentee, celebrating their assets, tapping into their interests, and encouraging their aspirations. As you are doing this, you are also in a unique positon to help them identify others that can support them in their growth and development. </a:t>
            </a:r>
          </a:p>
          <a:p>
            <a:endParaRPr lang="en-US" baseline="0" dirty="0"/>
          </a:p>
          <a:p>
            <a:r>
              <a:rPr lang="en-US" u="sng" baseline="0" dirty="0"/>
              <a:t>You can be that connector. </a:t>
            </a:r>
          </a:p>
          <a:p>
            <a:endParaRPr lang="en-US" dirty="0"/>
          </a:p>
        </p:txBody>
      </p:sp>
      <p:sp>
        <p:nvSpPr>
          <p:cNvPr id="4" name="Slide Number Placeholder 3"/>
          <p:cNvSpPr>
            <a:spLocks noGrp="1"/>
          </p:cNvSpPr>
          <p:nvPr>
            <p:ph type="sldNum" sz="quarter" idx="10"/>
          </p:nvPr>
        </p:nvSpPr>
        <p:spPr/>
        <p:txBody>
          <a:bodyPr/>
          <a:lstStyle/>
          <a:p>
            <a:fld id="{5C54E473-8F54-4B38-BBBC-5DF674FBDCCF}" type="slidenum">
              <a:rPr lang="en-US" smtClean="0"/>
              <a:t>9</a:t>
            </a:fld>
            <a:endParaRPr lang="en-US" dirty="0"/>
          </a:p>
        </p:txBody>
      </p:sp>
    </p:spTree>
    <p:extLst>
      <p:ext uri="{BB962C8B-B14F-4D97-AF65-F5344CB8AC3E}">
        <p14:creationId xmlns:p14="http://schemas.microsoft.com/office/powerpoint/2010/main" val="4143503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w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jpg"/><Relationship Id="rId4"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youthcollaboratory.org/events" TargetMode="External"/><Relationship Id="rId7"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https://youthcollaboratory.org/mentoring" TargetMode="External"/><Relationship Id="rId4" Type="http://schemas.openxmlformats.org/officeDocument/2006/relationships/hyperlink" Target="https://youthcollaboratory.org/services" TargetMode="External"/><Relationship Id="rId9"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https://www.youtube.com/c/youthcollaboratory" TargetMode="External"/><Relationship Id="rId3" Type="http://schemas.openxmlformats.org/officeDocument/2006/relationships/image" Target="../media/image15.png"/><Relationship Id="rId7" Type="http://schemas.openxmlformats.org/officeDocument/2006/relationships/hyperlink" Target="https://www.linkedin.com/company/ycollaboratory/"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ycollaboratory" TargetMode="External"/><Relationship Id="rId5" Type="http://schemas.openxmlformats.org/officeDocument/2006/relationships/hyperlink" Target="https://www.facebook.com/youthcollaboratory" TargetMode="External"/><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to the Webina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
        <p:nvSpPr>
          <p:cNvPr id="4" name="Rectangle 3"/>
          <p:cNvSpPr/>
          <p:nvPr userDrawn="1"/>
        </p:nvSpPr>
        <p:spPr>
          <a:xfrm>
            <a:off x="838200" y="1910529"/>
            <a:ext cx="10515600" cy="4524315"/>
          </a:xfrm>
          <a:prstGeom prst="rect">
            <a:avLst/>
          </a:prstGeom>
        </p:spPr>
        <p:txBody>
          <a:bodyPr wrap="square">
            <a:spAutoFit/>
          </a:bodyPr>
          <a:lstStyle/>
          <a:p>
            <a:pPr marL="285750" indent="-285750">
              <a:buFont typeface="Arial" panose="020B0604020202020204" pitchFamily="34" charset="0"/>
              <a:buChar char="•"/>
            </a:pPr>
            <a:r>
              <a:rPr lang="en-US" b="1" dirty="0"/>
              <a:t>If using audio via computer, you should be hearing music. </a:t>
            </a:r>
            <a:r>
              <a:rPr lang="en-US" dirty="0"/>
              <a:t>If you cannot hear it, run Adobe's Audio Setup Wizard, located under the Meeting Tab at the top left of the screen. If you have a headset you can enable your microphone by clicking on the microphone icon, connecting audio, and selecting join using computer. Be sure to mute your microphone unless you have a question to ask.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If using audio via phone, call 1-866-242-8681 and enter conference code: 3802541867. </a:t>
            </a:r>
            <a:r>
              <a:rPr lang="en-US" dirty="0"/>
              <a:t>If using the phone, merge your phone number by clicking the blue "i" located in the top right corner of the screen and follow the instructions. Be sure to press # before and after entering the 5 digit number to identify yourself. Be sure to press *6 to mute your line unless you have a question to ask.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Please note the chat box in the bottom of your screen. </a:t>
            </a:r>
            <a:r>
              <a:rPr lang="en-US" dirty="0"/>
              <a:t>This is a way for you to communicate with the group and for us to communicate with you. There is also a private chat feature. If you see a name flashing next to the "Everyone" tab then you have received a private chat - this is especially important for people who joined us as "Guest".</a:t>
            </a:r>
          </a:p>
        </p:txBody>
      </p:sp>
      <p:sp>
        <p:nvSpPr>
          <p:cNvPr id="6" name="TextBox 5"/>
          <p:cNvSpPr txBox="1"/>
          <p:nvPr userDrawn="1"/>
        </p:nvSpPr>
        <p:spPr>
          <a:xfrm>
            <a:off x="838200" y="603447"/>
            <a:ext cx="10515600" cy="769441"/>
          </a:xfrm>
          <a:prstGeom prst="rect">
            <a:avLst/>
          </a:prstGeom>
          <a:noFill/>
        </p:spPr>
        <p:txBody>
          <a:bodyPr wrap="square" rtlCol="0">
            <a:spAutoFit/>
          </a:bodyPr>
          <a:lstStyle/>
          <a:p>
            <a:r>
              <a:rPr kumimoji="0" lang="en-US" sz="4400" b="0" i="0" u="none" strike="noStrike" kern="1200" cap="none" spc="0" normalizeH="0" baseline="0" noProof="0" dirty="0">
                <a:ln>
                  <a:noFill/>
                </a:ln>
                <a:solidFill>
                  <a:srgbClr val="00B398"/>
                </a:solidFill>
                <a:effectLst/>
                <a:uLnTx/>
                <a:uFillTx/>
                <a:latin typeface="+mn-lt"/>
                <a:ea typeface="+mj-ea"/>
                <a:cs typeface="+mj-cs"/>
              </a:rPr>
              <a:t>Welcome to the Webinar</a:t>
            </a:r>
            <a:endParaRPr lang="en-US" dirty="0">
              <a:solidFill>
                <a:srgbClr val="00B398"/>
              </a:solidFill>
            </a:endParaRPr>
          </a:p>
        </p:txBody>
      </p:sp>
    </p:spTree>
    <p:extLst>
      <p:ext uri="{BB962C8B-B14F-4D97-AF65-F5344CB8AC3E}">
        <p14:creationId xmlns:p14="http://schemas.microsoft.com/office/powerpoint/2010/main" val="7096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26" name="Picture Placeholder 25"/>
          <p:cNvSpPr>
            <a:spLocks noGrp="1"/>
          </p:cNvSpPr>
          <p:nvPr>
            <p:ph type="pic" sz="quarter" idx="12"/>
          </p:nvPr>
        </p:nvSpPr>
        <p:spPr>
          <a:xfrm>
            <a:off x="6016625" y="0"/>
            <a:ext cx="6175375" cy="6858000"/>
          </a:xfrm>
        </p:spPr>
        <p:txBody>
          <a:bodyPr/>
          <a:lstStyle/>
          <a:p>
            <a:endParaRPr lang="en-US" dirty="0"/>
          </a:p>
        </p:txBody>
      </p:sp>
      <p:sp>
        <p:nvSpPr>
          <p:cNvPr id="8" name="Freeform 7"/>
          <p:cNvSpPr/>
          <p:nvPr userDrawn="1"/>
        </p:nvSpPr>
        <p:spPr>
          <a:xfrm>
            <a:off x="0" y="8709"/>
            <a:ext cx="6604000" cy="6858000"/>
          </a:xfrm>
          <a:custGeom>
            <a:avLst/>
            <a:gdLst>
              <a:gd name="connsiteX0" fmla="*/ 0 w 6477000"/>
              <a:gd name="connsiteY0" fmla="*/ 0 h 6858000"/>
              <a:gd name="connsiteX1" fmla="*/ 6096000 w 6477000"/>
              <a:gd name="connsiteY1" fmla="*/ 0 h 6858000"/>
              <a:gd name="connsiteX2" fmla="*/ 6096000 w 6477000"/>
              <a:gd name="connsiteY2" fmla="*/ 3191282 h 6858000"/>
              <a:gd name="connsiteX3" fmla="*/ 6477000 w 6477000"/>
              <a:gd name="connsiteY3" fmla="*/ 3429000 h 6858000"/>
              <a:gd name="connsiteX4" fmla="*/ 6096000 w 6477000"/>
              <a:gd name="connsiteY4" fmla="*/ 3666718 h 6858000"/>
              <a:gd name="connsiteX5" fmla="*/ 6096000 w 6477000"/>
              <a:gd name="connsiteY5" fmla="*/ 6858000 h 6858000"/>
              <a:gd name="connsiteX6" fmla="*/ 0 w 6477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0" h="6858000">
                <a:moveTo>
                  <a:pt x="0" y="0"/>
                </a:moveTo>
                <a:lnTo>
                  <a:pt x="6096000" y="0"/>
                </a:lnTo>
                <a:lnTo>
                  <a:pt x="6096000" y="3191282"/>
                </a:lnTo>
                <a:lnTo>
                  <a:pt x="6477000" y="3429000"/>
                </a:lnTo>
                <a:lnTo>
                  <a:pt x="6096000" y="3666718"/>
                </a:lnTo>
                <a:lnTo>
                  <a:pt x="6096000" y="6858000"/>
                </a:lnTo>
                <a:lnTo>
                  <a:pt x="0" y="6858000"/>
                </a:lnTo>
                <a:close/>
              </a:path>
            </a:pathLst>
          </a:custGeom>
          <a:gradFill>
            <a:gsLst>
              <a:gs pos="0">
                <a:srgbClr val="00A59F"/>
              </a:gs>
              <a:gs pos="100000">
                <a:schemeClr val="accent1">
                  <a:lumMod val="71000"/>
                </a:schemeClr>
              </a:gs>
              <a:gs pos="100000">
                <a:schemeClr val="accent1">
                  <a:lumMod val="45000"/>
                  <a:lumOff val="55000"/>
                </a:schemeClr>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dist="25400" dir="3900000" sx="1000" sy="1000" algn="tl" rotWithShape="0">
                  <a:schemeClr val="dk1"/>
                </a:outerShdw>
              </a:effectLst>
              <a:latin typeface="Source Sans Pro" panose="020B0503030403020204"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853" y="193066"/>
            <a:ext cx="1318357" cy="524047"/>
          </a:xfrm>
          <a:prstGeom prst="rect">
            <a:avLst/>
          </a:prstGeom>
        </p:spPr>
      </p:pic>
      <p:sp>
        <p:nvSpPr>
          <p:cNvPr id="5" name="Text Placeholder 4"/>
          <p:cNvSpPr>
            <a:spLocks noGrp="1"/>
          </p:cNvSpPr>
          <p:nvPr>
            <p:ph type="body" sz="quarter" idx="13" hasCustomPrompt="1"/>
          </p:nvPr>
        </p:nvSpPr>
        <p:spPr>
          <a:xfrm>
            <a:off x="1512285" y="3048000"/>
            <a:ext cx="4352925" cy="762000"/>
          </a:xfrm>
        </p:spPr>
        <p:txBody>
          <a:bodyPr>
            <a:noAutofit/>
          </a:bodyPr>
          <a:lstStyle>
            <a:lvl1pPr marL="0" indent="0" algn="r">
              <a:buNone/>
              <a:defRPr sz="5000">
                <a:solidFill>
                  <a:schemeClr val="bg1"/>
                </a:solidFill>
                <a:latin typeface="+mj-lt"/>
              </a:defRPr>
            </a:lvl1pPr>
          </a:lstStyle>
          <a:p>
            <a:pPr lvl="0"/>
            <a:r>
              <a:rPr lang="en-US" dirty="0"/>
              <a:t>Subheading</a:t>
            </a:r>
          </a:p>
        </p:txBody>
      </p:sp>
    </p:spTree>
    <p:extLst>
      <p:ext uri="{BB962C8B-B14F-4D97-AF65-F5344CB8AC3E}">
        <p14:creationId xmlns:p14="http://schemas.microsoft.com/office/powerpoint/2010/main" val="346975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Blank Slide (One Photo)">
    <p:spTree>
      <p:nvGrpSpPr>
        <p:cNvPr id="1" name=""/>
        <p:cNvGrpSpPr/>
        <p:nvPr/>
      </p:nvGrpSpPr>
      <p:grpSpPr>
        <a:xfrm>
          <a:off x="0" y="0"/>
          <a:ext cx="0" cy="0"/>
          <a:chOff x="0" y="0"/>
          <a:chExt cx="0" cy="0"/>
        </a:xfrm>
      </p:grpSpPr>
      <p:sp>
        <p:nvSpPr>
          <p:cNvPr id="13" name="Picture Placeholder 25"/>
          <p:cNvSpPr>
            <a:spLocks noGrp="1"/>
          </p:cNvSpPr>
          <p:nvPr>
            <p:ph type="pic" sz="quarter" idx="12"/>
          </p:nvPr>
        </p:nvSpPr>
        <p:spPr>
          <a:xfrm>
            <a:off x="6016625" y="0"/>
            <a:ext cx="6175375" cy="6858000"/>
          </a:xfrm>
        </p:spPr>
        <p:txBody>
          <a:bodyPr/>
          <a:lstStyle/>
          <a:p>
            <a:endParaRPr lang="en-US" dirty="0"/>
          </a:p>
        </p:txBody>
      </p:sp>
      <p:sp>
        <p:nvSpPr>
          <p:cNvPr id="8" name="Freeform 7"/>
          <p:cNvSpPr/>
          <p:nvPr userDrawn="1"/>
        </p:nvSpPr>
        <p:spPr>
          <a:xfrm>
            <a:off x="0" y="0"/>
            <a:ext cx="6604000" cy="6858000"/>
          </a:xfrm>
          <a:custGeom>
            <a:avLst/>
            <a:gdLst>
              <a:gd name="connsiteX0" fmla="*/ 0 w 6477000"/>
              <a:gd name="connsiteY0" fmla="*/ 0 h 6858000"/>
              <a:gd name="connsiteX1" fmla="*/ 6096000 w 6477000"/>
              <a:gd name="connsiteY1" fmla="*/ 0 h 6858000"/>
              <a:gd name="connsiteX2" fmla="*/ 6096000 w 6477000"/>
              <a:gd name="connsiteY2" fmla="*/ 3191282 h 6858000"/>
              <a:gd name="connsiteX3" fmla="*/ 6477000 w 6477000"/>
              <a:gd name="connsiteY3" fmla="*/ 3429000 h 6858000"/>
              <a:gd name="connsiteX4" fmla="*/ 6096000 w 6477000"/>
              <a:gd name="connsiteY4" fmla="*/ 3666718 h 6858000"/>
              <a:gd name="connsiteX5" fmla="*/ 6096000 w 6477000"/>
              <a:gd name="connsiteY5" fmla="*/ 6858000 h 6858000"/>
              <a:gd name="connsiteX6" fmla="*/ 0 w 6477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0" h="6858000">
                <a:moveTo>
                  <a:pt x="0" y="0"/>
                </a:moveTo>
                <a:lnTo>
                  <a:pt x="6096000" y="0"/>
                </a:lnTo>
                <a:lnTo>
                  <a:pt x="6096000" y="3191282"/>
                </a:lnTo>
                <a:lnTo>
                  <a:pt x="6477000" y="3429000"/>
                </a:lnTo>
                <a:lnTo>
                  <a:pt x="6096000" y="3666718"/>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rgbClr val="00B398"/>
              </a:solidFill>
              <a:effectLst>
                <a:outerShdw dist="25400" dir="3900000" sx="1000" sy="1000" algn="tl" rotWithShape="0">
                  <a:schemeClr val="dk1"/>
                </a:outerShdw>
              </a:effectLst>
              <a:latin typeface="Source Sans Pro" panose="020B0503030403020204"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141" y="243850"/>
            <a:ext cx="1488312" cy="592490"/>
          </a:xfrm>
          <a:prstGeom prst="rect">
            <a:avLst/>
          </a:prstGeom>
        </p:spPr>
      </p:pic>
      <p:sp>
        <p:nvSpPr>
          <p:cNvPr id="17" name="Text Placeholder 16"/>
          <p:cNvSpPr>
            <a:spLocks noGrp="1"/>
          </p:cNvSpPr>
          <p:nvPr>
            <p:ph type="body" sz="quarter" idx="14"/>
          </p:nvPr>
        </p:nvSpPr>
        <p:spPr>
          <a:xfrm>
            <a:off x="136525" y="2141538"/>
            <a:ext cx="5670550" cy="4432300"/>
          </a:xfr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p:txBody>
      </p:sp>
      <p:sp>
        <p:nvSpPr>
          <p:cNvPr id="7" name="Text Placeholder 2"/>
          <p:cNvSpPr>
            <a:spLocks noGrp="1"/>
          </p:cNvSpPr>
          <p:nvPr>
            <p:ph type="body" idx="1"/>
          </p:nvPr>
        </p:nvSpPr>
        <p:spPr>
          <a:xfrm>
            <a:off x="136525" y="1317626"/>
            <a:ext cx="5670550"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341271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cxnSp>
        <p:nvCxnSpPr>
          <p:cNvPr id="43" name="Straight Connector 42"/>
          <p:cNvCxnSpPr/>
          <p:nvPr userDrawn="1"/>
        </p:nvCxnSpPr>
        <p:spPr>
          <a:xfrm>
            <a:off x="2503619" y="5141462"/>
            <a:ext cx="9329152" cy="0"/>
          </a:xfrm>
          <a:prstGeom prst="line">
            <a:avLst/>
          </a:prstGeom>
          <a:ln w="41275">
            <a:solidFill>
              <a:srgbClr val="00A59F"/>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82" y="3875818"/>
            <a:ext cx="11941216" cy="2531289"/>
          </a:xfrm>
          <a:prstGeom prst="rect">
            <a:avLst/>
          </a:prstGeom>
        </p:spPr>
      </p:pic>
      <p:sp>
        <p:nvSpPr>
          <p:cNvPr id="32" name="TextBox 31"/>
          <p:cNvSpPr txBox="1"/>
          <p:nvPr userDrawn="1"/>
        </p:nvSpPr>
        <p:spPr>
          <a:xfrm>
            <a:off x="196582" y="4956796"/>
            <a:ext cx="2307037" cy="369332"/>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We work with</a:t>
            </a:r>
          </a:p>
        </p:txBody>
      </p:sp>
      <p:sp>
        <p:nvSpPr>
          <p:cNvPr id="33" name="TextBox 32"/>
          <p:cNvSpPr txBox="1"/>
          <p:nvPr userDrawn="1"/>
        </p:nvSpPr>
        <p:spPr>
          <a:xfrm>
            <a:off x="3376601" y="4956796"/>
            <a:ext cx="2250997"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to innovate,</a:t>
            </a:r>
          </a:p>
        </p:txBody>
      </p:sp>
      <p:sp>
        <p:nvSpPr>
          <p:cNvPr id="34" name="TextBox 33"/>
          <p:cNvSpPr txBox="1"/>
          <p:nvPr userDrawn="1"/>
        </p:nvSpPr>
        <p:spPr>
          <a:xfrm>
            <a:off x="6500580" y="4956796"/>
            <a:ext cx="2331691"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that assure the</a:t>
            </a:r>
          </a:p>
        </p:txBody>
      </p:sp>
      <p:sp>
        <p:nvSpPr>
          <p:cNvPr id="36" name="TextBox 35"/>
          <p:cNvSpPr txBox="1"/>
          <p:nvPr userDrawn="1"/>
        </p:nvSpPr>
        <p:spPr>
          <a:xfrm>
            <a:off x="196582" y="5278745"/>
            <a:ext cx="2307037" cy="584775"/>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the youth services</a:t>
            </a:r>
            <a:br>
              <a:rPr lang="en-US" sz="1550" dirty="0">
                <a:solidFill>
                  <a:schemeClr val="bg1"/>
                </a:solidFill>
                <a:latin typeface="+mj-lt"/>
                <a:ea typeface="Source Sans Pro" panose="020B0503030403020204" pitchFamily="34" charset="0"/>
              </a:rPr>
            </a:br>
            <a:r>
              <a:rPr lang="en-US" sz="1550" dirty="0">
                <a:solidFill>
                  <a:schemeClr val="bg1"/>
                </a:solidFill>
                <a:latin typeface="+mj-lt"/>
                <a:ea typeface="Source Sans Pro" panose="020B0503030403020204" pitchFamily="34" charset="0"/>
              </a:rPr>
              <a:t>community</a:t>
            </a:r>
          </a:p>
        </p:txBody>
      </p:sp>
      <p:sp>
        <p:nvSpPr>
          <p:cNvPr id="41" name="TextBox 40"/>
          <p:cNvSpPr txBox="1"/>
          <p:nvPr userDrawn="1"/>
        </p:nvSpPr>
        <p:spPr>
          <a:xfrm>
            <a:off x="196582" y="2436605"/>
            <a:ext cx="4005304" cy="769441"/>
          </a:xfrm>
          <a:prstGeom prst="rect">
            <a:avLst/>
          </a:prstGeom>
          <a:noFill/>
        </p:spPr>
        <p:txBody>
          <a:bodyPr wrap="square" rtlCol="0">
            <a:spAutoFit/>
          </a:bodyPr>
          <a:lstStyle/>
          <a:p>
            <a:r>
              <a:rPr lang="en-US" sz="4400" dirty="0">
                <a:solidFill>
                  <a:schemeClr val="bg1"/>
                </a:solidFill>
                <a:latin typeface="+mj-lt"/>
              </a:rPr>
              <a:t>ABOUT US</a:t>
            </a:r>
          </a:p>
        </p:txBody>
      </p:sp>
      <p:sp>
        <p:nvSpPr>
          <p:cNvPr id="44" name="TextBox 43"/>
          <p:cNvSpPr txBox="1"/>
          <p:nvPr userDrawn="1"/>
        </p:nvSpPr>
        <p:spPr>
          <a:xfrm>
            <a:off x="3376601" y="5278720"/>
            <a:ext cx="2250997" cy="584775"/>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evaluate,</a:t>
            </a:r>
            <a:r>
              <a:rPr lang="en-US" sz="1550" baseline="0" dirty="0">
                <a:solidFill>
                  <a:schemeClr val="bg1"/>
                </a:solidFill>
                <a:latin typeface="+mj-lt"/>
                <a:ea typeface="Source Sans Pro" panose="020B0503030403020204" pitchFamily="34" charset="0"/>
              </a:rPr>
              <a:t> + drive effective strategies</a:t>
            </a:r>
            <a:endParaRPr lang="en-US" sz="1550" dirty="0">
              <a:solidFill>
                <a:schemeClr val="bg1"/>
              </a:solidFill>
              <a:latin typeface="+mj-lt"/>
              <a:ea typeface="Source Sans Pro" panose="020B0503030403020204" pitchFamily="34" charset="0"/>
            </a:endParaRPr>
          </a:p>
        </p:txBody>
      </p:sp>
      <p:sp>
        <p:nvSpPr>
          <p:cNvPr id="45" name="TextBox 44"/>
          <p:cNvSpPr txBox="1"/>
          <p:nvPr userDrawn="1"/>
        </p:nvSpPr>
        <p:spPr>
          <a:xfrm>
            <a:off x="6553253" y="5277006"/>
            <a:ext cx="2250997" cy="584775"/>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safety + well-being of youth + young adults,</a:t>
            </a:r>
            <a:endParaRPr lang="en-US" sz="1550" dirty="0">
              <a:solidFill>
                <a:schemeClr val="bg1"/>
              </a:solidFill>
              <a:latin typeface="+mj-lt"/>
              <a:ea typeface="Source Sans Pro" panose="020B0503030403020204" pitchFamily="34" charset="0"/>
            </a:endParaRPr>
          </a:p>
        </p:txBody>
      </p:sp>
      <p:sp>
        <p:nvSpPr>
          <p:cNvPr id="46" name="TextBox 45"/>
          <p:cNvSpPr txBox="1"/>
          <p:nvPr userDrawn="1"/>
        </p:nvSpPr>
        <p:spPr>
          <a:xfrm>
            <a:off x="9705252" y="4956796"/>
            <a:ext cx="2241931"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unlocking</a:t>
            </a:r>
          </a:p>
        </p:txBody>
      </p:sp>
      <p:sp>
        <p:nvSpPr>
          <p:cNvPr id="47" name="TextBox 46"/>
          <p:cNvSpPr txBox="1"/>
          <p:nvPr userDrawn="1"/>
        </p:nvSpPr>
        <p:spPr>
          <a:xfrm>
            <a:off x="9668166" y="5277006"/>
            <a:ext cx="2279018" cy="569387"/>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their limitless</a:t>
            </a:r>
          </a:p>
          <a:p>
            <a:pPr algn="ctr"/>
            <a:r>
              <a:rPr lang="en-US" sz="1550" baseline="0" dirty="0">
                <a:solidFill>
                  <a:schemeClr val="bg1"/>
                </a:solidFill>
                <a:latin typeface="+mj-lt"/>
                <a:ea typeface="Source Sans Pro" panose="020B0503030403020204" pitchFamily="34" charset="0"/>
              </a:rPr>
              <a:t>potential.</a:t>
            </a:r>
            <a:endParaRPr lang="en-US" sz="1550" dirty="0">
              <a:solidFill>
                <a:schemeClr val="bg1"/>
              </a:solidFill>
              <a:latin typeface="+mj-lt"/>
              <a:ea typeface="Source Sans Pro" panose="020B0503030403020204" pitchFamily="34" charset="0"/>
            </a:endParaRPr>
          </a:p>
        </p:txBody>
      </p:sp>
      <p:pic>
        <p:nvPicPr>
          <p:cNvPr id="48" name="Picture Placeholder 14"/>
          <p:cNvPicPr>
            <a:picLocks noChangeAspect="1"/>
          </p:cNvPicPr>
          <p:nvPr userDrawn="1"/>
        </p:nvPicPr>
        <p:blipFill>
          <a:blip r:embed="rId3">
            <a:extLst>
              <a:ext uri="{28A0092B-C50C-407E-A947-70E740481C1C}">
                <a14:useLocalDpi xmlns:a14="http://schemas.microsoft.com/office/drawing/2010/main" val="0"/>
              </a:ext>
            </a:extLst>
          </a:blip>
          <a:srcRect t="25463" b="25463"/>
          <a:stretch>
            <a:fillRect/>
          </a:stretch>
        </p:blipFill>
        <p:spPr>
          <a:xfrm>
            <a:off x="0" y="-14810"/>
            <a:ext cx="12192000" cy="3365500"/>
          </a:xfrm>
          <a:prstGeom prst="rect">
            <a:avLst/>
          </a:prstGeom>
        </p:spPr>
      </p:pic>
      <p:sp>
        <p:nvSpPr>
          <p:cNvPr id="40" name="Rectangle 39"/>
          <p:cNvSpPr/>
          <p:nvPr userDrawn="1"/>
        </p:nvSpPr>
        <p:spPr>
          <a:xfrm>
            <a:off x="-5010" y="-8182"/>
            <a:ext cx="12192000" cy="3365422"/>
          </a:xfrm>
          <a:prstGeom prst="rect">
            <a:avLst/>
          </a:prstGeom>
          <a:blipFill dpi="0" rotWithShape="1">
            <a:blip r:embed="rId4">
              <a:alphaModFix amt="76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Source Sans Pro" panose="020B0503030403020204" pitchFamily="34" charset="0"/>
            </a:endParaRPr>
          </a:p>
        </p:txBody>
      </p:sp>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49" name="TextBox 48"/>
          <p:cNvSpPr txBox="1"/>
          <p:nvPr userDrawn="1"/>
        </p:nvSpPr>
        <p:spPr>
          <a:xfrm>
            <a:off x="348982" y="2589005"/>
            <a:ext cx="4005304" cy="769441"/>
          </a:xfrm>
          <a:prstGeom prst="rect">
            <a:avLst/>
          </a:prstGeom>
          <a:noFill/>
        </p:spPr>
        <p:txBody>
          <a:bodyPr wrap="square" rtlCol="0">
            <a:spAutoFit/>
          </a:bodyPr>
          <a:lstStyle/>
          <a:p>
            <a:r>
              <a:rPr lang="en-US" sz="4400" dirty="0">
                <a:solidFill>
                  <a:schemeClr val="bg1"/>
                </a:solidFill>
                <a:latin typeface="+mj-lt"/>
              </a:rPr>
              <a:t>ABOUT US</a:t>
            </a:r>
          </a:p>
        </p:txBody>
      </p:sp>
    </p:spTree>
    <p:extLst>
      <p:ext uri="{BB962C8B-B14F-4D97-AF65-F5344CB8AC3E}">
        <p14:creationId xmlns:p14="http://schemas.microsoft.com/office/powerpoint/2010/main" val="2711989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o We Reach">
    <p:spTree>
      <p:nvGrpSpPr>
        <p:cNvPr id="1" name=""/>
        <p:cNvGrpSpPr/>
        <p:nvPr/>
      </p:nvGrpSpPr>
      <p:grpSpPr>
        <a:xfrm>
          <a:off x="0" y="0"/>
          <a:ext cx="0" cy="0"/>
          <a:chOff x="0" y="0"/>
          <a:chExt cx="0" cy="0"/>
        </a:xfrm>
      </p:grpSpPr>
      <p:sp>
        <p:nvSpPr>
          <p:cNvPr id="32" name="TextBox 31"/>
          <p:cNvSpPr txBox="1"/>
          <p:nvPr userDrawn="1"/>
        </p:nvSpPr>
        <p:spPr>
          <a:xfrm>
            <a:off x="196582" y="4956796"/>
            <a:ext cx="2307037" cy="369332"/>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We work with</a:t>
            </a:r>
          </a:p>
        </p:txBody>
      </p:sp>
      <p:sp>
        <p:nvSpPr>
          <p:cNvPr id="34" name="TextBox 33"/>
          <p:cNvSpPr txBox="1"/>
          <p:nvPr userDrawn="1"/>
        </p:nvSpPr>
        <p:spPr>
          <a:xfrm>
            <a:off x="6500580" y="4956796"/>
            <a:ext cx="2331691"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that assure the</a:t>
            </a:r>
          </a:p>
        </p:txBody>
      </p:sp>
      <p:sp>
        <p:nvSpPr>
          <p:cNvPr id="36" name="TextBox 35"/>
          <p:cNvSpPr txBox="1"/>
          <p:nvPr userDrawn="1"/>
        </p:nvSpPr>
        <p:spPr>
          <a:xfrm>
            <a:off x="196582" y="5278745"/>
            <a:ext cx="2307037" cy="584775"/>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the youth services</a:t>
            </a:r>
            <a:br>
              <a:rPr lang="en-US" sz="1550" dirty="0">
                <a:solidFill>
                  <a:schemeClr val="bg1"/>
                </a:solidFill>
                <a:latin typeface="+mj-lt"/>
                <a:ea typeface="Source Sans Pro" panose="020B0503030403020204" pitchFamily="34" charset="0"/>
              </a:rPr>
            </a:br>
            <a:r>
              <a:rPr lang="en-US" sz="1550" dirty="0">
                <a:solidFill>
                  <a:schemeClr val="bg1"/>
                </a:solidFill>
                <a:latin typeface="+mj-lt"/>
                <a:ea typeface="Source Sans Pro" panose="020B0503030403020204" pitchFamily="34" charset="0"/>
              </a:rPr>
              <a:t>community</a:t>
            </a:r>
          </a:p>
        </p:txBody>
      </p:sp>
      <p:sp>
        <p:nvSpPr>
          <p:cNvPr id="41" name="TextBox 40"/>
          <p:cNvSpPr txBox="1"/>
          <p:nvPr userDrawn="1"/>
        </p:nvSpPr>
        <p:spPr>
          <a:xfrm>
            <a:off x="196582" y="2436605"/>
            <a:ext cx="4005304" cy="769441"/>
          </a:xfrm>
          <a:prstGeom prst="rect">
            <a:avLst/>
          </a:prstGeom>
          <a:noFill/>
        </p:spPr>
        <p:txBody>
          <a:bodyPr wrap="square" rtlCol="0">
            <a:spAutoFit/>
          </a:bodyPr>
          <a:lstStyle/>
          <a:p>
            <a:r>
              <a:rPr lang="en-US" sz="4400" dirty="0">
                <a:solidFill>
                  <a:schemeClr val="bg1"/>
                </a:solidFill>
                <a:latin typeface="+mj-lt"/>
              </a:rPr>
              <a:t>ABOUT US</a:t>
            </a:r>
          </a:p>
        </p:txBody>
      </p:sp>
      <p:sp>
        <p:nvSpPr>
          <p:cNvPr id="44" name="TextBox 43"/>
          <p:cNvSpPr txBox="1"/>
          <p:nvPr userDrawn="1"/>
        </p:nvSpPr>
        <p:spPr>
          <a:xfrm>
            <a:off x="3376601" y="5278720"/>
            <a:ext cx="2250997" cy="584775"/>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evaluate,</a:t>
            </a:r>
            <a:r>
              <a:rPr lang="en-US" sz="1550" baseline="0" dirty="0">
                <a:solidFill>
                  <a:schemeClr val="bg1"/>
                </a:solidFill>
                <a:latin typeface="+mj-lt"/>
                <a:ea typeface="Source Sans Pro" panose="020B0503030403020204" pitchFamily="34" charset="0"/>
              </a:rPr>
              <a:t> + drive effective strategies</a:t>
            </a:r>
            <a:endParaRPr lang="en-US" sz="1550" dirty="0">
              <a:solidFill>
                <a:schemeClr val="bg1"/>
              </a:solidFill>
              <a:latin typeface="+mj-lt"/>
              <a:ea typeface="Source Sans Pro" panose="020B0503030403020204" pitchFamily="34" charset="0"/>
            </a:endParaRPr>
          </a:p>
        </p:txBody>
      </p:sp>
      <p:sp>
        <p:nvSpPr>
          <p:cNvPr id="45" name="TextBox 44"/>
          <p:cNvSpPr txBox="1"/>
          <p:nvPr userDrawn="1"/>
        </p:nvSpPr>
        <p:spPr>
          <a:xfrm>
            <a:off x="6553253" y="5277006"/>
            <a:ext cx="2250997" cy="584775"/>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safety + well-being of youth + young adults,</a:t>
            </a:r>
            <a:endParaRPr lang="en-US" sz="1550" dirty="0">
              <a:solidFill>
                <a:schemeClr val="bg1"/>
              </a:solidFill>
              <a:latin typeface="+mj-lt"/>
              <a:ea typeface="Source Sans Pro" panose="020B0503030403020204" pitchFamily="34" charset="0"/>
            </a:endParaRPr>
          </a:p>
        </p:txBody>
      </p:sp>
      <p:sp>
        <p:nvSpPr>
          <p:cNvPr id="46" name="TextBox 45"/>
          <p:cNvSpPr txBox="1"/>
          <p:nvPr userDrawn="1"/>
        </p:nvSpPr>
        <p:spPr>
          <a:xfrm>
            <a:off x="9705252" y="4956796"/>
            <a:ext cx="2241931"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unlocking</a:t>
            </a:r>
          </a:p>
        </p:txBody>
      </p:sp>
      <p:sp>
        <p:nvSpPr>
          <p:cNvPr id="47" name="TextBox 46"/>
          <p:cNvSpPr txBox="1"/>
          <p:nvPr userDrawn="1"/>
        </p:nvSpPr>
        <p:spPr>
          <a:xfrm>
            <a:off x="9668166" y="5277006"/>
            <a:ext cx="2279018" cy="569387"/>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their limitless</a:t>
            </a:r>
          </a:p>
          <a:p>
            <a:pPr algn="ctr"/>
            <a:r>
              <a:rPr lang="en-US" sz="1550" baseline="0" dirty="0">
                <a:solidFill>
                  <a:schemeClr val="bg1"/>
                </a:solidFill>
                <a:latin typeface="+mj-lt"/>
                <a:ea typeface="Source Sans Pro" panose="020B0503030403020204" pitchFamily="34" charset="0"/>
              </a:rPr>
              <a:t>potential.</a:t>
            </a:r>
            <a:endParaRPr lang="en-US" sz="1550" dirty="0">
              <a:solidFill>
                <a:schemeClr val="bg1"/>
              </a:solidFill>
              <a:latin typeface="+mj-lt"/>
              <a:ea typeface="Source Sans Pro" panose="020B0503030403020204" pitchFamily="34" charset="0"/>
            </a:endParaRPr>
          </a:p>
        </p:txBody>
      </p:sp>
      <p:pic>
        <p:nvPicPr>
          <p:cNvPr id="42" name="Picture 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49" name="TextBox 48"/>
          <p:cNvSpPr txBox="1"/>
          <p:nvPr userDrawn="1"/>
        </p:nvSpPr>
        <p:spPr>
          <a:xfrm>
            <a:off x="348982" y="2589005"/>
            <a:ext cx="4005304" cy="769441"/>
          </a:xfrm>
          <a:prstGeom prst="rect">
            <a:avLst/>
          </a:prstGeom>
          <a:noFill/>
        </p:spPr>
        <p:txBody>
          <a:bodyPr wrap="square" rtlCol="0">
            <a:spAutoFit/>
          </a:bodyPr>
          <a:lstStyle/>
          <a:p>
            <a:r>
              <a:rPr lang="en-US" sz="4400" dirty="0">
                <a:solidFill>
                  <a:schemeClr val="bg1"/>
                </a:solidFill>
                <a:latin typeface="+mj-lt"/>
              </a:rPr>
              <a:t>ABOUT US</a:t>
            </a:r>
          </a:p>
        </p:txBody>
      </p:sp>
      <p:pic>
        <p:nvPicPr>
          <p:cNvPr id="19" name="Picture 18"/>
          <p:cNvPicPr>
            <a:picLocks noChangeAspect="1"/>
          </p:cNvPicPr>
          <p:nvPr userDrawn="1"/>
        </p:nvPicPr>
        <p:blipFill rotWithShape="1">
          <a:blip r:embed="rId4" cstate="print">
            <a:extLst>
              <a:ext uri="{28A0092B-C50C-407E-A947-70E740481C1C}">
                <a14:useLocalDpi xmlns:a14="http://schemas.microsoft.com/office/drawing/2010/main" val="0"/>
              </a:ext>
            </a:extLst>
          </a:blip>
          <a:srcRect t="34368" b="24409"/>
          <a:stretch/>
        </p:blipFill>
        <p:spPr>
          <a:xfrm>
            <a:off x="1" y="2"/>
            <a:ext cx="12213999" cy="3361267"/>
          </a:xfrm>
          <a:prstGeom prst="rect">
            <a:avLst/>
          </a:prstGeom>
        </p:spPr>
      </p:pic>
      <p:sp>
        <p:nvSpPr>
          <p:cNvPr id="18" name="Rectangle 17"/>
          <p:cNvSpPr/>
          <p:nvPr userDrawn="1"/>
        </p:nvSpPr>
        <p:spPr>
          <a:xfrm>
            <a:off x="-4100" y="-4733"/>
            <a:ext cx="12211200" cy="3365422"/>
          </a:xfrm>
          <a:prstGeom prst="rect">
            <a:avLst/>
          </a:prstGeom>
          <a:blipFill dpi="0" rotWithShape="1">
            <a:blip r:embed="rId5">
              <a:alphaModFix amt="76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350" dirty="0">
              <a:latin typeface="Source Sans Pro" panose="020B0503030403020204" pitchFamily="34" charset="0"/>
            </a:endParaRPr>
          </a:p>
        </p:txBody>
      </p:sp>
      <p:sp>
        <p:nvSpPr>
          <p:cNvPr id="20" name="TextBox 19"/>
          <p:cNvSpPr txBox="1"/>
          <p:nvPr userDrawn="1"/>
        </p:nvSpPr>
        <p:spPr>
          <a:xfrm>
            <a:off x="375259" y="2583750"/>
            <a:ext cx="4753790" cy="769441"/>
          </a:xfrm>
          <a:prstGeom prst="rect">
            <a:avLst/>
          </a:prstGeom>
          <a:noFill/>
        </p:spPr>
        <p:txBody>
          <a:bodyPr wrap="square" rtlCol="0">
            <a:spAutoFit/>
          </a:bodyPr>
          <a:lstStyle/>
          <a:p>
            <a:r>
              <a:rPr lang="en-US" sz="4400" dirty="0">
                <a:solidFill>
                  <a:schemeClr val="bg1"/>
                </a:solidFill>
                <a:latin typeface="+mj-lt"/>
              </a:rPr>
              <a:t>WHO WE REACH</a:t>
            </a:r>
          </a:p>
        </p:txBody>
      </p:sp>
      <p:graphicFrame>
        <p:nvGraphicFramePr>
          <p:cNvPr id="21" name="Object 20"/>
          <p:cNvGraphicFramePr>
            <a:graphicFrameLocks noChangeAspect="1"/>
          </p:cNvGraphicFramePr>
          <p:nvPr userDrawn="1"/>
        </p:nvGraphicFramePr>
        <p:xfrm>
          <a:off x="0" y="3354363"/>
          <a:ext cx="12211454" cy="3503637"/>
        </p:xfrm>
        <a:graphic>
          <a:graphicData uri="http://schemas.openxmlformats.org/presentationml/2006/ole">
            <mc:AlternateContent xmlns:mc="http://schemas.openxmlformats.org/markup-compatibility/2006">
              <mc:Choice xmlns:v="urn:schemas-microsoft-com:vml" Requires="v">
                <p:oleObj spid="_x0000_s1035" r:id="rId6" imgW="18311040" imgH="5269680" progId="">
                  <p:embed/>
                </p:oleObj>
              </mc:Choice>
              <mc:Fallback>
                <p:oleObj r:id="rId6" imgW="18311040" imgH="5269680" progId="">
                  <p:embed/>
                  <p:pic>
                    <p:nvPicPr>
                      <p:cNvPr id="15" name="Object 14"/>
                      <p:cNvPicPr/>
                      <p:nvPr/>
                    </p:nvPicPr>
                    <p:blipFill>
                      <a:blip r:embed="rId7"/>
                      <a:stretch>
                        <a:fillRect/>
                      </a:stretch>
                    </p:blipFill>
                    <p:spPr>
                      <a:xfrm>
                        <a:off x="0" y="3354363"/>
                        <a:ext cx="12211454" cy="3503637"/>
                      </a:xfrm>
                      <a:prstGeom prst="rect">
                        <a:avLst/>
                      </a:prstGeom>
                    </p:spPr>
                  </p:pic>
                </p:oleObj>
              </mc:Fallback>
            </mc:AlternateContent>
          </a:graphicData>
        </a:graphic>
      </p:graphicFrame>
      <p:sp>
        <p:nvSpPr>
          <p:cNvPr id="22" name="TextBox 21"/>
          <p:cNvSpPr txBox="1"/>
          <p:nvPr userDrawn="1"/>
        </p:nvSpPr>
        <p:spPr>
          <a:xfrm>
            <a:off x="196583" y="4511915"/>
            <a:ext cx="2307037" cy="646331"/>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12,000+ </a:t>
            </a:r>
          </a:p>
          <a:p>
            <a:pPr algn="ctr"/>
            <a:r>
              <a:rPr lang="en-US" sz="1800" b="1" dirty="0">
                <a:solidFill>
                  <a:schemeClr val="bg1"/>
                </a:solidFill>
                <a:latin typeface="+mj-lt"/>
                <a:ea typeface="Source Sans Pro" panose="020B0503030403020204" pitchFamily="34" charset="0"/>
              </a:rPr>
              <a:t>served</a:t>
            </a:r>
          </a:p>
        </p:txBody>
      </p:sp>
      <p:sp>
        <p:nvSpPr>
          <p:cNvPr id="23" name="TextBox 22"/>
          <p:cNvSpPr txBox="1"/>
          <p:nvPr userDrawn="1"/>
        </p:nvSpPr>
        <p:spPr>
          <a:xfrm>
            <a:off x="3376602" y="4511915"/>
            <a:ext cx="2250997" cy="646331"/>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3,000+</a:t>
            </a:r>
          </a:p>
          <a:p>
            <a:pPr algn="ctr"/>
            <a:r>
              <a:rPr lang="en-US" sz="1800" b="1" dirty="0">
                <a:solidFill>
                  <a:schemeClr val="bg1"/>
                </a:solidFill>
                <a:latin typeface="+mj-lt"/>
                <a:ea typeface="Source Sans Pro" panose="020B0503030403020204" pitchFamily="34" charset="0"/>
              </a:rPr>
              <a:t>served</a:t>
            </a:r>
          </a:p>
        </p:txBody>
      </p:sp>
      <p:sp>
        <p:nvSpPr>
          <p:cNvPr id="24" name="TextBox 23"/>
          <p:cNvSpPr txBox="1"/>
          <p:nvPr userDrawn="1"/>
        </p:nvSpPr>
        <p:spPr>
          <a:xfrm>
            <a:off x="196583" y="5104082"/>
            <a:ext cx="2307037" cy="569387"/>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In the youth services</a:t>
            </a:r>
            <a:br>
              <a:rPr lang="en-US" sz="1550" dirty="0">
                <a:solidFill>
                  <a:schemeClr val="bg1"/>
                </a:solidFill>
                <a:latin typeface="+mj-lt"/>
                <a:ea typeface="Source Sans Pro" panose="020B0503030403020204" pitchFamily="34" charset="0"/>
              </a:rPr>
            </a:br>
            <a:r>
              <a:rPr lang="en-US" sz="1550" dirty="0">
                <a:solidFill>
                  <a:schemeClr val="bg1"/>
                </a:solidFill>
                <a:latin typeface="+mj-lt"/>
                <a:ea typeface="Source Sans Pro" panose="020B0503030403020204" pitchFamily="34" charset="0"/>
              </a:rPr>
              <a:t>field as</a:t>
            </a:r>
            <a:r>
              <a:rPr lang="en-US" sz="1550" baseline="0" dirty="0">
                <a:solidFill>
                  <a:schemeClr val="bg1"/>
                </a:solidFill>
                <a:latin typeface="+mj-lt"/>
                <a:ea typeface="Source Sans Pro" panose="020B0503030403020204" pitchFamily="34" charset="0"/>
              </a:rPr>
              <a:t> a whole</a:t>
            </a:r>
            <a:endParaRPr lang="en-US" sz="1550" dirty="0">
              <a:solidFill>
                <a:schemeClr val="bg1"/>
              </a:solidFill>
              <a:latin typeface="+mj-lt"/>
              <a:ea typeface="Source Sans Pro" panose="020B0503030403020204" pitchFamily="34" charset="0"/>
            </a:endParaRPr>
          </a:p>
        </p:txBody>
      </p:sp>
      <p:sp>
        <p:nvSpPr>
          <p:cNvPr id="25" name="TextBox 24"/>
          <p:cNvSpPr txBox="1"/>
          <p:nvPr userDrawn="1"/>
        </p:nvSpPr>
        <p:spPr>
          <a:xfrm>
            <a:off x="3376602" y="5104057"/>
            <a:ext cx="2250997" cy="569387"/>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Through training</a:t>
            </a:r>
            <a:r>
              <a:rPr lang="en-US" sz="1550" baseline="0" dirty="0">
                <a:solidFill>
                  <a:schemeClr val="bg1"/>
                </a:solidFill>
                <a:latin typeface="+mj-lt"/>
                <a:ea typeface="Source Sans Pro" panose="020B0503030403020204" pitchFamily="34" charset="0"/>
              </a:rPr>
              <a:t> +</a:t>
            </a:r>
          </a:p>
          <a:p>
            <a:pPr algn="ctr"/>
            <a:r>
              <a:rPr lang="en-US" sz="1550" baseline="0" dirty="0">
                <a:solidFill>
                  <a:schemeClr val="bg1"/>
                </a:solidFill>
                <a:latin typeface="+mj-lt"/>
                <a:ea typeface="Source Sans Pro" panose="020B0503030403020204" pitchFamily="34" charset="0"/>
              </a:rPr>
              <a:t>consulting</a:t>
            </a:r>
            <a:endParaRPr lang="en-US" sz="1550" dirty="0">
              <a:solidFill>
                <a:schemeClr val="bg1"/>
              </a:solidFill>
              <a:latin typeface="+mj-lt"/>
              <a:ea typeface="Source Sans Pro" panose="020B0503030403020204" pitchFamily="34" charset="0"/>
            </a:endParaRPr>
          </a:p>
        </p:txBody>
      </p:sp>
      <p:sp>
        <p:nvSpPr>
          <p:cNvPr id="26" name="TextBox 25"/>
          <p:cNvSpPr txBox="1"/>
          <p:nvPr userDrawn="1"/>
        </p:nvSpPr>
        <p:spPr>
          <a:xfrm>
            <a:off x="6553254" y="5108559"/>
            <a:ext cx="2250997" cy="569387"/>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In 46 states</a:t>
            </a:r>
          </a:p>
          <a:p>
            <a:pPr algn="ctr"/>
            <a:r>
              <a:rPr lang="en-US" sz="1550" baseline="0" dirty="0">
                <a:solidFill>
                  <a:schemeClr val="bg1"/>
                </a:solidFill>
                <a:latin typeface="+mj-lt"/>
                <a:ea typeface="Source Sans Pro" panose="020B0503030403020204" pitchFamily="34" charset="0"/>
              </a:rPr>
              <a:t>across the country</a:t>
            </a:r>
            <a:endParaRPr lang="en-US" sz="1550" dirty="0">
              <a:solidFill>
                <a:schemeClr val="bg1"/>
              </a:solidFill>
              <a:latin typeface="+mj-lt"/>
              <a:ea typeface="Source Sans Pro" panose="020B0503030403020204" pitchFamily="34" charset="0"/>
            </a:endParaRPr>
          </a:p>
        </p:txBody>
      </p:sp>
      <p:sp>
        <p:nvSpPr>
          <p:cNvPr id="27" name="TextBox 26"/>
          <p:cNvSpPr txBox="1"/>
          <p:nvPr userDrawn="1"/>
        </p:nvSpPr>
        <p:spPr>
          <a:xfrm>
            <a:off x="9677462" y="4516561"/>
            <a:ext cx="2284189" cy="646331"/>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55 </a:t>
            </a:r>
          </a:p>
          <a:p>
            <a:pPr algn="ctr"/>
            <a:r>
              <a:rPr lang="en-US" sz="1800" b="1" dirty="0">
                <a:solidFill>
                  <a:schemeClr val="bg1"/>
                </a:solidFill>
                <a:latin typeface="+mj-lt"/>
                <a:ea typeface="Source Sans Pro" panose="020B0503030403020204" pitchFamily="34" charset="0"/>
              </a:rPr>
              <a:t>sub-grantees</a:t>
            </a:r>
          </a:p>
        </p:txBody>
      </p:sp>
      <p:sp>
        <p:nvSpPr>
          <p:cNvPr id="28" name="TextBox 27"/>
          <p:cNvSpPr txBox="1"/>
          <p:nvPr userDrawn="1"/>
        </p:nvSpPr>
        <p:spPr>
          <a:xfrm>
            <a:off x="9684763" y="5108559"/>
            <a:ext cx="2279019" cy="569387"/>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In 36 states</a:t>
            </a:r>
          </a:p>
          <a:p>
            <a:pPr algn="ctr"/>
            <a:r>
              <a:rPr lang="en-US" sz="1550" baseline="0" dirty="0">
                <a:solidFill>
                  <a:schemeClr val="bg1"/>
                </a:solidFill>
                <a:latin typeface="+mj-lt"/>
                <a:ea typeface="Source Sans Pro" panose="020B0503030403020204" pitchFamily="34" charset="0"/>
              </a:rPr>
              <a:t>across the country</a:t>
            </a:r>
            <a:endParaRPr lang="en-US" sz="1550" dirty="0">
              <a:solidFill>
                <a:schemeClr val="bg1"/>
              </a:solidFill>
              <a:latin typeface="+mj-lt"/>
              <a:ea typeface="Source Sans Pro" panose="020B0503030403020204" pitchFamily="34" charset="0"/>
            </a:endParaRPr>
          </a:p>
        </p:txBody>
      </p:sp>
      <p:sp>
        <p:nvSpPr>
          <p:cNvPr id="29" name="TextBox 28"/>
          <p:cNvSpPr txBox="1"/>
          <p:nvPr userDrawn="1"/>
        </p:nvSpPr>
        <p:spPr>
          <a:xfrm>
            <a:off x="6540927" y="4516561"/>
            <a:ext cx="2250997" cy="646331"/>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200+</a:t>
            </a:r>
          </a:p>
          <a:p>
            <a:pPr algn="ctr"/>
            <a:r>
              <a:rPr lang="en-US" sz="1800" b="1" dirty="0">
                <a:solidFill>
                  <a:schemeClr val="bg1"/>
                </a:solidFill>
                <a:latin typeface="+mj-lt"/>
                <a:ea typeface="Source Sans Pro" panose="020B0503030403020204" pitchFamily="34" charset="0"/>
              </a:rPr>
              <a:t>members</a:t>
            </a:r>
            <a:r>
              <a:rPr lang="en-US" sz="1800" b="1" baseline="0" dirty="0">
                <a:solidFill>
                  <a:schemeClr val="bg1"/>
                </a:solidFill>
                <a:latin typeface="+mj-lt"/>
                <a:ea typeface="Source Sans Pro" panose="020B0503030403020204" pitchFamily="34" charset="0"/>
              </a:rPr>
              <a:t> </a:t>
            </a:r>
            <a:r>
              <a:rPr lang="en-US" sz="1800" b="1" dirty="0">
                <a:solidFill>
                  <a:schemeClr val="bg1"/>
                </a:solidFill>
                <a:latin typeface="+mj-lt"/>
                <a:ea typeface="Source Sans Pro" panose="020B0503030403020204" pitchFamily="34" charset="0"/>
              </a:rPr>
              <a:t>served</a:t>
            </a:r>
          </a:p>
        </p:txBody>
      </p:sp>
    </p:spTree>
    <p:extLst>
      <p:ext uri="{BB962C8B-B14F-4D97-AF65-F5344CB8AC3E}">
        <p14:creationId xmlns:p14="http://schemas.microsoft.com/office/powerpoint/2010/main" val="3035598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TODAY’S PANELISTS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12" name="Content Placeholder 11"/>
          <p:cNvSpPr>
            <a:spLocks noGrp="1"/>
          </p:cNvSpPr>
          <p:nvPr>
            <p:ph sz="quarter" idx="37"/>
          </p:nvPr>
        </p:nvSpPr>
        <p:spPr>
          <a:xfrm>
            <a:off x="198707"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1" name="Content Placeholder 11"/>
          <p:cNvSpPr>
            <a:spLocks noGrp="1"/>
          </p:cNvSpPr>
          <p:nvPr>
            <p:ph sz="quarter" idx="42"/>
          </p:nvPr>
        </p:nvSpPr>
        <p:spPr>
          <a:xfrm>
            <a:off x="3235924"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6271998" y="2039304"/>
            <a:ext cx="2686050" cy="2509837"/>
          </a:xfrm>
          <a:prstGeom prst="roundRect">
            <a:avLst/>
          </a:prstGeom>
          <a:ln w="38100">
            <a:solidFill>
              <a:srgbClr val="FFC845"/>
            </a:solidFill>
          </a:ln>
        </p:spPr>
        <p:txBody>
          <a:bodyPr/>
          <a:lstStyle>
            <a:lvl1pPr marL="0" indent="0">
              <a:buNone/>
              <a:defRPr>
                <a:latin typeface="+mj-lt"/>
              </a:defRPr>
            </a:lvl1pPr>
          </a:lstStyle>
          <a:p>
            <a:pPr lvl="0"/>
            <a:endParaRPr lang="en-US" dirty="0"/>
          </a:p>
        </p:txBody>
      </p:sp>
      <p:sp>
        <p:nvSpPr>
          <p:cNvPr id="65" name="Content Placeholder 11"/>
          <p:cNvSpPr>
            <a:spLocks noGrp="1"/>
          </p:cNvSpPr>
          <p:nvPr>
            <p:ph sz="quarter" idx="52"/>
          </p:nvPr>
        </p:nvSpPr>
        <p:spPr>
          <a:xfrm>
            <a:off x="9308072"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33" name="Content Placeholder 4"/>
          <p:cNvSpPr>
            <a:spLocks noGrp="1"/>
          </p:cNvSpPr>
          <p:nvPr>
            <p:ph sz="quarter" idx="53" hasCustomPrompt="1"/>
          </p:nvPr>
        </p:nvSpPr>
        <p:spPr>
          <a:xfrm>
            <a:off x="180395"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6" name="Content Placeholder 4"/>
          <p:cNvSpPr>
            <a:spLocks noGrp="1"/>
          </p:cNvSpPr>
          <p:nvPr>
            <p:ph sz="quarter" idx="54" hasCustomPrompt="1"/>
          </p:nvPr>
        </p:nvSpPr>
        <p:spPr>
          <a:xfrm>
            <a:off x="175139"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7" name="Content Placeholder 4"/>
          <p:cNvSpPr>
            <a:spLocks noGrp="1"/>
          </p:cNvSpPr>
          <p:nvPr>
            <p:ph sz="quarter" idx="55" hasCustomPrompt="1"/>
          </p:nvPr>
        </p:nvSpPr>
        <p:spPr>
          <a:xfrm>
            <a:off x="3233638" y="5064309"/>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8" name="Content Placeholder 4"/>
          <p:cNvSpPr>
            <a:spLocks noGrp="1"/>
          </p:cNvSpPr>
          <p:nvPr>
            <p:ph sz="quarter" idx="56" hasCustomPrompt="1"/>
          </p:nvPr>
        </p:nvSpPr>
        <p:spPr>
          <a:xfrm>
            <a:off x="3228382" y="4712219"/>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9" name="Content Placeholder 4"/>
          <p:cNvSpPr>
            <a:spLocks noGrp="1"/>
          </p:cNvSpPr>
          <p:nvPr>
            <p:ph sz="quarter" idx="57" hasCustomPrompt="1"/>
          </p:nvPr>
        </p:nvSpPr>
        <p:spPr>
          <a:xfrm>
            <a:off x="6286881" y="5053801"/>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40" name="Content Placeholder 4"/>
          <p:cNvSpPr>
            <a:spLocks noGrp="1"/>
          </p:cNvSpPr>
          <p:nvPr>
            <p:ph sz="quarter" idx="58" hasCustomPrompt="1"/>
          </p:nvPr>
        </p:nvSpPr>
        <p:spPr>
          <a:xfrm>
            <a:off x="6281625" y="4701711"/>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41" name="Content Placeholder 4"/>
          <p:cNvSpPr>
            <a:spLocks noGrp="1"/>
          </p:cNvSpPr>
          <p:nvPr>
            <p:ph sz="quarter" idx="59" hasCustomPrompt="1"/>
          </p:nvPr>
        </p:nvSpPr>
        <p:spPr>
          <a:xfrm>
            <a:off x="9340124"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43" name="Content Placeholder 4"/>
          <p:cNvSpPr>
            <a:spLocks noGrp="1"/>
          </p:cNvSpPr>
          <p:nvPr>
            <p:ph sz="quarter" idx="60" hasCustomPrompt="1"/>
          </p:nvPr>
        </p:nvSpPr>
        <p:spPr>
          <a:xfrm>
            <a:off x="9334868"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2435396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43241"/>
            <a:ext cx="12192000" cy="665285"/>
          </a:xfrm>
        </p:spPr>
        <p:txBody>
          <a:bodyPr/>
          <a:lstStyle>
            <a:lvl1pPr algn="ctr">
              <a:defRPr>
                <a:latin typeface="+mj-lt"/>
              </a:defRPr>
            </a:lvl1pPr>
          </a:lstStyle>
          <a:p>
            <a:r>
              <a:rPr lang="en-US" dirty="0">
                <a:solidFill>
                  <a:schemeClr val="bg1"/>
                </a:solidFill>
              </a:rPr>
              <a:t>TODAY’S PANELISTS</a:t>
            </a:r>
            <a:endParaRPr lang="id-ID" dirty="0">
              <a:solidFill>
                <a:schemeClr val="bg1"/>
              </a:solidFill>
            </a:endParaRPr>
          </a:p>
        </p:txBody>
      </p:sp>
      <p:sp>
        <p:nvSpPr>
          <p:cNvPr id="7" name="Text Placeholder 9"/>
          <p:cNvSpPr>
            <a:spLocks noGrp="1"/>
          </p:cNvSpPr>
          <p:nvPr>
            <p:ph type="body" sz="quarter" idx="32"/>
          </p:nvPr>
        </p:nvSpPr>
        <p:spPr>
          <a:xfrm>
            <a:off x="0" y="1284348"/>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48" name="Content Placeholder 4"/>
          <p:cNvSpPr>
            <a:spLocks noGrp="1"/>
          </p:cNvSpPr>
          <p:nvPr>
            <p:ph sz="quarter" idx="39" hasCustomPrompt="1"/>
          </p:nvPr>
        </p:nvSpPr>
        <p:spPr>
          <a:xfrm>
            <a:off x="1691731" y="4987104"/>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51" name="Content Placeholder 11"/>
          <p:cNvSpPr>
            <a:spLocks noGrp="1"/>
          </p:cNvSpPr>
          <p:nvPr>
            <p:ph sz="quarter" idx="42"/>
          </p:nvPr>
        </p:nvSpPr>
        <p:spPr>
          <a:xfrm>
            <a:off x="1692874"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4728948"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65" name="Content Placeholder 11"/>
          <p:cNvSpPr>
            <a:spLocks noGrp="1"/>
          </p:cNvSpPr>
          <p:nvPr>
            <p:ph sz="quarter" idx="52"/>
          </p:nvPr>
        </p:nvSpPr>
        <p:spPr>
          <a:xfrm>
            <a:off x="7763879" y="1997258"/>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26" name="Content Placeholder 4"/>
          <p:cNvSpPr>
            <a:spLocks noGrp="1"/>
          </p:cNvSpPr>
          <p:nvPr>
            <p:ph sz="quarter" idx="53" hasCustomPrompt="1"/>
          </p:nvPr>
        </p:nvSpPr>
        <p:spPr>
          <a:xfrm>
            <a:off x="1686475" y="4635014"/>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7" name="Content Placeholder 4"/>
          <p:cNvSpPr>
            <a:spLocks noGrp="1"/>
          </p:cNvSpPr>
          <p:nvPr>
            <p:ph sz="quarter" idx="54" hasCustomPrompt="1"/>
          </p:nvPr>
        </p:nvSpPr>
        <p:spPr>
          <a:xfrm>
            <a:off x="4744974" y="4992358"/>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8" name="Content Placeholder 4"/>
          <p:cNvSpPr>
            <a:spLocks noGrp="1"/>
          </p:cNvSpPr>
          <p:nvPr>
            <p:ph sz="quarter" idx="55" hasCustomPrompt="1"/>
          </p:nvPr>
        </p:nvSpPr>
        <p:spPr>
          <a:xfrm>
            <a:off x="4739718" y="4640268"/>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9" name="Content Placeholder 4"/>
          <p:cNvSpPr>
            <a:spLocks noGrp="1"/>
          </p:cNvSpPr>
          <p:nvPr>
            <p:ph sz="quarter" idx="56" hasCustomPrompt="1"/>
          </p:nvPr>
        </p:nvSpPr>
        <p:spPr>
          <a:xfrm>
            <a:off x="7782452" y="4992363"/>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0" name="Content Placeholder 4"/>
          <p:cNvSpPr>
            <a:spLocks noGrp="1"/>
          </p:cNvSpPr>
          <p:nvPr>
            <p:ph sz="quarter" idx="57" hasCustomPrompt="1"/>
          </p:nvPr>
        </p:nvSpPr>
        <p:spPr>
          <a:xfrm>
            <a:off x="7777196" y="4640273"/>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494326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TODAY’S PANELISTS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51" name="Content Placeholder 11"/>
          <p:cNvSpPr>
            <a:spLocks noGrp="1"/>
          </p:cNvSpPr>
          <p:nvPr>
            <p:ph sz="quarter" idx="42"/>
          </p:nvPr>
        </p:nvSpPr>
        <p:spPr>
          <a:xfrm>
            <a:off x="3235924"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6271998"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19" name="Content Placeholder 4"/>
          <p:cNvSpPr>
            <a:spLocks noGrp="1"/>
          </p:cNvSpPr>
          <p:nvPr>
            <p:ph sz="quarter" idx="53" hasCustomPrompt="1"/>
          </p:nvPr>
        </p:nvSpPr>
        <p:spPr>
          <a:xfrm>
            <a:off x="3241180"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0" name="Content Placeholder 4"/>
          <p:cNvSpPr>
            <a:spLocks noGrp="1"/>
          </p:cNvSpPr>
          <p:nvPr>
            <p:ph sz="quarter" idx="54" hasCustomPrompt="1"/>
          </p:nvPr>
        </p:nvSpPr>
        <p:spPr>
          <a:xfrm>
            <a:off x="3235924"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1" name="Content Placeholder 4"/>
          <p:cNvSpPr>
            <a:spLocks noGrp="1"/>
          </p:cNvSpPr>
          <p:nvPr>
            <p:ph sz="quarter" idx="55" hasCustomPrompt="1"/>
          </p:nvPr>
        </p:nvSpPr>
        <p:spPr>
          <a:xfrm>
            <a:off x="6294423" y="5064309"/>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2" name="Content Placeholder 4"/>
          <p:cNvSpPr>
            <a:spLocks noGrp="1"/>
          </p:cNvSpPr>
          <p:nvPr>
            <p:ph sz="quarter" idx="56" hasCustomPrompt="1"/>
          </p:nvPr>
        </p:nvSpPr>
        <p:spPr>
          <a:xfrm>
            <a:off x="6289167" y="4712219"/>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3283385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uss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41"/>
          <p:cNvSpPr>
            <a:spLocks noGrp="1"/>
          </p:cNvSpPr>
          <p:nvPr>
            <p:ph type="body" sz="quarter" idx="12" hasCustomPrompt="1"/>
          </p:nvPr>
        </p:nvSpPr>
        <p:spPr>
          <a:xfrm>
            <a:off x="6061435" y="2184406"/>
            <a:ext cx="6130565" cy="2114218"/>
          </a:xfrm>
          <a:gradFill>
            <a:gsLst>
              <a:gs pos="0">
                <a:srgbClr val="00A59F"/>
              </a:gs>
              <a:gs pos="100000">
                <a:schemeClr val="accent1">
                  <a:lumMod val="71000"/>
                </a:schemeClr>
              </a:gs>
              <a:gs pos="100000">
                <a:schemeClr val="accent1">
                  <a:lumMod val="45000"/>
                  <a:lumOff val="55000"/>
                </a:schemeClr>
              </a:gs>
              <a:gs pos="100000">
                <a:schemeClr val="accent1">
                  <a:lumMod val="30000"/>
                  <a:lumOff val="70000"/>
                </a:schemeClr>
              </a:gs>
            </a:gsLst>
            <a:lin ang="5400000" scaled="0"/>
          </a:gradFill>
        </p:spPr>
        <p:txBody>
          <a:bodyPr/>
          <a:lstStyle>
            <a:lvl1pPr marL="0" indent="0">
              <a:buNone/>
              <a:defRPr/>
            </a:lvl1pPr>
          </a:lstStyle>
          <a:p>
            <a:r>
              <a:rPr lang="en-US" dirty="0"/>
              <a:t> </a:t>
            </a:r>
          </a:p>
        </p:txBody>
      </p:sp>
      <p:sp>
        <p:nvSpPr>
          <p:cNvPr id="5" name="Text Placeholder 4"/>
          <p:cNvSpPr>
            <a:spLocks noGrp="1"/>
          </p:cNvSpPr>
          <p:nvPr>
            <p:ph type="body" sz="quarter" idx="14"/>
          </p:nvPr>
        </p:nvSpPr>
        <p:spPr>
          <a:xfrm>
            <a:off x="6061435" y="2184406"/>
            <a:ext cx="6130565" cy="2114218"/>
          </a:xfrm>
        </p:spPr>
        <p:txBody>
          <a:bodyPr lIns="0" tIns="0" rIns="0">
            <a:noAutofit/>
          </a:bodyPr>
          <a:lstStyle>
            <a:lvl1pPr marL="285750" indent="-285750" algn="just">
              <a:buFont typeface="Arial" panose="020B0604020202020204" pitchFamily="34" charset="0"/>
              <a:buChar char="•"/>
              <a:defRPr lang="en-US" sz="3600" smtClean="0">
                <a:solidFill>
                  <a:schemeClr val="bg1"/>
                </a:solidFill>
                <a:latin typeface="+mj-lt"/>
                <a:ea typeface="Source Sans Pro" panose="020B0503030403020204" pitchFamily="34" charset="0"/>
              </a:defRPr>
            </a:lvl1pPr>
          </a:lstStyle>
          <a:p>
            <a:pPr lvl="0"/>
            <a:endParaRPr lang="en-US" dirty="0"/>
          </a:p>
        </p:txBody>
      </p:sp>
    </p:spTree>
    <p:extLst>
      <p:ext uri="{BB962C8B-B14F-4D97-AF65-F5344CB8AC3E}">
        <p14:creationId xmlns:p14="http://schemas.microsoft.com/office/powerpoint/2010/main" val="1816339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00A59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25" name="Rectangle 24"/>
          <p:cNvSpPr/>
          <p:nvPr userDrawn="1"/>
        </p:nvSpPr>
        <p:spPr>
          <a:xfrm>
            <a:off x="2019300" y="0"/>
            <a:ext cx="2057400" cy="6857999"/>
          </a:xfrm>
          <a:prstGeom prst="rect">
            <a:avLst/>
          </a:prstGeom>
          <a:solidFill>
            <a:srgbClr val="00A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Source Sans Pro" panose="020B0503030403020204" pitchFamily="34" charset="0"/>
            </a:endParaRPr>
          </a:p>
        </p:txBody>
      </p:sp>
      <p:sp>
        <p:nvSpPr>
          <p:cNvPr id="30" name="Rectangle 29"/>
          <p:cNvSpPr/>
          <p:nvPr userDrawn="1"/>
        </p:nvSpPr>
        <p:spPr>
          <a:xfrm>
            <a:off x="1371596" y="3429000"/>
            <a:ext cx="98482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Geogrotesque Rg" panose="02000000000000000000" pitchFamily="50" charset="0"/>
            </a:endParaRPr>
          </a:p>
        </p:txBody>
      </p:sp>
      <p:sp>
        <p:nvSpPr>
          <p:cNvPr id="51" name="Oval 50"/>
          <p:cNvSpPr/>
          <p:nvPr userDrawn="1"/>
        </p:nvSpPr>
        <p:spPr>
          <a:xfrm>
            <a:off x="1012009"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2" name="Oval 51"/>
          <p:cNvSpPr/>
          <p:nvPr userDrawn="1"/>
        </p:nvSpPr>
        <p:spPr>
          <a:xfrm>
            <a:off x="3038051"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3" name="Oval 52"/>
          <p:cNvSpPr/>
          <p:nvPr userDrawn="1"/>
        </p:nvSpPr>
        <p:spPr>
          <a:xfrm>
            <a:off x="4861234"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4" name="Oval 53"/>
          <p:cNvSpPr/>
          <p:nvPr userDrawn="1"/>
        </p:nvSpPr>
        <p:spPr>
          <a:xfrm>
            <a:off x="6874351"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5" name="Oval 54"/>
          <p:cNvSpPr/>
          <p:nvPr userDrawn="1"/>
        </p:nvSpPr>
        <p:spPr>
          <a:xfrm>
            <a:off x="8925913"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6" name="Oval 55"/>
          <p:cNvSpPr/>
          <p:nvPr userDrawn="1"/>
        </p:nvSpPr>
        <p:spPr>
          <a:xfrm>
            <a:off x="10778070"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3" name="Content Placeholder 2"/>
          <p:cNvSpPr>
            <a:spLocks noGrp="1"/>
          </p:cNvSpPr>
          <p:nvPr>
            <p:ph sz="quarter" idx="10" hasCustomPrompt="1"/>
          </p:nvPr>
        </p:nvSpPr>
        <p:spPr>
          <a:xfrm>
            <a:off x="298427" y="1376098"/>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7" name="Content Placeholder 6"/>
          <p:cNvSpPr>
            <a:spLocks noGrp="1"/>
          </p:cNvSpPr>
          <p:nvPr>
            <p:ph sz="quarter" idx="11" hasCustomPrompt="1"/>
          </p:nvPr>
        </p:nvSpPr>
        <p:spPr>
          <a:xfrm>
            <a:off x="298450"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41" name="Content Placeholder 2"/>
          <p:cNvSpPr>
            <a:spLocks noGrp="1"/>
          </p:cNvSpPr>
          <p:nvPr>
            <p:ph sz="quarter" idx="12" hasCustomPrompt="1"/>
          </p:nvPr>
        </p:nvSpPr>
        <p:spPr>
          <a:xfrm>
            <a:off x="298426"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57" name="Content Placeholder 2"/>
          <p:cNvSpPr>
            <a:spLocks noGrp="1"/>
          </p:cNvSpPr>
          <p:nvPr>
            <p:ph sz="quarter" idx="13" hasCustomPrompt="1"/>
          </p:nvPr>
        </p:nvSpPr>
        <p:spPr>
          <a:xfrm>
            <a:off x="4116748" y="1376098"/>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58" name="Content Placeholder 6"/>
          <p:cNvSpPr>
            <a:spLocks noGrp="1"/>
          </p:cNvSpPr>
          <p:nvPr>
            <p:ph sz="quarter" idx="14" hasCustomPrompt="1"/>
          </p:nvPr>
        </p:nvSpPr>
        <p:spPr>
          <a:xfrm>
            <a:off x="4116771"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59" name="Content Placeholder 2"/>
          <p:cNvSpPr>
            <a:spLocks noGrp="1"/>
          </p:cNvSpPr>
          <p:nvPr>
            <p:ph sz="quarter" idx="15" hasCustomPrompt="1"/>
          </p:nvPr>
        </p:nvSpPr>
        <p:spPr>
          <a:xfrm>
            <a:off x="4116747"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6</a:t>
            </a:r>
            <a:endParaRPr lang="id-ID" sz="2000" dirty="0">
              <a:solidFill>
                <a:srgbClr val="FFC845"/>
              </a:solidFill>
              <a:latin typeface="Geogrotesque Rg" panose="02000000000000000000" pitchFamily="50" charset="0"/>
            </a:endParaRPr>
          </a:p>
        </p:txBody>
      </p:sp>
      <p:sp>
        <p:nvSpPr>
          <p:cNvPr id="60" name="Content Placeholder 2"/>
          <p:cNvSpPr>
            <a:spLocks noGrp="1"/>
          </p:cNvSpPr>
          <p:nvPr>
            <p:ph sz="quarter" idx="16" hasCustomPrompt="1"/>
          </p:nvPr>
        </p:nvSpPr>
        <p:spPr>
          <a:xfrm>
            <a:off x="8210168" y="1376098"/>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61" name="Content Placeholder 6"/>
          <p:cNvSpPr>
            <a:spLocks noGrp="1"/>
          </p:cNvSpPr>
          <p:nvPr>
            <p:ph sz="quarter" idx="17" hasCustomPrompt="1"/>
          </p:nvPr>
        </p:nvSpPr>
        <p:spPr>
          <a:xfrm>
            <a:off x="8210191"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62" name="Content Placeholder 2"/>
          <p:cNvSpPr>
            <a:spLocks noGrp="1"/>
          </p:cNvSpPr>
          <p:nvPr>
            <p:ph sz="quarter" idx="18" hasCustomPrompt="1"/>
          </p:nvPr>
        </p:nvSpPr>
        <p:spPr>
          <a:xfrm>
            <a:off x="8210167"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8</a:t>
            </a:r>
            <a:endParaRPr lang="id-ID" sz="2000" dirty="0">
              <a:solidFill>
                <a:srgbClr val="FFC845"/>
              </a:solidFill>
              <a:latin typeface="Geogrotesque Rg" panose="02000000000000000000" pitchFamily="50" charset="0"/>
            </a:endParaRPr>
          </a:p>
        </p:txBody>
      </p:sp>
      <p:sp>
        <p:nvSpPr>
          <p:cNvPr id="63" name="Content Placeholder 2"/>
          <p:cNvSpPr>
            <a:spLocks noGrp="1"/>
          </p:cNvSpPr>
          <p:nvPr>
            <p:ph sz="quarter" idx="19" hasCustomPrompt="1"/>
          </p:nvPr>
        </p:nvSpPr>
        <p:spPr>
          <a:xfrm>
            <a:off x="2327800" y="2768264"/>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64" name="Content Placeholder 2"/>
          <p:cNvSpPr>
            <a:spLocks noGrp="1"/>
          </p:cNvSpPr>
          <p:nvPr>
            <p:ph sz="quarter" idx="20" hasCustomPrompt="1"/>
          </p:nvPr>
        </p:nvSpPr>
        <p:spPr>
          <a:xfrm>
            <a:off x="6163481" y="2765859"/>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65" name="Content Placeholder 2"/>
          <p:cNvSpPr>
            <a:spLocks noGrp="1"/>
          </p:cNvSpPr>
          <p:nvPr>
            <p:ph sz="quarter" idx="21" hasCustomPrompt="1"/>
          </p:nvPr>
        </p:nvSpPr>
        <p:spPr>
          <a:xfrm>
            <a:off x="10046834" y="2792253"/>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66" name="Content Placeholder 2"/>
          <p:cNvSpPr>
            <a:spLocks noGrp="1"/>
          </p:cNvSpPr>
          <p:nvPr>
            <p:ph sz="quarter" idx="22" hasCustomPrompt="1"/>
          </p:nvPr>
        </p:nvSpPr>
        <p:spPr>
          <a:xfrm>
            <a:off x="2303872" y="3815365"/>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67" name="Content Placeholder 6"/>
          <p:cNvSpPr>
            <a:spLocks noGrp="1"/>
          </p:cNvSpPr>
          <p:nvPr>
            <p:ph sz="quarter" idx="23" hasCustomPrompt="1"/>
          </p:nvPr>
        </p:nvSpPr>
        <p:spPr>
          <a:xfrm>
            <a:off x="2303895" y="4591917"/>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68" name="Content Placeholder 2"/>
          <p:cNvSpPr>
            <a:spLocks noGrp="1"/>
          </p:cNvSpPr>
          <p:nvPr>
            <p:ph sz="quarter" idx="24" hasCustomPrompt="1"/>
          </p:nvPr>
        </p:nvSpPr>
        <p:spPr>
          <a:xfrm>
            <a:off x="6158659" y="3815365"/>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69" name="Content Placeholder 6"/>
          <p:cNvSpPr>
            <a:spLocks noGrp="1"/>
          </p:cNvSpPr>
          <p:nvPr>
            <p:ph sz="quarter" idx="25" hasCustomPrompt="1"/>
          </p:nvPr>
        </p:nvSpPr>
        <p:spPr>
          <a:xfrm>
            <a:off x="6158682" y="4591917"/>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72" name="Content Placeholder 2"/>
          <p:cNvSpPr>
            <a:spLocks noGrp="1"/>
          </p:cNvSpPr>
          <p:nvPr>
            <p:ph sz="quarter" idx="26" hasCustomPrompt="1"/>
          </p:nvPr>
        </p:nvSpPr>
        <p:spPr>
          <a:xfrm>
            <a:off x="10046811" y="3815365"/>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73" name="Content Placeholder 6"/>
          <p:cNvSpPr>
            <a:spLocks noGrp="1"/>
          </p:cNvSpPr>
          <p:nvPr>
            <p:ph sz="quarter" idx="27" hasCustomPrompt="1"/>
          </p:nvPr>
        </p:nvSpPr>
        <p:spPr>
          <a:xfrm>
            <a:off x="10046834" y="4591917"/>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29" name="Content Placeholder 2"/>
          <p:cNvSpPr>
            <a:spLocks noGrp="1"/>
          </p:cNvSpPr>
          <p:nvPr>
            <p:ph sz="quarter" idx="28" hasCustomPrompt="1"/>
          </p:nvPr>
        </p:nvSpPr>
        <p:spPr>
          <a:xfrm>
            <a:off x="298404" y="1376098"/>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31" name="Content Placeholder 6"/>
          <p:cNvSpPr>
            <a:spLocks noGrp="1"/>
          </p:cNvSpPr>
          <p:nvPr>
            <p:ph sz="quarter" idx="29" hasCustomPrompt="1"/>
          </p:nvPr>
        </p:nvSpPr>
        <p:spPr>
          <a:xfrm>
            <a:off x="298427"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32" name="Content Placeholder 2"/>
          <p:cNvSpPr>
            <a:spLocks noGrp="1"/>
          </p:cNvSpPr>
          <p:nvPr>
            <p:ph sz="quarter" idx="30" hasCustomPrompt="1"/>
          </p:nvPr>
        </p:nvSpPr>
        <p:spPr>
          <a:xfrm>
            <a:off x="298403"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33" name="Content Placeholder 6"/>
          <p:cNvSpPr>
            <a:spLocks noGrp="1"/>
          </p:cNvSpPr>
          <p:nvPr>
            <p:ph sz="quarter" idx="31" hasCustomPrompt="1"/>
          </p:nvPr>
        </p:nvSpPr>
        <p:spPr>
          <a:xfrm>
            <a:off x="4116748"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34" name="Content Placeholder 2"/>
          <p:cNvSpPr>
            <a:spLocks noGrp="1"/>
          </p:cNvSpPr>
          <p:nvPr>
            <p:ph sz="quarter" idx="32" hasCustomPrompt="1"/>
          </p:nvPr>
        </p:nvSpPr>
        <p:spPr>
          <a:xfrm>
            <a:off x="4116724"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6</a:t>
            </a:r>
            <a:endParaRPr lang="id-ID" sz="2000" dirty="0">
              <a:solidFill>
                <a:srgbClr val="FFC845"/>
              </a:solidFill>
              <a:latin typeface="Geogrotesque Rg" panose="02000000000000000000" pitchFamily="50" charset="0"/>
            </a:endParaRPr>
          </a:p>
        </p:txBody>
      </p:sp>
      <p:sp>
        <p:nvSpPr>
          <p:cNvPr id="35" name="Content Placeholder 2"/>
          <p:cNvSpPr>
            <a:spLocks noGrp="1"/>
          </p:cNvSpPr>
          <p:nvPr>
            <p:ph sz="quarter" idx="33" hasCustomPrompt="1"/>
          </p:nvPr>
        </p:nvSpPr>
        <p:spPr>
          <a:xfrm>
            <a:off x="2327777" y="2768264"/>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36" name="Content Placeholder 2"/>
          <p:cNvSpPr>
            <a:spLocks noGrp="1"/>
          </p:cNvSpPr>
          <p:nvPr>
            <p:ph sz="quarter" idx="34" hasCustomPrompt="1"/>
          </p:nvPr>
        </p:nvSpPr>
        <p:spPr>
          <a:xfrm>
            <a:off x="2303849" y="3815365"/>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37" name="Content Placeholder 6"/>
          <p:cNvSpPr>
            <a:spLocks noGrp="1"/>
          </p:cNvSpPr>
          <p:nvPr>
            <p:ph sz="quarter" idx="35" hasCustomPrompt="1"/>
          </p:nvPr>
        </p:nvSpPr>
        <p:spPr>
          <a:xfrm>
            <a:off x="2303872" y="4591917"/>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38" name="Content Placeholder 2"/>
          <p:cNvSpPr>
            <a:spLocks noGrp="1"/>
          </p:cNvSpPr>
          <p:nvPr>
            <p:ph sz="quarter" idx="36" hasCustomPrompt="1"/>
          </p:nvPr>
        </p:nvSpPr>
        <p:spPr>
          <a:xfrm>
            <a:off x="4116747" y="1376098"/>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39" name="Content Placeholder 2"/>
          <p:cNvSpPr>
            <a:spLocks noGrp="1"/>
          </p:cNvSpPr>
          <p:nvPr>
            <p:ph sz="quarter" idx="37" hasCustomPrompt="1"/>
          </p:nvPr>
        </p:nvSpPr>
        <p:spPr>
          <a:xfrm>
            <a:off x="8210167" y="1376098"/>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40" name="Content Placeholder 6"/>
          <p:cNvSpPr>
            <a:spLocks noGrp="1"/>
          </p:cNvSpPr>
          <p:nvPr>
            <p:ph sz="quarter" idx="38" hasCustomPrompt="1"/>
          </p:nvPr>
        </p:nvSpPr>
        <p:spPr>
          <a:xfrm>
            <a:off x="8210190" y="2152650"/>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42" name="Content Placeholder 2"/>
          <p:cNvSpPr>
            <a:spLocks noGrp="1"/>
          </p:cNvSpPr>
          <p:nvPr>
            <p:ph sz="quarter" idx="39" hasCustomPrompt="1"/>
          </p:nvPr>
        </p:nvSpPr>
        <p:spPr>
          <a:xfrm>
            <a:off x="8210166"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8</a:t>
            </a:r>
            <a:endParaRPr lang="id-ID" sz="2000" dirty="0">
              <a:solidFill>
                <a:srgbClr val="FFC845"/>
              </a:solidFill>
              <a:latin typeface="Geogrotesque Rg" panose="02000000000000000000" pitchFamily="50" charset="0"/>
            </a:endParaRPr>
          </a:p>
        </p:txBody>
      </p:sp>
      <p:sp>
        <p:nvSpPr>
          <p:cNvPr id="43" name="Content Placeholder 2"/>
          <p:cNvSpPr>
            <a:spLocks noGrp="1"/>
          </p:cNvSpPr>
          <p:nvPr>
            <p:ph sz="quarter" idx="40" hasCustomPrompt="1"/>
          </p:nvPr>
        </p:nvSpPr>
        <p:spPr>
          <a:xfrm>
            <a:off x="6163480" y="2765859"/>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44" name="Content Placeholder 2"/>
          <p:cNvSpPr>
            <a:spLocks noGrp="1"/>
          </p:cNvSpPr>
          <p:nvPr>
            <p:ph sz="quarter" idx="41" hasCustomPrompt="1"/>
          </p:nvPr>
        </p:nvSpPr>
        <p:spPr>
          <a:xfrm>
            <a:off x="6158658" y="3815365"/>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45" name="Content Placeholder 6"/>
          <p:cNvSpPr>
            <a:spLocks noGrp="1"/>
          </p:cNvSpPr>
          <p:nvPr>
            <p:ph sz="quarter" idx="42" hasCustomPrompt="1"/>
          </p:nvPr>
        </p:nvSpPr>
        <p:spPr>
          <a:xfrm>
            <a:off x="6158681" y="4591917"/>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46" name="Content Placeholder 2"/>
          <p:cNvSpPr>
            <a:spLocks noGrp="1"/>
          </p:cNvSpPr>
          <p:nvPr>
            <p:ph sz="quarter" idx="43" hasCustomPrompt="1"/>
          </p:nvPr>
        </p:nvSpPr>
        <p:spPr>
          <a:xfrm>
            <a:off x="298403" y="1376098"/>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47" name="Content Placeholder 6"/>
          <p:cNvSpPr>
            <a:spLocks noGrp="1"/>
          </p:cNvSpPr>
          <p:nvPr>
            <p:ph sz="quarter" idx="44" hasCustomPrompt="1"/>
          </p:nvPr>
        </p:nvSpPr>
        <p:spPr>
          <a:xfrm>
            <a:off x="298426" y="2152650"/>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48" name="Content Placeholder 2"/>
          <p:cNvSpPr>
            <a:spLocks noGrp="1"/>
          </p:cNvSpPr>
          <p:nvPr>
            <p:ph sz="quarter" idx="45" hasCustomPrompt="1"/>
          </p:nvPr>
        </p:nvSpPr>
        <p:spPr>
          <a:xfrm>
            <a:off x="298402"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49" name="Content Placeholder 6"/>
          <p:cNvSpPr>
            <a:spLocks noGrp="1"/>
          </p:cNvSpPr>
          <p:nvPr>
            <p:ph sz="quarter" idx="46" hasCustomPrompt="1"/>
          </p:nvPr>
        </p:nvSpPr>
        <p:spPr>
          <a:xfrm>
            <a:off x="4116747" y="2152650"/>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50" name="Content Placeholder 2"/>
          <p:cNvSpPr>
            <a:spLocks noGrp="1"/>
          </p:cNvSpPr>
          <p:nvPr>
            <p:ph sz="quarter" idx="47" hasCustomPrompt="1"/>
          </p:nvPr>
        </p:nvSpPr>
        <p:spPr>
          <a:xfrm>
            <a:off x="4116723"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6</a:t>
            </a:r>
            <a:endParaRPr lang="id-ID" sz="2000" dirty="0">
              <a:solidFill>
                <a:srgbClr val="FFC845"/>
              </a:solidFill>
              <a:latin typeface="Geogrotesque Rg" panose="02000000000000000000" pitchFamily="50" charset="0"/>
            </a:endParaRPr>
          </a:p>
        </p:txBody>
      </p:sp>
      <p:sp>
        <p:nvSpPr>
          <p:cNvPr id="70" name="Content Placeholder 2"/>
          <p:cNvSpPr>
            <a:spLocks noGrp="1"/>
          </p:cNvSpPr>
          <p:nvPr>
            <p:ph sz="quarter" idx="48" hasCustomPrompt="1"/>
          </p:nvPr>
        </p:nvSpPr>
        <p:spPr>
          <a:xfrm>
            <a:off x="2327776" y="2768264"/>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71" name="Content Placeholder 2"/>
          <p:cNvSpPr>
            <a:spLocks noGrp="1"/>
          </p:cNvSpPr>
          <p:nvPr>
            <p:ph sz="quarter" idx="49" hasCustomPrompt="1"/>
          </p:nvPr>
        </p:nvSpPr>
        <p:spPr>
          <a:xfrm>
            <a:off x="2303848" y="3815365"/>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74" name="Content Placeholder 6"/>
          <p:cNvSpPr>
            <a:spLocks noGrp="1"/>
          </p:cNvSpPr>
          <p:nvPr>
            <p:ph sz="quarter" idx="50" hasCustomPrompt="1"/>
          </p:nvPr>
        </p:nvSpPr>
        <p:spPr>
          <a:xfrm>
            <a:off x="2303871" y="4591917"/>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Tree>
    <p:extLst>
      <p:ext uri="{BB962C8B-B14F-4D97-AF65-F5344CB8AC3E}">
        <p14:creationId xmlns:p14="http://schemas.microsoft.com/office/powerpoint/2010/main" val="1091593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mbership Promotion Slide">
    <p:spTree>
      <p:nvGrpSpPr>
        <p:cNvPr id="1" name=""/>
        <p:cNvGrpSpPr/>
        <p:nvPr/>
      </p:nvGrpSpPr>
      <p:grpSpPr>
        <a:xfrm>
          <a:off x="0" y="0"/>
          <a:ext cx="0" cy="0"/>
          <a:chOff x="0" y="0"/>
          <a:chExt cx="0" cy="0"/>
        </a:xfrm>
      </p:grpSpPr>
      <p:sp>
        <p:nvSpPr>
          <p:cNvPr id="3" name="Rectangle 2"/>
          <p:cNvSpPr/>
          <p:nvPr userDrawn="1"/>
        </p:nvSpPr>
        <p:spPr>
          <a:xfrm>
            <a:off x="0" y="-12700"/>
            <a:ext cx="12192000" cy="1985553"/>
          </a:xfrm>
          <a:prstGeom prst="rect">
            <a:avLst/>
          </a:prstGeom>
          <a:solidFill>
            <a:srgbClr val="00A59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4" name="Text Placeholder 5"/>
          <p:cNvSpPr txBox="1">
            <a:spLocks/>
          </p:cNvSpPr>
          <p:nvPr userDrawn="1"/>
        </p:nvSpPr>
        <p:spPr>
          <a:xfrm>
            <a:off x="0" y="602698"/>
            <a:ext cx="12192000" cy="9605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mj-lt"/>
              </a:rPr>
              <a:t>JOIN YOUTH COLLABORATORY TODAY</a:t>
            </a:r>
            <a:br>
              <a:rPr lang="en-US" sz="3200" dirty="0">
                <a:solidFill>
                  <a:schemeClr val="bg1"/>
                </a:solidFill>
                <a:latin typeface="+mj-lt"/>
              </a:rPr>
            </a:br>
            <a:r>
              <a:rPr lang="en-US" sz="3200" dirty="0">
                <a:solidFill>
                  <a:schemeClr val="bg1"/>
                </a:solidFill>
                <a:latin typeface="+mj-lt"/>
              </a:rPr>
              <a:t>+ ENJOY THE FOLLOWING BENEFITS</a:t>
            </a:r>
            <a:endParaRPr lang="en-US" sz="3200" dirty="0">
              <a:solidFill>
                <a:schemeClr val="accent2"/>
              </a:solidFill>
              <a:latin typeface="+mj-lt"/>
            </a:endParaRPr>
          </a:p>
        </p:txBody>
      </p:sp>
      <p:sp>
        <p:nvSpPr>
          <p:cNvPr id="5" name="Rectangle 4"/>
          <p:cNvSpPr/>
          <p:nvPr userDrawn="1"/>
        </p:nvSpPr>
        <p:spPr>
          <a:xfrm>
            <a:off x="0" y="1985553"/>
            <a:ext cx="12192000" cy="204467"/>
          </a:xfrm>
          <a:prstGeom prst="rect">
            <a:avLst/>
          </a:prstGeom>
          <a:solidFill>
            <a:srgbClr val="00A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grpSp>
        <p:nvGrpSpPr>
          <p:cNvPr id="6" name="Group 5"/>
          <p:cNvGrpSpPr/>
          <p:nvPr userDrawn="1"/>
        </p:nvGrpSpPr>
        <p:grpSpPr>
          <a:xfrm>
            <a:off x="2137625" y="2537525"/>
            <a:ext cx="1496291" cy="1496291"/>
            <a:chOff x="2137623" y="2537522"/>
            <a:chExt cx="1496291" cy="1496291"/>
          </a:xfrm>
          <a:blipFill>
            <a:blip r:embed="rId2" cstate="print">
              <a:extLst>
                <a:ext uri="{28A0092B-C50C-407E-A947-70E740481C1C}">
                  <a14:useLocalDpi xmlns:a14="http://schemas.microsoft.com/office/drawing/2010/main" val="0"/>
                </a:ext>
              </a:extLst>
            </a:blip>
            <a:stretch>
              <a:fillRect/>
            </a:stretch>
          </a:blipFill>
        </p:grpSpPr>
        <p:sp>
          <p:nvSpPr>
            <p:cNvPr id="7" name="Oval 6"/>
            <p:cNvSpPr/>
            <p:nvPr/>
          </p:nvSpPr>
          <p:spPr>
            <a:xfrm>
              <a:off x="2137623" y="2537522"/>
              <a:ext cx="1496291" cy="1496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8" name="Freeform 445"/>
            <p:cNvSpPr>
              <a:spLocks/>
            </p:cNvSpPr>
            <p:nvPr/>
          </p:nvSpPr>
          <p:spPr bwMode="auto">
            <a:xfrm>
              <a:off x="2486686" y="2959853"/>
              <a:ext cx="798165" cy="651628"/>
            </a:xfrm>
            <a:custGeom>
              <a:avLst/>
              <a:gdLst>
                <a:gd name="T0" fmla="*/ 15282 w 16126"/>
                <a:gd name="T1" fmla="*/ 195 h 13163"/>
                <a:gd name="T2" fmla="*/ 12797 w 16126"/>
                <a:gd name="T3" fmla="*/ 1052 h 13163"/>
                <a:gd name="T4" fmla="*/ 9349 w 16126"/>
                <a:gd name="T5" fmla="*/ 2340 h 13163"/>
                <a:gd name="T6" fmla="*/ 5653 w 16126"/>
                <a:gd name="T7" fmla="*/ 3784 h 13163"/>
                <a:gd name="T8" fmla="*/ 2421 w 16126"/>
                <a:gd name="T9" fmla="*/ 5114 h 13163"/>
                <a:gd name="T10" fmla="*/ 369 w 16126"/>
                <a:gd name="T11" fmla="*/ 6058 h 13163"/>
                <a:gd name="T12" fmla="*/ 25 w 16126"/>
                <a:gd name="T13" fmla="*/ 6365 h 13163"/>
                <a:gd name="T14" fmla="*/ 240 w 16126"/>
                <a:gd name="T15" fmla="*/ 6528 h 13163"/>
                <a:gd name="T16" fmla="*/ 653 w 16126"/>
                <a:gd name="T17" fmla="*/ 6773 h 13163"/>
                <a:gd name="T18" fmla="*/ 1239 w 16126"/>
                <a:gd name="T19" fmla="*/ 7087 h 13163"/>
                <a:gd name="T20" fmla="*/ 2293 w 16126"/>
                <a:gd name="T21" fmla="*/ 7620 h 13163"/>
                <a:gd name="T22" fmla="*/ 3868 w 16126"/>
                <a:gd name="T23" fmla="*/ 8244 h 13163"/>
                <a:gd name="T24" fmla="*/ 7143 w 16126"/>
                <a:gd name="T25" fmla="*/ 6096 h 13163"/>
                <a:gd name="T26" fmla="*/ 9630 w 16126"/>
                <a:gd name="T27" fmla="*/ 4485 h 13163"/>
                <a:gd name="T28" fmla="*/ 12044 w 16126"/>
                <a:gd name="T29" fmla="*/ 2951 h 13163"/>
                <a:gd name="T30" fmla="*/ 13900 w 16126"/>
                <a:gd name="T31" fmla="*/ 1822 h 13163"/>
                <a:gd name="T32" fmla="*/ 14718 w 16126"/>
                <a:gd name="T33" fmla="*/ 1424 h 13163"/>
                <a:gd name="T34" fmla="*/ 14283 w 16126"/>
                <a:gd name="T35" fmla="*/ 2000 h 13163"/>
                <a:gd name="T36" fmla="*/ 12966 w 16126"/>
                <a:gd name="T37" fmla="*/ 3344 h 13163"/>
                <a:gd name="T38" fmla="*/ 11154 w 16126"/>
                <a:gd name="T39" fmla="*/ 5108 h 13163"/>
                <a:gd name="T40" fmla="*/ 7883 w 16126"/>
                <a:gd name="T41" fmla="*/ 8242 h 13163"/>
                <a:gd name="T42" fmla="*/ 6749 w 16126"/>
                <a:gd name="T43" fmla="*/ 9347 h 13163"/>
                <a:gd name="T44" fmla="*/ 6454 w 16126"/>
                <a:gd name="T45" fmla="*/ 9766 h 13163"/>
                <a:gd name="T46" fmla="*/ 6186 w 16126"/>
                <a:gd name="T47" fmla="*/ 10525 h 13163"/>
                <a:gd name="T48" fmla="*/ 5994 w 16126"/>
                <a:gd name="T49" fmla="*/ 11036 h 13163"/>
                <a:gd name="T50" fmla="*/ 5843 w 16126"/>
                <a:gd name="T51" fmla="*/ 11384 h 13163"/>
                <a:gd name="T52" fmla="*/ 5722 w 16126"/>
                <a:gd name="T53" fmla="*/ 11579 h 13163"/>
                <a:gd name="T54" fmla="*/ 5612 w 16126"/>
                <a:gd name="T55" fmla="*/ 11545 h 13163"/>
                <a:gd name="T56" fmla="*/ 5383 w 16126"/>
                <a:gd name="T57" fmla="*/ 11261 h 13163"/>
                <a:gd name="T58" fmla="*/ 5005 w 16126"/>
                <a:gd name="T59" fmla="*/ 10720 h 13163"/>
                <a:gd name="T60" fmla="*/ 4472 w 16126"/>
                <a:gd name="T61" fmla="*/ 9948 h 13163"/>
                <a:gd name="T62" fmla="*/ 4211 w 16126"/>
                <a:gd name="T63" fmla="*/ 9601 h 13163"/>
                <a:gd name="T64" fmla="*/ 4069 w 16126"/>
                <a:gd name="T65" fmla="*/ 9479 h 13163"/>
                <a:gd name="T66" fmla="*/ 4103 w 16126"/>
                <a:gd name="T67" fmla="*/ 9732 h 13163"/>
                <a:gd name="T68" fmla="*/ 4294 w 16126"/>
                <a:gd name="T69" fmla="*/ 10343 h 13163"/>
                <a:gd name="T70" fmla="*/ 4583 w 16126"/>
                <a:gd name="T71" fmla="*/ 11148 h 13163"/>
                <a:gd name="T72" fmla="*/ 4914 w 16126"/>
                <a:gd name="T73" fmla="*/ 11987 h 13163"/>
                <a:gd name="T74" fmla="*/ 5225 w 16126"/>
                <a:gd name="T75" fmla="*/ 12696 h 13163"/>
                <a:gd name="T76" fmla="*/ 5460 w 16126"/>
                <a:gd name="T77" fmla="*/ 13114 h 13163"/>
                <a:gd name="T78" fmla="*/ 5767 w 16126"/>
                <a:gd name="T79" fmla="*/ 12916 h 13163"/>
                <a:gd name="T80" fmla="*/ 6878 w 16126"/>
                <a:gd name="T81" fmla="*/ 11818 h 13163"/>
                <a:gd name="T82" fmla="*/ 7946 w 16126"/>
                <a:gd name="T83" fmla="*/ 10787 h 13163"/>
                <a:gd name="T84" fmla="*/ 8303 w 16126"/>
                <a:gd name="T85" fmla="*/ 10468 h 13163"/>
                <a:gd name="T86" fmla="*/ 8494 w 16126"/>
                <a:gd name="T87" fmla="*/ 10451 h 13163"/>
                <a:gd name="T88" fmla="*/ 9028 w 16126"/>
                <a:gd name="T89" fmla="*/ 10642 h 13163"/>
                <a:gd name="T90" fmla="*/ 9979 w 16126"/>
                <a:gd name="T91" fmla="*/ 11030 h 13163"/>
                <a:gd name="T92" fmla="*/ 11596 w 16126"/>
                <a:gd name="T93" fmla="*/ 11726 h 13163"/>
                <a:gd name="T94" fmla="*/ 12216 w 16126"/>
                <a:gd name="T95" fmla="*/ 11936 h 13163"/>
                <a:gd name="T96" fmla="*/ 12721 w 16126"/>
                <a:gd name="T97" fmla="*/ 10858 h 13163"/>
                <a:gd name="T98" fmla="*/ 13523 w 16126"/>
                <a:gd name="T99" fmla="*/ 8716 h 13163"/>
                <a:gd name="T100" fmla="*/ 14446 w 16126"/>
                <a:gd name="T101" fmla="*/ 6037 h 13163"/>
                <a:gd name="T102" fmla="*/ 15305 w 16126"/>
                <a:gd name="T103" fmla="*/ 3348 h 13163"/>
                <a:gd name="T104" fmla="*/ 15925 w 16126"/>
                <a:gd name="T105" fmla="*/ 1178 h 13163"/>
                <a:gd name="T106" fmla="*/ 16124 w 16126"/>
                <a:gd name="T107" fmla="*/ 55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26" h="13163">
                  <a:moveTo>
                    <a:pt x="16097" y="1"/>
                  </a:moveTo>
                  <a:lnTo>
                    <a:pt x="16014" y="0"/>
                  </a:lnTo>
                  <a:lnTo>
                    <a:pt x="15847" y="33"/>
                  </a:lnTo>
                  <a:lnTo>
                    <a:pt x="15601" y="99"/>
                  </a:lnTo>
                  <a:lnTo>
                    <a:pt x="15282" y="195"/>
                  </a:lnTo>
                  <a:lnTo>
                    <a:pt x="14896" y="319"/>
                  </a:lnTo>
                  <a:lnTo>
                    <a:pt x="14449" y="468"/>
                  </a:lnTo>
                  <a:lnTo>
                    <a:pt x="13947" y="642"/>
                  </a:lnTo>
                  <a:lnTo>
                    <a:pt x="13394" y="838"/>
                  </a:lnTo>
                  <a:lnTo>
                    <a:pt x="12797" y="1052"/>
                  </a:lnTo>
                  <a:lnTo>
                    <a:pt x="12162" y="1284"/>
                  </a:lnTo>
                  <a:lnTo>
                    <a:pt x="11493" y="1530"/>
                  </a:lnTo>
                  <a:lnTo>
                    <a:pt x="10799" y="1790"/>
                  </a:lnTo>
                  <a:lnTo>
                    <a:pt x="10082" y="2060"/>
                  </a:lnTo>
                  <a:lnTo>
                    <a:pt x="9349" y="2340"/>
                  </a:lnTo>
                  <a:lnTo>
                    <a:pt x="8607" y="2624"/>
                  </a:lnTo>
                  <a:lnTo>
                    <a:pt x="7860" y="2913"/>
                  </a:lnTo>
                  <a:lnTo>
                    <a:pt x="7115" y="3204"/>
                  </a:lnTo>
                  <a:lnTo>
                    <a:pt x="6378" y="3495"/>
                  </a:lnTo>
                  <a:lnTo>
                    <a:pt x="5653" y="3784"/>
                  </a:lnTo>
                  <a:lnTo>
                    <a:pt x="4946" y="4067"/>
                  </a:lnTo>
                  <a:lnTo>
                    <a:pt x="4265" y="4345"/>
                  </a:lnTo>
                  <a:lnTo>
                    <a:pt x="3613" y="4613"/>
                  </a:lnTo>
                  <a:lnTo>
                    <a:pt x="2997" y="4870"/>
                  </a:lnTo>
                  <a:lnTo>
                    <a:pt x="2421" y="5114"/>
                  </a:lnTo>
                  <a:lnTo>
                    <a:pt x="1894" y="5342"/>
                  </a:lnTo>
                  <a:lnTo>
                    <a:pt x="1419" y="5553"/>
                  </a:lnTo>
                  <a:lnTo>
                    <a:pt x="1003" y="5744"/>
                  </a:lnTo>
                  <a:lnTo>
                    <a:pt x="651" y="5912"/>
                  </a:lnTo>
                  <a:lnTo>
                    <a:pt x="369" y="6058"/>
                  </a:lnTo>
                  <a:lnTo>
                    <a:pt x="163" y="6176"/>
                  </a:lnTo>
                  <a:lnTo>
                    <a:pt x="38" y="6266"/>
                  </a:lnTo>
                  <a:lnTo>
                    <a:pt x="0" y="6325"/>
                  </a:lnTo>
                  <a:lnTo>
                    <a:pt x="8" y="6342"/>
                  </a:lnTo>
                  <a:lnTo>
                    <a:pt x="25" y="6365"/>
                  </a:lnTo>
                  <a:lnTo>
                    <a:pt x="50" y="6391"/>
                  </a:lnTo>
                  <a:lnTo>
                    <a:pt x="86" y="6419"/>
                  </a:lnTo>
                  <a:lnTo>
                    <a:pt x="129" y="6452"/>
                  </a:lnTo>
                  <a:lnTo>
                    <a:pt x="180" y="6489"/>
                  </a:lnTo>
                  <a:lnTo>
                    <a:pt x="240" y="6528"/>
                  </a:lnTo>
                  <a:lnTo>
                    <a:pt x="307" y="6571"/>
                  </a:lnTo>
                  <a:lnTo>
                    <a:pt x="383" y="6617"/>
                  </a:lnTo>
                  <a:lnTo>
                    <a:pt x="466" y="6666"/>
                  </a:lnTo>
                  <a:lnTo>
                    <a:pt x="556" y="6718"/>
                  </a:lnTo>
                  <a:lnTo>
                    <a:pt x="653" y="6773"/>
                  </a:lnTo>
                  <a:lnTo>
                    <a:pt x="758" y="6831"/>
                  </a:lnTo>
                  <a:lnTo>
                    <a:pt x="869" y="6891"/>
                  </a:lnTo>
                  <a:lnTo>
                    <a:pt x="986" y="6954"/>
                  </a:lnTo>
                  <a:lnTo>
                    <a:pt x="1109" y="7020"/>
                  </a:lnTo>
                  <a:lnTo>
                    <a:pt x="1239" y="7087"/>
                  </a:lnTo>
                  <a:lnTo>
                    <a:pt x="1374" y="7157"/>
                  </a:lnTo>
                  <a:lnTo>
                    <a:pt x="1514" y="7229"/>
                  </a:lnTo>
                  <a:lnTo>
                    <a:pt x="1660" y="7304"/>
                  </a:lnTo>
                  <a:lnTo>
                    <a:pt x="1968" y="7459"/>
                  </a:lnTo>
                  <a:lnTo>
                    <a:pt x="2293" y="7620"/>
                  </a:lnTo>
                  <a:lnTo>
                    <a:pt x="2636" y="7788"/>
                  </a:lnTo>
                  <a:lnTo>
                    <a:pt x="2994" y="7962"/>
                  </a:lnTo>
                  <a:lnTo>
                    <a:pt x="3365" y="8141"/>
                  </a:lnTo>
                  <a:lnTo>
                    <a:pt x="3748" y="8324"/>
                  </a:lnTo>
                  <a:lnTo>
                    <a:pt x="3868" y="8244"/>
                  </a:lnTo>
                  <a:lnTo>
                    <a:pt x="4207" y="8020"/>
                  </a:lnTo>
                  <a:lnTo>
                    <a:pt x="4736" y="7673"/>
                  </a:lnTo>
                  <a:lnTo>
                    <a:pt x="5421" y="7221"/>
                  </a:lnTo>
                  <a:lnTo>
                    <a:pt x="6233" y="6690"/>
                  </a:lnTo>
                  <a:lnTo>
                    <a:pt x="7143" y="6096"/>
                  </a:lnTo>
                  <a:lnTo>
                    <a:pt x="7622" y="5783"/>
                  </a:lnTo>
                  <a:lnTo>
                    <a:pt x="8115" y="5463"/>
                  </a:lnTo>
                  <a:lnTo>
                    <a:pt x="8617" y="5138"/>
                  </a:lnTo>
                  <a:lnTo>
                    <a:pt x="9123" y="4811"/>
                  </a:lnTo>
                  <a:lnTo>
                    <a:pt x="9630" y="4485"/>
                  </a:lnTo>
                  <a:lnTo>
                    <a:pt x="10134" y="4161"/>
                  </a:lnTo>
                  <a:lnTo>
                    <a:pt x="10632" y="3843"/>
                  </a:lnTo>
                  <a:lnTo>
                    <a:pt x="11118" y="3535"/>
                  </a:lnTo>
                  <a:lnTo>
                    <a:pt x="11590" y="3236"/>
                  </a:lnTo>
                  <a:lnTo>
                    <a:pt x="12044" y="2951"/>
                  </a:lnTo>
                  <a:lnTo>
                    <a:pt x="12475" y="2682"/>
                  </a:lnTo>
                  <a:lnTo>
                    <a:pt x="12880" y="2432"/>
                  </a:lnTo>
                  <a:lnTo>
                    <a:pt x="13255" y="2203"/>
                  </a:lnTo>
                  <a:lnTo>
                    <a:pt x="13596" y="1999"/>
                  </a:lnTo>
                  <a:lnTo>
                    <a:pt x="13900" y="1822"/>
                  </a:lnTo>
                  <a:lnTo>
                    <a:pt x="14162" y="1673"/>
                  </a:lnTo>
                  <a:lnTo>
                    <a:pt x="14378" y="1556"/>
                  </a:lnTo>
                  <a:lnTo>
                    <a:pt x="14545" y="1475"/>
                  </a:lnTo>
                  <a:lnTo>
                    <a:pt x="14660" y="1429"/>
                  </a:lnTo>
                  <a:lnTo>
                    <a:pt x="14718" y="1424"/>
                  </a:lnTo>
                  <a:lnTo>
                    <a:pt x="14720" y="1461"/>
                  </a:lnTo>
                  <a:lnTo>
                    <a:pt x="14674" y="1541"/>
                  </a:lnTo>
                  <a:lnTo>
                    <a:pt x="14585" y="1659"/>
                  </a:lnTo>
                  <a:lnTo>
                    <a:pt x="14454" y="1814"/>
                  </a:lnTo>
                  <a:lnTo>
                    <a:pt x="14283" y="2000"/>
                  </a:lnTo>
                  <a:lnTo>
                    <a:pt x="14079" y="2219"/>
                  </a:lnTo>
                  <a:lnTo>
                    <a:pt x="13841" y="2466"/>
                  </a:lnTo>
                  <a:lnTo>
                    <a:pt x="13575" y="2737"/>
                  </a:lnTo>
                  <a:lnTo>
                    <a:pt x="13281" y="3031"/>
                  </a:lnTo>
                  <a:lnTo>
                    <a:pt x="12966" y="3344"/>
                  </a:lnTo>
                  <a:lnTo>
                    <a:pt x="12631" y="3674"/>
                  </a:lnTo>
                  <a:lnTo>
                    <a:pt x="12279" y="4018"/>
                  </a:lnTo>
                  <a:lnTo>
                    <a:pt x="11914" y="4373"/>
                  </a:lnTo>
                  <a:lnTo>
                    <a:pt x="11538" y="4738"/>
                  </a:lnTo>
                  <a:lnTo>
                    <a:pt x="11154" y="5108"/>
                  </a:lnTo>
                  <a:lnTo>
                    <a:pt x="10766" y="5480"/>
                  </a:lnTo>
                  <a:lnTo>
                    <a:pt x="9990" y="6224"/>
                  </a:lnTo>
                  <a:lnTo>
                    <a:pt x="9234" y="6948"/>
                  </a:lnTo>
                  <a:lnTo>
                    <a:pt x="8524" y="7627"/>
                  </a:lnTo>
                  <a:lnTo>
                    <a:pt x="7883" y="8242"/>
                  </a:lnTo>
                  <a:lnTo>
                    <a:pt x="7596" y="8517"/>
                  </a:lnTo>
                  <a:lnTo>
                    <a:pt x="7336" y="8769"/>
                  </a:lnTo>
                  <a:lnTo>
                    <a:pt x="7106" y="8993"/>
                  </a:lnTo>
                  <a:lnTo>
                    <a:pt x="6910" y="9186"/>
                  </a:lnTo>
                  <a:lnTo>
                    <a:pt x="6749" y="9347"/>
                  </a:lnTo>
                  <a:lnTo>
                    <a:pt x="6627" y="9472"/>
                  </a:lnTo>
                  <a:lnTo>
                    <a:pt x="6548" y="9559"/>
                  </a:lnTo>
                  <a:lnTo>
                    <a:pt x="6514" y="9605"/>
                  </a:lnTo>
                  <a:lnTo>
                    <a:pt x="6488" y="9671"/>
                  </a:lnTo>
                  <a:lnTo>
                    <a:pt x="6454" y="9766"/>
                  </a:lnTo>
                  <a:lnTo>
                    <a:pt x="6412" y="9886"/>
                  </a:lnTo>
                  <a:lnTo>
                    <a:pt x="6362" y="10027"/>
                  </a:lnTo>
                  <a:lnTo>
                    <a:pt x="6308" y="10184"/>
                  </a:lnTo>
                  <a:lnTo>
                    <a:pt x="6249" y="10351"/>
                  </a:lnTo>
                  <a:lnTo>
                    <a:pt x="6186" y="10525"/>
                  </a:lnTo>
                  <a:lnTo>
                    <a:pt x="6123" y="10700"/>
                  </a:lnTo>
                  <a:lnTo>
                    <a:pt x="6090" y="10787"/>
                  </a:lnTo>
                  <a:lnTo>
                    <a:pt x="6057" y="10872"/>
                  </a:lnTo>
                  <a:lnTo>
                    <a:pt x="6025" y="10956"/>
                  </a:lnTo>
                  <a:lnTo>
                    <a:pt x="5994" y="11036"/>
                  </a:lnTo>
                  <a:lnTo>
                    <a:pt x="5961" y="11115"/>
                  </a:lnTo>
                  <a:lnTo>
                    <a:pt x="5931" y="11189"/>
                  </a:lnTo>
                  <a:lnTo>
                    <a:pt x="5901" y="11258"/>
                  </a:lnTo>
                  <a:lnTo>
                    <a:pt x="5872" y="11324"/>
                  </a:lnTo>
                  <a:lnTo>
                    <a:pt x="5843" y="11384"/>
                  </a:lnTo>
                  <a:lnTo>
                    <a:pt x="5816" y="11437"/>
                  </a:lnTo>
                  <a:lnTo>
                    <a:pt x="5790" y="11484"/>
                  </a:lnTo>
                  <a:lnTo>
                    <a:pt x="5766" y="11524"/>
                  </a:lnTo>
                  <a:lnTo>
                    <a:pt x="5744" y="11555"/>
                  </a:lnTo>
                  <a:lnTo>
                    <a:pt x="5722" y="11579"/>
                  </a:lnTo>
                  <a:lnTo>
                    <a:pt x="5703" y="11594"/>
                  </a:lnTo>
                  <a:lnTo>
                    <a:pt x="5687" y="11599"/>
                  </a:lnTo>
                  <a:lnTo>
                    <a:pt x="5668" y="11593"/>
                  </a:lnTo>
                  <a:lnTo>
                    <a:pt x="5643" y="11574"/>
                  </a:lnTo>
                  <a:lnTo>
                    <a:pt x="5612" y="11545"/>
                  </a:lnTo>
                  <a:lnTo>
                    <a:pt x="5575" y="11506"/>
                  </a:lnTo>
                  <a:lnTo>
                    <a:pt x="5533" y="11456"/>
                  </a:lnTo>
                  <a:lnTo>
                    <a:pt x="5488" y="11399"/>
                  </a:lnTo>
                  <a:lnTo>
                    <a:pt x="5437" y="11333"/>
                  </a:lnTo>
                  <a:lnTo>
                    <a:pt x="5383" y="11261"/>
                  </a:lnTo>
                  <a:lnTo>
                    <a:pt x="5325" y="11181"/>
                  </a:lnTo>
                  <a:lnTo>
                    <a:pt x="5266" y="11097"/>
                  </a:lnTo>
                  <a:lnTo>
                    <a:pt x="5203" y="11007"/>
                  </a:lnTo>
                  <a:lnTo>
                    <a:pt x="5138" y="10914"/>
                  </a:lnTo>
                  <a:lnTo>
                    <a:pt x="5005" y="10720"/>
                  </a:lnTo>
                  <a:lnTo>
                    <a:pt x="4868" y="10520"/>
                  </a:lnTo>
                  <a:lnTo>
                    <a:pt x="4732" y="10320"/>
                  </a:lnTo>
                  <a:lnTo>
                    <a:pt x="4598" y="10127"/>
                  </a:lnTo>
                  <a:lnTo>
                    <a:pt x="4534" y="10035"/>
                  </a:lnTo>
                  <a:lnTo>
                    <a:pt x="4472" y="9948"/>
                  </a:lnTo>
                  <a:lnTo>
                    <a:pt x="4414" y="9866"/>
                  </a:lnTo>
                  <a:lnTo>
                    <a:pt x="4358" y="9789"/>
                  </a:lnTo>
                  <a:lnTo>
                    <a:pt x="4305" y="9718"/>
                  </a:lnTo>
                  <a:lnTo>
                    <a:pt x="4257" y="9656"/>
                  </a:lnTo>
                  <a:lnTo>
                    <a:pt x="4211" y="9601"/>
                  </a:lnTo>
                  <a:lnTo>
                    <a:pt x="4172" y="9556"/>
                  </a:lnTo>
                  <a:lnTo>
                    <a:pt x="4138" y="9520"/>
                  </a:lnTo>
                  <a:lnTo>
                    <a:pt x="4109" y="9494"/>
                  </a:lnTo>
                  <a:lnTo>
                    <a:pt x="4086" y="9480"/>
                  </a:lnTo>
                  <a:lnTo>
                    <a:pt x="4069" y="9479"/>
                  </a:lnTo>
                  <a:lnTo>
                    <a:pt x="4061" y="9493"/>
                  </a:lnTo>
                  <a:lnTo>
                    <a:pt x="4060" y="9528"/>
                  </a:lnTo>
                  <a:lnTo>
                    <a:pt x="4067" y="9579"/>
                  </a:lnTo>
                  <a:lnTo>
                    <a:pt x="4081" y="9648"/>
                  </a:lnTo>
                  <a:lnTo>
                    <a:pt x="4103" y="9732"/>
                  </a:lnTo>
                  <a:lnTo>
                    <a:pt x="4131" y="9831"/>
                  </a:lnTo>
                  <a:lnTo>
                    <a:pt x="4164" y="9943"/>
                  </a:lnTo>
                  <a:lnTo>
                    <a:pt x="4202" y="10067"/>
                  </a:lnTo>
                  <a:lnTo>
                    <a:pt x="4246" y="10201"/>
                  </a:lnTo>
                  <a:lnTo>
                    <a:pt x="4294" y="10343"/>
                  </a:lnTo>
                  <a:lnTo>
                    <a:pt x="4345" y="10494"/>
                  </a:lnTo>
                  <a:lnTo>
                    <a:pt x="4401" y="10651"/>
                  </a:lnTo>
                  <a:lnTo>
                    <a:pt x="4459" y="10813"/>
                  </a:lnTo>
                  <a:lnTo>
                    <a:pt x="4521" y="10980"/>
                  </a:lnTo>
                  <a:lnTo>
                    <a:pt x="4583" y="11148"/>
                  </a:lnTo>
                  <a:lnTo>
                    <a:pt x="4649" y="11319"/>
                  </a:lnTo>
                  <a:lnTo>
                    <a:pt x="4714" y="11490"/>
                  </a:lnTo>
                  <a:lnTo>
                    <a:pt x="4781" y="11658"/>
                  </a:lnTo>
                  <a:lnTo>
                    <a:pt x="4847" y="11825"/>
                  </a:lnTo>
                  <a:lnTo>
                    <a:pt x="4914" y="11987"/>
                  </a:lnTo>
                  <a:lnTo>
                    <a:pt x="4980" y="12145"/>
                  </a:lnTo>
                  <a:lnTo>
                    <a:pt x="5044" y="12295"/>
                  </a:lnTo>
                  <a:lnTo>
                    <a:pt x="5107" y="12438"/>
                  </a:lnTo>
                  <a:lnTo>
                    <a:pt x="5167" y="12573"/>
                  </a:lnTo>
                  <a:lnTo>
                    <a:pt x="5225" y="12696"/>
                  </a:lnTo>
                  <a:lnTo>
                    <a:pt x="5281" y="12808"/>
                  </a:lnTo>
                  <a:lnTo>
                    <a:pt x="5332" y="12908"/>
                  </a:lnTo>
                  <a:lnTo>
                    <a:pt x="5380" y="12992"/>
                  </a:lnTo>
                  <a:lnTo>
                    <a:pt x="5422" y="13061"/>
                  </a:lnTo>
                  <a:lnTo>
                    <a:pt x="5460" y="13114"/>
                  </a:lnTo>
                  <a:lnTo>
                    <a:pt x="5493" y="13148"/>
                  </a:lnTo>
                  <a:lnTo>
                    <a:pt x="5519" y="13163"/>
                  </a:lnTo>
                  <a:lnTo>
                    <a:pt x="5549" y="13133"/>
                  </a:lnTo>
                  <a:lnTo>
                    <a:pt x="5635" y="13048"/>
                  </a:lnTo>
                  <a:lnTo>
                    <a:pt x="5767" y="12916"/>
                  </a:lnTo>
                  <a:lnTo>
                    <a:pt x="5940" y="12744"/>
                  </a:lnTo>
                  <a:lnTo>
                    <a:pt x="6145" y="12540"/>
                  </a:lnTo>
                  <a:lnTo>
                    <a:pt x="6375" y="12313"/>
                  </a:lnTo>
                  <a:lnTo>
                    <a:pt x="6622" y="12070"/>
                  </a:lnTo>
                  <a:lnTo>
                    <a:pt x="6878" y="11818"/>
                  </a:lnTo>
                  <a:lnTo>
                    <a:pt x="7137" y="11565"/>
                  </a:lnTo>
                  <a:lnTo>
                    <a:pt x="7389" y="11320"/>
                  </a:lnTo>
                  <a:lnTo>
                    <a:pt x="7629" y="11089"/>
                  </a:lnTo>
                  <a:lnTo>
                    <a:pt x="7847" y="10881"/>
                  </a:lnTo>
                  <a:lnTo>
                    <a:pt x="7946" y="10787"/>
                  </a:lnTo>
                  <a:lnTo>
                    <a:pt x="8038" y="10702"/>
                  </a:lnTo>
                  <a:lnTo>
                    <a:pt x="8119" y="10628"/>
                  </a:lnTo>
                  <a:lnTo>
                    <a:pt x="8192" y="10562"/>
                  </a:lnTo>
                  <a:lnTo>
                    <a:pt x="8254" y="10510"/>
                  </a:lnTo>
                  <a:lnTo>
                    <a:pt x="8303" y="10468"/>
                  </a:lnTo>
                  <a:lnTo>
                    <a:pt x="8339" y="10441"/>
                  </a:lnTo>
                  <a:lnTo>
                    <a:pt x="8362" y="10428"/>
                  </a:lnTo>
                  <a:lnTo>
                    <a:pt x="8388" y="10427"/>
                  </a:lnTo>
                  <a:lnTo>
                    <a:pt x="8432" y="10434"/>
                  </a:lnTo>
                  <a:lnTo>
                    <a:pt x="8494" y="10451"/>
                  </a:lnTo>
                  <a:lnTo>
                    <a:pt x="8574" y="10475"/>
                  </a:lnTo>
                  <a:lnTo>
                    <a:pt x="8668" y="10508"/>
                  </a:lnTo>
                  <a:lnTo>
                    <a:pt x="8776" y="10546"/>
                  </a:lnTo>
                  <a:lnTo>
                    <a:pt x="8896" y="10591"/>
                  </a:lnTo>
                  <a:lnTo>
                    <a:pt x="9028" y="10642"/>
                  </a:lnTo>
                  <a:lnTo>
                    <a:pt x="9169" y="10697"/>
                  </a:lnTo>
                  <a:lnTo>
                    <a:pt x="9319" y="10758"/>
                  </a:lnTo>
                  <a:lnTo>
                    <a:pt x="9476" y="10821"/>
                  </a:lnTo>
                  <a:lnTo>
                    <a:pt x="9640" y="10889"/>
                  </a:lnTo>
                  <a:lnTo>
                    <a:pt x="9979" y="11030"/>
                  </a:lnTo>
                  <a:lnTo>
                    <a:pt x="10327" y="11178"/>
                  </a:lnTo>
                  <a:lnTo>
                    <a:pt x="10674" y="11326"/>
                  </a:lnTo>
                  <a:lnTo>
                    <a:pt x="11007" y="11469"/>
                  </a:lnTo>
                  <a:lnTo>
                    <a:pt x="11318" y="11605"/>
                  </a:lnTo>
                  <a:lnTo>
                    <a:pt x="11596" y="11726"/>
                  </a:lnTo>
                  <a:lnTo>
                    <a:pt x="11830" y="11829"/>
                  </a:lnTo>
                  <a:lnTo>
                    <a:pt x="12010" y="11907"/>
                  </a:lnTo>
                  <a:lnTo>
                    <a:pt x="12125" y="11959"/>
                  </a:lnTo>
                  <a:lnTo>
                    <a:pt x="12167" y="11977"/>
                  </a:lnTo>
                  <a:lnTo>
                    <a:pt x="12216" y="11936"/>
                  </a:lnTo>
                  <a:lnTo>
                    <a:pt x="12284" y="11831"/>
                  </a:lnTo>
                  <a:lnTo>
                    <a:pt x="12370" y="11666"/>
                  </a:lnTo>
                  <a:lnTo>
                    <a:pt x="12473" y="11446"/>
                  </a:lnTo>
                  <a:lnTo>
                    <a:pt x="12590" y="11176"/>
                  </a:lnTo>
                  <a:lnTo>
                    <a:pt x="12721" y="10858"/>
                  </a:lnTo>
                  <a:lnTo>
                    <a:pt x="12863" y="10498"/>
                  </a:lnTo>
                  <a:lnTo>
                    <a:pt x="13016" y="10100"/>
                  </a:lnTo>
                  <a:lnTo>
                    <a:pt x="13178" y="9667"/>
                  </a:lnTo>
                  <a:lnTo>
                    <a:pt x="13348" y="9204"/>
                  </a:lnTo>
                  <a:lnTo>
                    <a:pt x="13523" y="8716"/>
                  </a:lnTo>
                  <a:lnTo>
                    <a:pt x="13704" y="8205"/>
                  </a:lnTo>
                  <a:lnTo>
                    <a:pt x="13888" y="7679"/>
                  </a:lnTo>
                  <a:lnTo>
                    <a:pt x="14074" y="7139"/>
                  </a:lnTo>
                  <a:lnTo>
                    <a:pt x="14260" y="6590"/>
                  </a:lnTo>
                  <a:lnTo>
                    <a:pt x="14446" y="6037"/>
                  </a:lnTo>
                  <a:lnTo>
                    <a:pt x="14628" y="5482"/>
                  </a:lnTo>
                  <a:lnTo>
                    <a:pt x="14807" y="4932"/>
                  </a:lnTo>
                  <a:lnTo>
                    <a:pt x="14981" y="4390"/>
                  </a:lnTo>
                  <a:lnTo>
                    <a:pt x="15147" y="3861"/>
                  </a:lnTo>
                  <a:lnTo>
                    <a:pt x="15305" y="3348"/>
                  </a:lnTo>
                  <a:lnTo>
                    <a:pt x="15455" y="2855"/>
                  </a:lnTo>
                  <a:lnTo>
                    <a:pt x="15593" y="2388"/>
                  </a:lnTo>
                  <a:lnTo>
                    <a:pt x="15718" y="1950"/>
                  </a:lnTo>
                  <a:lnTo>
                    <a:pt x="15829" y="1545"/>
                  </a:lnTo>
                  <a:lnTo>
                    <a:pt x="15925" y="1178"/>
                  </a:lnTo>
                  <a:lnTo>
                    <a:pt x="16004" y="853"/>
                  </a:lnTo>
                  <a:lnTo>
                    <a:pt x="16066" y="573"/>
                  </a:lnTo>
                  <a:lnTo>
                    <a:pt x="16106" y="344"/>
                  </a:lnTo>
                  <a:lnTo>
                    <a:pt x="16126" y="170"/>
                  </a:lnTo>
                  <a:lnTo>
                    <a:pt x="16124" y="55"/>
                  </a:lnTo>
                  <a:lnTo>
                    <a:pt x="16097" y="1"/>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grpSp>
      <p:grpSp>
        <p:nvGrpSpPr>
          <p:cNvPr id="9" name="Group 8"/>
          <p:cNvGrpSpPr/>
          <p:nvPr userDrawn="1"/>
        </p:nvGrpSpPr>
        <p:grpSpPr>
          <a:xfrm>
            <a:off x="5347857" y="2537525"/>
            <a:ext cx="1496291" cy="1496291"/>
            <a:chOff x="5347855" y="2537522"/>
            <a:chExt cx="1496291" cy="1496291"/>
          </a:xfrm>
          <a:blipFill>
            <a:blip r:embed="rId2" cstate="print">
              <a:extLst>
                <a:ext uri="{28A0092B-C50C-407E-A947-70E740481C1C}">
                  <a14:useLocalDpi xmlns:a14="http://schemas.microsoft.com/office/drawing/2010/main" val="0"/>
                </a:ext>
              </a:extLst>
            </a:blip>
            <a:stretch>
              <a:fillRect/>
            </a:stretch>
          </a:blipFill>
        </p:grpSpPr>
        <p:sp>
          <p:nvSpPr>
            <p:cNvPr id="10" name="Oval 9"/>
            <p:cNvSpPr/>
            <p:nvPr/>
          </p:nvSpPr>
          <p:spPr>
            <a:xfrm>
              <a:off x="5347855" y="2537522"/>
              <a:ext cx="1496291" cy="1496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11" name="Freeform 281"/>
            <p:cNvSpPr>
              <a:spLocks/>
            </p:cNvSpPr>
            <p:nvPr/>
          </p:nvSpPr>
          <p:spPr bwMode="auto">
            <a:xfrm>
              <a:off x="5779540" y="2885025"/>
              <a:ext cx="632921" cy="801284"/>
            </a:xfrm>
            <a:custGeom>
              <a:avLst/>
              <a:gdLst>
                <a:gd name="T0" fmla="*/ 6908 w 12789"/>
                <a:gd name="T1" fmla="*/ 14027 h 16191"/>
                <a:gd name="T2" fmla="*/ 6054 w 12789"/>
                <a:gd name="T3" fmla="*/ 14622 h 16191"/>
                <a:gd name="T4" fmla="*/ 5599 w 12789"/>
                <a:gd name="T5" fmla="*/ 14832 h 16191"/>
                <a:gd name="T6" fmla="*/ 4917 w 12789"/>
                <a:gd name="T7" fmla="*/ 14575 h 16191"/>
                <a:gd name="T8" fmla="*/ 3883 w 12789"/>
                <a:gd name="T9" fmla="*/ 14083 h 16191"/>
                <a:gd name="T10" fmla="*/ 3046 w 12789"/>
                <a:gd name="T11" fmla="*/ 13611 h 16191"/>
                <a:gd name="T12" fmla="*/ 2812 w 12789"/>
                <a:gd name="T13" fmla="*/ 13240 h 16191"/>
                <a:gd name="T14" fmla="*/ 2796 w 12789"/>
                <a:gd name="T15" fmla="*/ 12475 h 16191"/>
                <a:gd name="T16" fmla="*/ 2877 w 12789"/>
                <a:gd name="T17" fmla="*/ 11320 h 16191"/>
                <a:gd name="T18" fmla="*/ 2009 w 12789"/>
                <a:gd name="T19" fmla="*/ 11361 h 16191"/>
                <a:gd name="T20" fmla="*/ 1286 w 12789"/>
                <a:gd name="T21" fmla="*/ 11365 h 16191"/>
                <a:gd name="T22" fmla="*/ 889 w 12789"/>
                <a:gd name="T23" fmla="*/ 11244 h 16191"/>
                <a:gd name="T24" fmla="*/ 554 w 12789"/>
                <a:gd name="T25" fmla="*/ 10552 h 16191"/>
                <a:gd name="T26" fmla="*/ 215 w 12789"/>
                <a:gd name="T27" fmla="*/ 9522 h 16191"/>
                <a:gd name="T28" fmla="*/ 66 w 12789"/>
                <a:gd name="T29" fmla="*/ 8687 h 16191"/>
                <a:gd name="T30" fmla="*/ 263 w 12789"/>
                <a:gd name="T31" fmla="*/ 8319 h 16191"/>
                <a:gd name="T32" fmla="*/ 746 w 12789"/>
                <a:gd name="T33" fmla="*/ 7947 h 16191"/>
                <a:gd name="T34" fmla="*/ 1398 w 12789"/>
                <a:gd name="T35" fmla="*/ 7696 h 16191"/>
                <a:gd name="T36" fmla="*/ 2106 w 12789"/>
                <a:gd name="T37" fmla="*/ 7751 h 16191"/>
                <a:gd name="T38" fmla="*/ 2900 w 12789"/>
                <a:gd name="T39" fmla="*/ 8130 h 16191"/>
                <a:gd name="T40" fmla="*/ 3658 w 12789"/>
                <a:gd name="T41" fmla="*/ 8597 h 16191"/>
                <a:gd name="T42" fmla="*/ 5645 w 12789"/>
                <a:gd name="T43" fmla="*/ 9755 h 16191"/>
                <a:gd name="T44" fmla="*/ 1928 w 12789"/>
                <a:gd name="T45" fmla="*/ 5515 h 16191"/>
                <a:gd name="T46" fmla="*/ 261 w 12789"/>
                <a:gd name="T47" fmla="*/ 3542 h 16191"/>
                <a:gd name="T48" fmla="*/ 31 w 12789"/>
                <a:gd name="T49" fmla="*/ 3070 h 16191"/>
                <a:gd name="T50" fmla="*/ 0 w 12789"/>
                <a:gd name="T51" fmla="*/ 2633 h 16191"/>
                <a:gd name="T52" fmla="*/ 27 w 12789"/>
                <a:gd name="T53" fmla="*/ 2195 h 16191"/>
                <a:gd name="T54" fmla="*/ 103 w 12789"/>
                <a:gd name="T55" fmla="*/ 1870 h 16191"/>
                <a:gd name="T56" fmla="*/ 353 w 12789"/>
                <a:gd name="T57" fmla="*/ 1394 h 16191"/>
                <a:gd name="T58" fmla="*/ 792 w 12789"/>
                <a:gd name="T59" fmla="*/ 747 h 16191"/>
                <a:gd name="T60" fmla="*/ 1323 w 12789"/>
                <a:gd name="T61" fmla="*/ 209 h 16191"/>
                <a:gd name="T62" fmla="*/ 1865 w 12789"/>
                <a:gd name="T63" fmla="*/ 10 h 16191"/>
                <a:gd name="T64" fmla="*/ 2415 w 12789"/>
                <a:gd name="T65" fmla="*/ 35 h 16191"/>
                <a:gd name="T66" fmla="*/ 2914 w 12789"/>
                <a:gd name="T67" fmla="*/ 184 h 16191"/>
                <a:gd name="T68" fmla="*/ 3286 w 12789"/>
                <a:gd name="T69" fmla="*/ 377 h 16191"/>
                <a:gd name="T70" fmla="*/ 4274 w 12789"/>
                <a:gd name="T71" fmla="*/ 2094 h 16191"/>
                <a:gd name="T72" fmla="*/ 6354 w 12789"/>
                <a:gd name="T73" fmla="*/ 6179 h 16191"/>
                <a:gd name="T74" fmla="*/ 7565 w 12789"/>
                <a:gd name="T75" fmla="*/ 8523 h 16191"/>
                <a:gd name="T76" fmla="*/ 7166 w 12789"/>
                <a:gd name="T77" fmla="*/ 7101 h 16191"/>
                <a:gd name="T78" fmla="*/ 6946 w 12789"/>
                <a:gd name="T79" fmla="*/ 6047 h 16191"/>
                <a:gd name="T80" fmla="*/ 7094 w 12789"/>
                <a:gd name="T81" fmla="*/ 5653 h 16191"/>
                <a:gd name="T82" fmla="*/ 7790 w 12789"/>
                <a:gd name="T83" fmla="*/ 5471 h 16191"/>
                <a:gd name="T84" fmla="*/ 8715 w 12789"/>
                <a:gd name="T85" fmla="*/ 5427 h 16191"/>
                <a:gd name="T86" fmla="*/ 9482 w 12789"/>
                <a:gd name="T87" fmla="*/ 5612 h 16191"/>
                <a:gd name="T88" fmla="*/ 9935 w 12789"/>
                <a:gd name="T89" fmla="*/ 6282 h 16191"/>
                <a:gd name="T90" fmla="*/ 10256 w 12789"/>
                <a:gd name="T91" fmla="*/ 7382 h 16191"/>
                <a:gd name="T92" fmla="*/ 10455 w 12789"/>
                <a:gd name="T93" fmla="*/ 8439 h 16191"/>
                <a:gd name="T94" fmla="*/ 10443 w 12789"/>
                <a:gd name="T95" fmla="*/ 7700 h 16191"/>
                <a:gd name="T96" fmla="*/ 10478 w 12789"/>
                <a:gd name="T97" fmla="*/ 6710 h 16191"/>
                <a:gd name="T98" fmla="*/ 10660 w 12789"/>
                <a:gd name="T99" fmla="*/ 6066 h 16191"/>
                <a:gd name="T100" fmla="*/ 11135 w 12789"/>
                <a:gd name="T101" fmla="*/ 6120 h 16191"/>
                <a:gd name="T102" fmla="*/ 11849 w 12789"/>
                <a:gd name="T103" fmla="*/ 6659 h 16191"/>
                <a:gd name="T104" fmla="*/ 12502 w 12789"/>
                <a:gd name="T105" fmla="*/ 7483 h 16191"/>
                <a:gd name="T106" fmla="*/ 12789 w 12789"/>
                <a:gd name="T107" fmla="*/ 8459 h 16191"/>
                <a:gd name="T108" fmla="*/ 12541 w 12789"/>
                <a:gd name="T109" fmla="*/ 10020 h 16191"/>
                <a:gd name="T110" fmla="*/ 12012 w 12789"/>
                <a:gd name="T111" fmla="*/ 11708 h 16191"/>
                <a:gd name="T112" fmla="*/ 11513 w 12789"/>
                <a:gd name="T113" fmla="*/ 12775 h 16191"/>
                <a:gd name="T114" fmla="*/ 11009 w 12789"/>
                <a:gd name="T115" fmla="*/ 12969 h 16191"/>
                <a:gd name="T116" fmla="*/ 10127 w 12789"/>
                <a:gd name="T117" fmla="*/ 13051 h 16191"/>
                <a:gd name="T118" fmla="*/ 10392 w 12789"/>
                <a:gd name="T119" fmla="*/ 15650 h 16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89" h="16191">
                  <a:moveTo>
                    <a:pt x="8650" y="16191"/>
                  </a:moveTo>
                  <a:lnTo>
                    <a:pt x="7643" y="13474"/>
                  </a:lnTo>
                  <a:lnTo>
                    <a:pt x="7623" y="13489"/>
                  </a:lnTo>
                  <a:lnTo>
                    <a:pt x="7567" y="13533"/>
                  </a:lnTo>
                  <a:lnTo>
                    <a:pt x="7479" y="13599"/>
                  </a:lnTo>
                  <a:lnTo>
                    <a:pt x="7365" y="13686"/>
                  </a:lnTo>
                  <a:lnTo>
                    <a:pt x="7228" y="13790"/>
                  </a:lnTo>
                  <a:lnTo>
                    <a:pt x="7075" y="13905"/>
                  </a:lnTo>
                  <a:lnTo>
                    <a:pt x="6908" y="14027"/>
                  </a:lnTo>
                  <a:lnTo>
                    <a:pt x="6734" y="14154"/>
                  </a:lnTo>
                  <a:lnTo>
                    <a:pt x="6646" y="14219"/>
                  </a:lnTo>
                  <a:lnTo>
                    <a:pt x="6557" y="14281"/>
                  </a:lnTo>
                  <a:lnTo>
                    <a:pt x="6468" y="14344"/>
                  </a:lnTo>
                  <a:lnTo>
                    <a:pt x="6381" y="14405"/>
                  </a:lnTo>
                  <a:lnTo>
                    <a:pt x="6296" y="14464"/>
                  </a:lnTo>
                  <a:lnTo>
                    <a:pt x="6212" y="14519"/>
                  </a:lnTo>
                  <a:lnTo>
                    <a:pt x="6131" y="14573"/>
                  </a:lnTo>
                  <a:lnTo>
                    <a:pt x="6054" y="14622"/>
                  </a:lnTo>
                  <a:lnTo>
                    <a:pt x="5981" y="14668"/>
                  </a:lnTo>
                  <a:lnTo>
                    <a:pt x="5912" y="14710"/>
                  </a:lnTo>
                  <a:lnTo>
                    <a:pt x="5849" y="14746"/>
                  </a:lnTo>
                  <a:lnTo>
                    <a:pt x="5791" y="14776"/>
                  </a:lnTo>
                  <a:lnTo>
                    <a:pt x="5740" y="14802"/>
                  </a:lnTo>
                  <a:lnTo>
                    <a:pt x="5695" y="14820"/>
                  </a:lnTo>
                  <a:lnTo>
                    <a:pt x="5658" y="14831"/>
                  </a:lnTo>
                  <a:lnTo>
                    <a:pt x="5630" y="14835"/>
                  </a:lnTo>
                  <a:lnTo>
                    <a:pt x="5599" y="14832"/>
                  </a:lnTo>
                  <a:lnTo>
                    <a:pt x="5558" y="14823"/>
                  </a:lnTo>
                  <a:lnTo>
                    <a:pt x="5505" y="14808"/>
                  </a:lnTo>
                  <a:lnTo>
                    <a:pt x="5445" y="14787"/>
                  </a:lnTo>
                  <a:lnTo>
                    <a:pt x="5374" y="14763"/>
                  </a:lnTo>
                  <a:lnTo>
                    <a:pt x="5295" y="14733"/>
                  </a:lnTo>
                  <a:lnTo>
                    <a:pt x="5210" y="14698"/>
                  </a:lnTo>
                  <a:lnTo>
                    <a:pt x="5118" y="14661"/>
                  </a:lnTo>
                  <a:lnTo>
                    <a:pt x="5020" y="14619"/>
                  </a:lnTo>
                  <a:lnTo>
                    <a:pt x="4917" y="14575"/>
                  </a:lnTo>
                  <a:lnTo>
                    <a:pt x="4809" y="14526"/>
                  </a:lnTo>
                  <a:lnTo>
                    <a:pt x="4698" y="14477"/>
                  </a:lnTo>
                  <a:lnTo>
                    <a:pt x="4584" y="14424"/>
                  </a:lnTo>
                  <a:lnTo>
                    <a:pt x="4468" y="14370"/>
                  </a:lnTo>
                  <a:lnTo>
                    <a:pt x="4351" y="14314"/>
                  </a:lnTo>
                  <a:lnTo>
                    <a:pt x="4233" y="14257"/>
                  </a:lnTo>
                  <a:lnTo>
                    <a:pt x="4115" y="14200"/>
                  </a:lnTo>
                  <a:lnTo>
                    <a:pt x="3998" y="14141"/>
                  </a:lnTo>
                  <a:lnTo>
                    <a:pt x="3883" y="14083"/>
                  </a:lnTo>
                  <a:lnTo>
                    <a:pt x="3770" y="14024"/>
                  </a:lnTo>
                  <a:lnTo>
                    <a:pt x="3660" y="13967"/>
                  </a:lnTo>
                  <a:lnTo>
                    <a:pt x="3555" y="13911"/>
                  </a:lnTo>
                  <a:lnTo>
                    <a:pt x="3454" y="13855"/>
                  </a:lnTo>
                  <a:lnTo>
                    <a:pt x="3359" y="13802"/>
                  </a:lnTo>
                  <a:lnTo>
                    <a:pt x="3269" y="13750"/>
                  </a:lnTo>
                  <a:lnTo>
                    <a:pt x="3186" y="13701"/>
                  </a:lnTo>
                  <a:lnTo>
                    <a:pt x="3111" y="13654"/>
                  </a:lnTo>
                  <a:lnTo>
                    <a:pt x="3046" y="13611"/>
                  </a:lnTo>
                  <a:lnTo>
                    <a:pt x="2988" y="13571"/>
                  </a:lnTo>
                  <a:lnTo>
                    <a:pt x="2941" y="13535"/>
                  </a:lnTo>
                  <a:lnTo>
                    <a:pt x="2905" y="13502"/>
                  </a:lnTo>
                  <a:lnTo>
                    <a:pt x="2879" y="13474"/>
                  </a:lnTo>
                  <a:lnTo>
                    <a:pt x="2862" y="13444"/>
                  </a:lnTo>
                  <a:lnTo>
                    <a:pt x="2846" y="13404"/>
                  </a:lnTo>
                  <a:lnTo>
                    <a:pt x="2833" y="13357"/>
                  </a:lnTo>
                  <a:lnTo>
                    <a:pt x="2822" y="13302"/>
                  </a:lnTo>
                  <a:lnTo>
                    <a:pt x="2812" y="13240"/>
                  </a:lnTo>
                  <a:lnTo>
                    <a:pt x="2804" y="13171"/>
                  </a:lnTo>
                  <a:lnTo>
                    <a:pt x="2799" y="13098"/>
                  </a:lnTo>
                  <a:lnTo>
                    <a:pt x="2794" y="13019"/>
                  </a:lnTo>
                  <a:lnTo>
                    <a:pt x="2791" y="12936"/>
                  </a:lnTo>
                  <a:lnTo>
                    <a:pt x="2790" y="12849"/>
                  </a:lnTo>
                  <a:lnTo>
                    <a:pt x="2790" y="12757"/>
                  </a:lnTo>
                  <a:lnTo>
                    <a:pt x="2791" y="12665"/>
                  </a:lnTo>
                  <a:lnTo>
                    <a:pt x="2793" y="12571"/>
                  </a:lnTo>
                  <a:lnTo>
                    <a:pt x="2796" y="12475"/>
                  </a:lnTo>
                  <a:lnTo>
                    <a:pt x="2799" y="12379"/>
                  </a:lnTo>
                  <a:lnTo>
                    <a:pt x="2804" y="12284"/>
                  </a:lnTo>
                  <a:lnTo>
                    <a:pt x="2814" y="12095"/>
                  </a:lnTo>
                  <a:lnTo>
                    <a:pt x="2826" y="11915"/>
                  </a:lnTo>
                  <a:lnTo>
                    <a:pt x="2839" y="11748"/>
                  </a:lnTo>
                  <a:lnTo>
                    <a:pt x="2851" y="11600"/>
                  </a:lnTo>
                  <a:lnTo>
                    <a:pt x="2862" y="11475"/>
                  </a:lnTo>
                  <a:lnTo>
                    <a:pt x="2871" y="11380"/>
                  </a:lnTo>
                  <a:lnTo>
                    <a:pt x="2877" y="11320"/>
                  </a:lnTo>
                  <a:lnTo>
                    <a:pt x="2879" y="11298"/>
                  </a:lnTo>
                  <a:lnTo>
                    <a:pt x="2861" y="11300"/>
                  </a:lnTo>
                  <a:lnTo>
                    <a:pt x="2807" y="11304"/>
                  </a:lnTo>
                  <a:lnTo>
                    <a:pt x="2723" y="11312"/>
                  </a:lnTo>
                  <a:lnTo>
                    <a:pt x="2614" y="11322"/>
                  </a:lnTo>
                  <a:lnTo>
                    <a:pt x="2484" y="11332"/>
                  </a:lnTo>
                  <a:lnTo>
                    <a:pt x="2336" y="11342"/>
                  </a:lnTo>
                  <a:lnTo>
                    <a:pt x="2177" y="11352"/>
                  </a:lnTo>
                  <a:lnTo>
                    <a:pt x="2009" y="11361"/>
                  </a:lnTo>
                  <a:lnTo>
                    <a:pt x="1925" y="11364"/>
                  </a:lnTo>
                  <a:lnTo>
                    <a:pt x="1840" y="11367"/>
                  </a:lnTo>
                  <a:lnTo>
                    <a:pt x="1755" y="11370"/>
                  </a:lnTo>
                  <a:lnTo>
                    <a:pt x="1671" y="11371"/>
                  </a:lnTo>
                  <a:lnTo>
                    <a:pt x="1589" y="11372"/>
                  </a:lnTo>
                  <a:lnTo>
                    <a:pt x="1508" y="11372"/>
                  </a:lnTo>
                  <a:lnTo>
                    <a:pt x="1430" y="11371"/>
                  </a:lnTo>
                  <a:lnTo>
                    <a:pt x="1356" y="11368"/>
                  </a:lnTo>
                  <a:lnTo>
                    <a:pt x="1286" y="11365"/>
                  </a:lnTo>
                  <a:lnTo>
                    <a:pt x="1219" y="11360"/>
                  </a:lnTo>
                  <a:lnTo>
                    <a:pt x="1158" y="11354"/>
                  </a:lnTo>
                  <a:lnTo>
                    <a:pt x="1101" y="11346"/>
                  </a:lnTo>
                  <a:lnTo>
                    <a:pt x="1052" y="11337"/>
                  </a:lnTo>
                  <a:lnTo>
                    <a:pt x="1008" y="11326"/>
                  </a:lnTo>
                  <a:lnTo>
                    <a:pt x="972" y="11312"/>
                  </a:lnTo>
                  <a:lnTo>
                    <a:pt x="944" y="11298"/>
                  </a:lnTo>
                  <a:lnTo>
                    <a:pt x="917" y="11277"/>
                  </a:lnTo>
                  <a:lnTo>
                    <a:pt x="889" y="11244"/>
                  </a:lnTo>
                  <a:lnTo>
                    <a:pt x="858" y="11200"/>
                  </a:lnTo>
                  <a:lnTo>
                    <a:pt x="825" y="11146"/>
                  </a:lnTo>
                  <a:lnTo>
                    <a:pt x="789" y="11084"/>
                  </a:lnTo>
                  <a:lnTo>
                    <a:pt x="753" y="11013"/>
                  </a:lnTo>
                  <a:lnTo>
                    <a:pt x="715" y="10934"/>
                  </a:lnTo>
                  <a:lnTo>
                    <a:pt x="675" y="10847"/>
                  </a:lnTo>
                  <a:lnTo>
                    <a:pt x="635" y="10754"/>
                  </a:lnTo>
                  <a:lnTo>
                    <a:pt x="594" y="10656"/>
                  </a:lnTo>
                  <a:lnTo>
                    <a:pt x="554" y="10552"/>
                  </a:lnTo>
                  <a:lnTo>
                    <a:pt x="513" y="10445"/>
                  </a:lnTo>
                  <a:lnTo>
                    <a:pt x="472" y="10334"/>
                  </a:lnTo>
                  <a:lnTo>
                    <a:pt x="432" y="10221"/>
                  </a:lnTo>
                  <a:lnTo>
                    <a:pt x="393" y="10104"/>
                  </a:lnTo>
                  <a:lnTo>
                    <a:pt x="354" y="9988"/>
                  </a:lnTo>
                  <a:lnTo>
                    <a:pt x="317" y="9870"/>
                  </a:lnTo>
                  <a:lnTo>
                    <a:pt x="281" y="9753"/>
                  </a:lnTo>
                  <a:lnTo>
                    <a:pt x="247" y="9637"/>
                  </a:lnTo>
                  <a:lnTo>
                    <a:pt x="215" y="9522"/>
                  </a:lnTo>
                  <a:lnTo>
                    <a:pt x="186" y="9410"/>
                  </a:lnTo>
                  <a:lnTo>
                    <a:pt x="159" y="9301"/>
                  </a:lnTo>
                  <a:lnTo>
                    <a:pt x="135" y="9196"/>
                  </a:lnTo>
                  <a:lnTo>
                    <a:pt x="114" y="9095"/>
                  </a:lnTo>
                  <a:lnTo>
                    <a:pt x="97" y="9000"/>
                  </a:lnTo>
                  <a:lnTo>
                    <a:pt x="83" y="8911"/>
                  </a:lnTo>
                  <a:lnTo>
                    <a:pt x="73" y="8829"/>
                  </a:lnTo>
                  <a:lnTo>
                    <a:pt x="67" y="8754"/>
                  </a:lnTo>
                  <a:lnTo>
                    <a:pt x="66" y="8687"/>
                  </a:lnTo>
                  <a:lnTo>
                    <a:pt x="70" y="8630"/>
                  </a:lnTo>
                  <a:lnTo>
                    <a:pt x="78" y="8582"/>
                  </a:lnTo>
                  <a:lnTo>
                    <a:pt x="91" y="8545"/>
                  </a:lnTo>
                  <a:lnTo>
                    <a:pt x="110" y="8511"/>
                  </a:lnTo>
                  <a:lnTo>
                    <a:pt x="132" y="8476"/>
                  </a:lnTo>
                  <a:lnTo>
                    <a:pt x="159" y="8440"/>
                  </a:lnTo>
                  <a:lnTo>
                    <a:pt x="191" y="8400"/>
                  </a:lnTo>
                  <a:lnTo>
                    <a:pt x="225" y="8361"/>
                  </a:lnTo>
                  <a:lnTo>
                    <a:pt x="263" y="8319"/>
                  </a:lnTo>
                  <a:lnTo>
                    <a:pt x="305" y="8278"/>
                  </a:lnTo>
                  <a:lnTo>
                    <a:pt x="350" y="8235"/>
                  </a:lnTo>
                  <a:lnTo>
                    <a:pt x="399" y="8193"/>
                  </a:lnTo>
                  <a:lnTo>
                    <a:pt x="450" y="8150"/>
                  </a:lnTo>
                  <a:lnTo>
                    <a:pt x="504" y="8108"/>
                  </a:lnTo>
                  <a:lnTo>
                    <a:pt x="561" y="8066"/>
                  </a:lnTo>
                  <a:lnTo>
                    <a:pt x="621" y="8026"/>
                  </a:lnTo>
                  <a:lnTo>
                    <a:pt x="682" y="7985"/>
                  </a:lnTo>
                  <a:lnTo>
                    <a:pt x="746" y="7947"/>
                  </a:lnTo>
                  <a:lnTo>
                    <a:pt x="812" y="7909"/>
                  </a:lnTo>
                  <a:lnTo>
                    <a:pt x="880" y="7874"/>
                  </a:lnTo>
                  <a:lnTo>
                    <a:pt x="951" y="7840"/>
                  </a:lnTo>
                  <a:lnTo>
                    <a:pt x="1022" y="7809"/>
                  </a:lnTo>
                  <a:lnTo>
                    <a:pt x="1095" y="7781"/>
                  </a:lnTo>
                  <a:lnTo>
                    <a:pt x="1169" y="7754"/>
                  </a:lnTo>
                  <a:lnTo>
                    <a:pt x="1244" y="7732"/>
                  </a:lnTo>
                  <a:lnTo>
                    <a:pt x="1321" y="7712"/>
                  </a:lnTo>
                  <a:lnTo>
                    <a:pt x="1398" y="7696"/>
                  </a:lnTo>
                  <a:lnTo>
                    <a:pt x="1475" y="7684"/>
                  </a:lnTo>
                  <a:lnTo>
                    <a:pt x="1554" y="7676"/>
                  </a:lnTo>
                  <a:lnTo>
                    <a:pt x="1633" y="7671"/>
                  </a:lnTo>
                  <a:lnTo>
                    <a:pt x="1712" y="7673"/>
                  </a:lnTo>
                  <a:lnTo>
                    <a:pt x="1791" y="7678"/>
                  </a:lnTo>
                  <a:lnTo>
                    <a:pt x="1870" y="7688"/>
                  </a:lnTo>
                  <a:lnTo>
                    <a:pt x="1949" y="7704"/>
                  </a:lnTo>
                  <a:lnTo>
                    <a:pt x="2028" y="7725"/>
                  </a:lnTo>
                  <a:lnTo>
                    <a:pt x="2106" y="7751"/>
                  </a:lnTo>
                  <a:lnTo>
                    <a:pt x="2189" y="7783"/>
                  </a:lnTo>
                  <a:lnTo>
                    <a:pt x="2273" y="7816"/>
                  </a:lnTo>
                  <a:lnTo>
                    <a:pt x="2360" y="7855"/>
                  </a:lnTo>
                  <a:lnTo>
                    <a:pt x="2447" y="7894"/>
                  </a:lnTo>
                  <a:lnTo>
                    <a:pt x="2536" y="7938"/>
                  </a:lnTo>
                  <a:lnTo>
                    <a:pt x="2627" y="7983"/>
                  </a:lnTo>
                  <a:lnTo>
                    <a:pt x="2718" y="8031"/>
                  </a:lnTo>
                  <a:lnTo>
                    <a:pt x="2809" y="8079"/>
                  </a:lnTo>
                  <a:lnTo>
                    <a:pt x="2900" y="8130"/>
                  </a:lnTo>
                  <a:lnTo>
                    <a:pt x="2989" y="8182"/>
                  </a:lnTo>
                  <a:lnTo>
                    <a:pt x="3079" y="8234"/>
                  </a:lnTo>
                  <a:lnTo>
                    <a:pt x="3168" y="8288"/>
                  </a:lnTo>
                  <a:lnTo>
                    <a:pt x="3256" y="8340"/>
                  </a:lnTo>
                  <a:lnTo>
                    <a:pt x="3341" y="8394"/>
                  </a:lnTo>
                  <a:lnTo>
                    <a:pt x="3424" y="8447"/>
                  </a:lnTo>
                  <a:lnTo>
                    <a:pt x="3505" y="8498"/>
                  </a:lnTo>
                  <a:lnTo>
                    <a:pt x="3583" y="8549"/>
                  </a:lnTo>
                  <a:lnTo>
                    <a:pt x="3658" y="8597"/>
                  </a:lnTo>
                  <a:lnTo>
                    <a:pt x="3729" y="8645"/>
                  </a:lnTo>
                  <a:lnTo>
                    <a:pt x="3861" y="8734"/>
                  </a:lnTo>
                  <a:lnTo>
                    <a:pt x="3974" y="8813"/>
                  </a:lnTo>
                  <a:lnTo>
                    <a:pt x="4067" y="8878"/>
                  </a:lnTo>
                  <a:lnTo>
                    <a:pt x="4137" y="8927"/>
                  </a:lnTo>
                  <a:lnTo>
                    <a:pt x="4181" y="8959"/>
                  </a:lnTo>
                  <a:lnTo>
                    <a:pt x="4196" y="8970"/>
                  </a:lnTo>
                  <a:lnTo>
                    <a:pt x="5706" y="9825"/>
                  </a:lnTo>
                  <a:lnTo>
                    <a:pt x="5645" y="9755"/>
                  </a:lnTo>
                  <a:lnTo>
                    <a:pt x="5471" y="9559"/>
                  </a:lnTo>
                  <a:lnTo>
                    <a:pt x="5200" y="9252"/>
                  </a:lnTo>
                  <a:lnTo>
                    <a:pt x="4848" y="8853"/>
                  </a:lnTo>
                  <a:lnTo>
                    <a:pt x="4432" y="8381"/>
                  </a:lnTo>
                  <a:lnTo>
                    <a:pt x="3965" y="7851"/>
                  </a:lnTo>
                  <a:lnTo>
                    <a:pt x="3467" y="7282"/>
                  </a:lnTo>
                  <a:lnTo>
                    <a:pt x="2950" y="6691"/>
                  </a:lnTo>
                  <a:lnTo>
                    <a:pt x="2431" y="6096"/>
                  </a:lnTo>
                  <a:lnTo>
                    <a:pt x="1928" y="5515"/>
                  </a:lnTo>
                  <a:lnTo>
                    <a:pt x="1685" y="5236"/>
                  </a:lnTo>
                  <a:lnTo>
                    <a:pt x="1453" y="4966"/>
                  </a:lnTo>
                  <a:lnTo>
                    <a:pt x="1233" y="4708"/>
                  </a:lnTo>
                  <a:lnTo>
                    <a:pt x="1025" y="4465"/>
                  </a:lnTo>
                  <a:lnTo>
                    <a:pt x="834" y="4238"/>
                  </a:lnTo>
                  <a:lnTo>
                    <a:pt x="660" y="4031"/>
                  </a:lnTo>
                  <a:lnTo>
                    <a:pt x="505" y="3843"/>
                  </a:lnTo>
                  <a:lnTo>
                    <a:pt x="371" y="3680"/>
                  </a:lnTo>
                  <a:lnTo>
                    <a:pt x="261" y="3542"/>
                  </a:lnTo>
                  <a:lnTo>
                    <a:pt x="177" y="3431"/>
                  </a:lnTo>
                  <a:lnTo>
                    <a:pt x="119" y="3351"/>
                  </a:lnTo>
                  <a:lnTo>
                    <a:pt x="91" y="3302"/>
                  </a:lnTo>
                  <a:lnTo>
                    <a:pt x="79" y="3269"/>
                  </a:lnTo>
                  <a:lnTo>
                    <a:pt x="68" y="3233"/>
                  </a:lnTo>
                  <a:lnTo>
                    <a:pt x="58" y="3195"/>
                  </a:lnTo>
                  <a:lnTo>
                    <a:pt x="47" y="3155"/>
                  </a:lnTo>
                  <a:lnTo>
                    <a:pt x="39" y="3114"/>
                  </a:lnTo>
                  <a:lnTo>
                    <a:pt x="31" y="3070"/>
                  </a:lnTo>
                  <a:lnTo>
                    <a:pt x="25" y="3026"/>
                  </a:lnTo>
                  <a:lnTo>
                    <a:pt x="19" y="2979"/>
                  </a:lnTo>
                  <a:lnTo>
                    <a:pt x="14" y="2932"/>
                  </a:lnTo>
                  <a:lnTo>
                    <a:pt x="9" y="2884"/>
                  </a:lnTo>
                  <a:lnTo>
                    <a:pt x="6" y="2834"/>
                  </a:lnTo>
                  <a:lnTo>
                    <a:pt x="4" y="2785"/>
                  </a:lnTo>
                  <a:lnTo>
                    <a:pt x="2" y="2734"/>
                  </a:lnTo>
                  <a:lnTo>
                    <a:pt x="0" y="2684"/>
                  </a:lnTo>
                  <a:lnTo>
                    <a:pt x="0" y="2633"/>
                  </a:lnTo>
                  <a:lnTo>
                    <a:pt x="0" y="2582"/>
                  </a:lnTo>
                  <a:lnTo>
                    <a:pt x="1" y="2532"/>
                  </a:lnTo>
                  <a:lnTo>
                    <a:pt x="3" y="2481"/>
                  </a:lnTo>
                  <a:lnTo>
                    <a:pt x="6" y="2432"/>
                  </a:lnTo>
                  <a:lnTo>
                    <a:pt x="9" y="2382"/>
                  </a:lnTo>
                  <a:lnTo>
                    <a:pt x="12" y="2334"/>
                  </a:lnTo>
                  <a:lnTo>
                    <a:pt x="17" y="2286"/>
                  </a:lnTo>
                  <a:lnTo>
                    <a:pt x="21" y="2240"/>
                  </a:lnTo>
                  <a:lnTo>
                    <a:pt x="27" y="2195"/>
                  </a:lnTo>
                  <a:lnTo>
                    <a:pt x="33" y="2151"/>
                  </a:lnTo>
                  <a:lnTo>
                    <a:pt x="40" y="2110"/>
                  </a:lnTo>
                  <a:lnTo>
                    <a:pt x="47" y="2069"/>
                  </a:lnTo>
                  <a:lnTo>
                    <a:pt x="56" y="2031"/>
                  </a:lnTo>
                  <a:lnTo>
                    <a:pt x="64" y="1995"/>
                  </a:lnTo>
                  <a:lnTo>
                    <a:pt x="73" y="1961"/>
                  </a:lnTo>
                  <a:lnTo>
                    <a:pt x="82" y="1930"/>
                  </a:lnTo>
                  <a:lnTo>
                    <a:pt x="91" y="1900"/>
                  </a:lnTo>
                  <a:lnTo>
                    <a:pt x="103" y="1870"/>
                  </a:lnTo>
                  <a:lnTo>
                    <a:pt x="118" y="1835"/>
                  </a:lnTo>
                  <a:lnTo>
                    <a:pt x="137" y="1794"/>
                  </a:lnTo>
                  <a:lnTo>
                    <a:pt x="159" y="1749"/>
                  </a:lnTo>
                  <a:lnTo>
                    <a:pt x="185" y="1698"/>
                  </a:lnTo>
                  <a:lnTo>
                    <a:pt x="213" y="1644"/>
                  </a:lnTo>
                  <a:lnTo>
                    <a:pt x="244" y="1587"/>
                  </a:lnTo>
                  <a:lnTo>
                    <a:pt x="278" y="1525"/>
                  </a:lnTo>
                  <a:lnTo>
                    <a:pt x="314" y="1461"/>
                  </a:lnTo>
                  <a:lnTo>
                    <a:pt x="353" y="1394"/>
                  </a:lnTo>
                  <a:lnTo>
                    <a:pt x="395" y="1327"/>
                  </a:lnTo>
                  <a:lnTo>
                    <a:pt x="438" y="1256"/>
                  </a:lnTo>
                  <a:lnTo>
                    <a:pt x="483" y="1184"/>
                  </a:lnTo>
                  <a:lnTo>
                    <a:pt x="531" y="1111"/>
                  </a:lnTo>
                  <a:lnTo>
                    <a:pt x="580" y="1038"/>
                  </a:lnTo>
                  <a:lnTo>
                    <a:pt x="631" y="964"/>
                  </a:lnTo>
                  <a:lnTo>
                    <a:pt x="683" y="892"/>
                  </a:lnTo>
                  <a:lnTo>
                    <a:pt x="738" y="819"/>
                  </a:lnTo>
                  <a:lnTo>
                    <a:pt x="792" y="747"/>
                  </a:lnTo>
                  <a:lnTo>
                    <a:pt x="849" y="677"/>
                  </a:lnTo>
                  <a:lnTo>
                    <a:pt x="906" y="608"/>
                  </a:lnTo>
                  <a:lnTo>
                    <a:pt x="964" y="541"/>
                  </a:lnTo>
                  <a:lnTo>
                    <a:pt x="1023" y="478"/>
                  </a:lnTo>
                  <a:lnTo>
                    <a:pt x="1083" y="417"/>
                  </a:lnTo>
                  <a:lnTo>
                    <a:pt x="1142" y="359"/>
                  </a:lnTo>
                  <a:lnTo>
                    <a:pt x="1203" y="305"/>
                  </a:lnTo>
                  <a:lnTo>
                    <a:pt x="1263" y="255"/>
                  </a:lnTo>
                  <a:lnTo>
                    <a:pt x="1323" y="209"/>
                  </a:lnTo>
                  <a:lnTo>
                    <a:pt x="1384" y="168"/>
                  </a:lnTo>
                  <a:lnTo>
                    <a:pt x="1444" y="133"/>
                  </a:lnTo>
                  <a:lnTo>
                    <a:pt x="1504" y="102"/>
                  </a:lnTo>
                  <a:lnTo>
                    <a:pt x="1563" y="79"/>
                  </a:lnTo>
                  <a:lnTo>
                    <a:pt x="1622" y="60"/>
                  </a:lnTo>
                  <a:lnTo>
                    <a:pt x="1682" y="43"/>
                  </a:lnTo>
                  <a:lnTo>
                    <a:pt x="1743" y="29"/>
                  </a:lnTo>
                  <a:lnTo>
                    <a:pt x="1803" y="18"/>
                  </a:lnTo>
                  <a:lnTo>
                    <a:pt x="1865" y="10"/>
                  </a:lnTo>
                  <a:lnTo>
                    <a:pt x="1927" y="4"/>
                  </a:lnTo>
                  <a:lnTo>
                    <a:pt x="1988" y="1"/>
                  </a:lnTo>
                  <a:lnTo>
                    <a:pt x="2050" y="0"/>
                  </a:lnTo>
                  <a:lnTo>
                    <a:pt x="2111" y="1"/>
                  </a:lnTo>
                  <a:lnTo>
                    <a:pt x="2173" y="4"/>
                  </a:lnTo>
                  <a:lnTo>
                    <a:pt x="2234" y="9"/>
                  </a:lnTo>
                  <a:lnTo>
                    <a:pt x="2295" y="16"/>
                  </a:lnTo>
                  <a:lnTo>
                    <a:pt x="2356" y="25"/>
                  </a:lnTo>
                  <a:lnTo>
                    <a:pt x="2415" y="35"/>
                  </a:lnTo>
                  <a:lnTo>
                    <a:pt x="2475" y="48"/>
                  </a:lnTo>
                  <a:lnTo>
                    <a:pt x="2533" y="61"/>
                  </a:lnTo>
                  <a:lnTo>
                    <a:pt x="2591" y="76"/>
                  </a:lnTo>
                  <a:lnTo>
                    <a:pt x="2647" y="91"/>
                  </a:lnTo>
                  <a:lnTo>
                    <a:pt x="2703" y="108"/>
                  </a:lnTo>
                  <a:lnTo>
                    <a:pt x="2757" y="126"/>
                  </a:lnTo>
                  <a:lnTo>
                    <a:pt x="2811" y="145"/>
                  </a:lnTo>
                  <a:lnTo>
                    <a:pt x="2863" y="165"/>
                  </a:lnTo>
                  <a:lnTo>
                    <a:pt x="2914" y="184"/>
                  </a:lnTo>
                  <a:lnTo>
                    <a:pt x="2962" y="205"/>
                  </a:lnTo>
                  <a:lnTo>
                    <a:pt x="3010" y="227"/>
                  </a:lnTo>
                  <a:lnTo>
                    <a:pt x="3055" y="248"/>
                  </a:lnTo>
                  <a:lnTo>
                    <a:pt x="3098" y="270"/>
                  </a:lnTo>
                  <a:lnTo>
                    <a:pt x="3141" y="291"/>
                  </a:lnTo>
                  <a:lnTo>
                    <a:pt x="3180" y="313"/>
                  </a:lnTo>
                  <a:lnTo>
                    <a:pt x="3217" y="335"/>
                  </a:lnTo>
                  <a:lnTo>
                    <a:pt x="3253" y="356"/>
                  </a:lnTo>
                  <a:lnTo>
                    <a:pt x="3286" y="377"/>
                  </a:lnTo>
                  <a:lnTo>
                    <a:pt x="3328" y="421"/>
                  </a:lnTo>
                  <a:lnTo>
                    <a:pt x="3391" y="508"/>
                  </a:lnTo>
                  <a:lnTo>
                    <a:pt x="3472" y="637"/>
                  </a:lnTo>
                  <a:lnTo>
                    <a:pt x="3571" y="802"/>
                  </a:lnTo>
                  <a:lnTo>
                    <a:pt x="3685" y="1003"/>
                  </a:lnTo>
                  <a:lnTo>
                    <a:pt x="3814" y="1236"/>
                  </a:lnTo>
                  <a:lnTo>
                    <a:pt x="3956" y="1497"/>
                  </a:lnTo>
                  <a:lnTo>
                    <a:pt x="4110" y="1784"/>
                  </a:lnTo>
                  <a:lnTo>
                    <a:pt x="4274" y="2094"/>
                  </a:lnTo>
                  <a:lnTo>
                    <a:pt x="4447" y="2425"/>
                  </a:lnTo>
                  <a:lnTo>
                    <a:pt x="4627" y="2772"/>
                  </a:lnTo>
                  <a:lnTo>
                    <a:pt x="4813" y="3133"/>
                  </a:lnTo>
                  <a:lnTo>
                    <a:pt x="5005" y="3505"/>
                  </a:lnTo>
                  <a:lnTo>
                    <a:pt x="5199" y="3887"/>
                  </a:lnTo>
                  <a:lnTo>
                    <a:pt x="5395" y="4272"/>
                  </a:lnTo>
                  <a:lnTo>
                    <a:pt x="5591" y="4661"/>
                  </a:lnTo>
                  <a:lnTo>
                    <a:pt x="5981" y="5433"/>
                  </a:lnTo>
                  <a:lnTo>
                    <a:pt x="6354" y="6179"/>
                  </a:lnTo>
                  <a:lnTo>
                    <a:pt x="6700" y="6874"/>
                  </a:lnTo>
                  <a:lnTo>
                    <a:pt x="7010" y="7496"/>
                  </a:lnTo>
                  <a:lnTo>
                    <a:pt x="7270" y="8022"/>
                  </a:lnTo>
                  <a:lnTo>
                    <a:pt x="7469" y="8425"/>
                  </a:lnTo>
                  <a:lnTo>
                    <a:pt x="7598" y="8685"/>
                  </a:lnTo>
                  <a:lnTo>
                    <a:pt x="7643" y="8778"/>
                  </a:lnTo>
                  <a:lnTo>
                    <a:pt x="7634" y="8747"/>
                  </a:lnTo>
                  <a:lnTo>
                    <a:pt x="7607" y="8659"/>
                  </a:lnTo>
                  <a:lnTo>
                    <a:pt x="7565" y="8523"/>
                  </a:lnTo>
                  <a:lnTo>
                    <a:pt x="7512" y="8344"/>
                  </a:lnTo>
                  <a:lnTo>
                    <a:pt x="7449" y="8133"/>
                  </a:lnTo>
                  <a:lnTo>
                    <a:pt x="7381" y="7895"/>
                  </a:lnTo>
                  <a:lnTo>
                    <a:pt x="7345" y="7769"/>
                  </a:lnTo>
                  <a:lnTo>
                    <a:pt x="7309" y="7639"/>
                  </a:lnTo>
                  <a:lnTo>
                    <a:pt x="7273" y="7506"/>
                  </a:lnTo>
                  <a:lnTo>
                    <a:pt x="7236" y="7372"/>
                  </a:lnTo>
                  <a:lnTo>
                    <a:pt x="7200" y="7236"/>
                  </a:lnTo>
                  <a:lnTo>
                    <a:pt x="7166" y="7101"/>
                  </a:lnTo>
                  <a:lnTo>
                    <a:pt x="7131" y="6967"/>
                  </a:lnTo>
                  <a:lnTo>
                    <a:pt x="7099" y="6835"/>
                  </a:lnTo>
                  <a:lnTo>
                    <a:pt x="7069" y="6706"/>
                  </a:lnTo>
                  <a:lnTo>
                    <a:pt x="7041" y="6581"/>
                  </a:lnTo>
                  <a:lnTo>
                    <a:pt x="7015" y="6460"/>
                  </a:lnTo>
                  <a:lnTo>
                    <a:pt x="6993" y="6346"/>
                  </a:lnTo>
                  <a:lnTo>
                    <a:pt x="6973" y="6239"/>
                  </a:lnTo>
                  <a:lnTo>
                    <a:pt x="6958" y="6138"/>
                  </a:lnTo>
                  <a:lnTo>
                    <a:pt x="6946" y="6047"/>
                  </a:lnTo>
                  <a:lnTo>
                    <a:pt x="6938" y="5966"/>
                  </a:lnTo>
                  <a:lnTo>
                    <a:pt x="6935" y="5896"/>
                  </a:lnTo>
                  <a:lnTo>
                    <a:pt x="6937" y="5837"/>
                  </a:lnTo>
                  <a:lnTo>
                    <a:pt x="6945" y="5790"/>
                  </a:lnTo>
                  <a:lnTo>
                    <a:pt x="6958" y="5757"/>
                  </a:lnTo>
                  <a:lnTo>
                    <a:pt x="6979" y="5731"/>
                  </a:lnTo>
                  <a:lnTo>
                    <a:pt x="7009" y="5704"/>
                  </a:lnTo>
                  <a:lnTo>
                    <a:pt x="7047" y="5678"/>
                  </a:lnTo>
                  <a:lnTo>
                    <a:pt x="7094" y="5653"/>
                  </a:lnTo>
                  <a:lnTo>
                    <a:pt x="7148" y="5628"/>
                  </a:lnTo>
                  <a:lnTo>
                    <a:pt x="7209" y="5605"/>
                  </a:lnTo>
                  <a:lnTo>
                    <a:pt x="7278" y="5582"/>
                  </a:lnTo>
                  <a:lnTo>
                    <a:pt x="7351" y="5560"/>
                  </a:lnTo>
                  <a:lnTo>
                    <a:pt x="7430" y="5539"/>
                  </a:lnTo>
                  <a:lnTo>
                    <a:pt x="7514" y="5520"/>
                  </a:lnTo>
                  <a:lnTo>
                    <a:pt x="7603" y="5502"/>
                  </a:lnTo>
                  <a:lnTo>
                    <a:pt x="7694" y="5485"/>
                  </a:lnTo>
                  <a:lnTo>
                    <a:pt x="7790" y="5471"/>
                  </a:lnTo>
                  <a:lnTo>
                    <a:pt x="7889" y="5457"/>
                  </a:lnTo>
                  <a:lnTo>
                    <a:pt x="7990" y="5445"/>
                  </a:lnTo>
                  <a:lnTo>
                    <a:pt x="8092" y="5436"/>
                  </a:lnTo>
                  <a:lnTo>
                    <a:pt x="8196" y="5429"/>
                  </a:lnTo>
                  <a:lnTo>
                    <a:pt x="8300" y="5424"/>
                  </a:lnTo>
                  <a:lnTo>
                    <a:pt x="8405" y="5421"/>
                  </a:lnTo>
                  <a:lnTo>
                    <a:pt x="8509" y="5420"/>
                  </a:lnTo>
                  <a:lnTo>
                    <a:pt x="8613" y="5423"/>
                  </a:lnTo>
                  <a:lnTo>
                    <a:pt x="8715" y="5427"/>
                  </a:lnTo>
                  <a:lnTo>
                    <a:pt x="8815" y="5435"/>
                  </a:lnTo>
                  <a:lnTo>
                    <a:pt x="8912" y="5445"/>
                  </a:lnTo>
                  <a:lnTo>
                    <a:pt x="9006" y="5459"/>
                  </a:lnTo>
                  <a:lnTo>
                    <a:pt x="9097" y="5477"/>
                  </a:lnTo>
                  <a:lnTo>
                    <a:pt x="9185" y="5497"/>
                  </a:lnTo>
                  <a:lnTo>
                    <a:pt x="9267" y="5520"/>
                  </a:lnTo>
                  <a:lnTo>
                    <a:pt x="9344" y="5547"/>
                  </a:lnTo>
                  <a:lnTo>
                    <a:pt x="9416" y="5578"/>
                  </a:lnTo>
                  <a:lnTo>
                    <a:pt x="9482" y="5612"/>
                  </a:lnTo>
                  <a:lnTo>
                    <a:pt x="9540" y="5651"/>
                  </a:lnTo>
                  <a:lnTo>
                    <a:pt x="9595" y="5696"/>
                  </a:lnTo>
                  <a:lnTo>
                    <a:pt x="9648" y="5753"/>
                  </a:lnTo>
                  <a:lnTo>
                    <a:pt x="9700" y="5820"/>
                  </a:lnTo>
                  <a:lnTo>
                    <a:pt x="9750" y="5897"/>
                  </a:lnTo>
                  <a:lnTo>
                    <a:pt x="9799" y="5983"/>
                  </a:lnTo>
                  <a:lnTo>
                    <a:pt x="9846" y="6076"/>
                  </a:lnTo>
                  <a:lnTo>
                    <a:pt x="9891" y="6176"/>
                  </a:lnTo>
                  <a:lnTo>
                    <a:pt x="9935" y="6282"/>
                  </a:lnTo>
                  <a:lnTo>
                    <a:pt x="9977" y="6393"/>
                  </a:lnTo>
                  <a:lnTo>
                    <a:pt x="10018" y="6510"/>
                  </a:lnTo>
                  <a:lnTo>
                    <a:pt x="10057" y="6630"/>
                  </a:lnTo>
                  <a:lnTo>
                    <a:pt x="10094" y="6753"/>
                  </a:lnTo>
                  <a:lnTo>
                    <a:pt x="10130" y="6878"/>
                  </a:lnTo>
                  <a:lnTo>
                    <a:pt x="10164" y="7005"/>
                  </a:lnTo>
                  <a:lnTo>
                    <a:pt x="10196" y="7131"/>
                  </a:lnTo>
                  <a:lnTo>
                    <a:pt x="10227" y="7257"/>
                  </a:lnTo>
                  <a:lnTo>
                    <a:pt x="10256" y="7382"/>
                  </a:lnTo>
                  <a:lnTo>
                    <a:pt x="10283" y="7505"/>
                  </a:lnTo>
                  <a:lnTo>
                    <a:pt x="10308" y="7625"/>
                  </a:lnTo>
                  <a:lnTo>
                    <a:pt x="10332" y="7741"/>
                  </a:lnTo>
                  <a:lnTo>
                    <a:pt x="10354" y="7853"/>
                  </a:lnTo>
                  <a:lnTo>
                    <a:pt x="10374" y="7959"/>
                  </a:lnTo>
                  <a:lnTo>
                    <a:pt x="10392" y="8059"/>
                  </a:lnTo>
                  <a:lnTo>
                    <a:pt x="10408" y="8152"/>
                  </a:lnTo>
                  <a:lnTo>
                    <a:pt x="10434" y="8314"/>
                  </a:lnTo>
                  <a:lnTo>
                    <a:pt x="10455" y="8439"/>
                  </a:lnTo>
                  <a:lnTo>
                    <a:pt x="10466" y="8517"/>
                  </a:lnTo>
                  <a:lnTo>
                    <a:pt x="10470" y="8545"/>
                  </a:lnTo>
                  <a:lnTo>
                    <a:pt x="10469" y="8520"/>
                  </a:lnTo>
                  <a:lnTo>
                    <a:pt x="10465" y="8446"/>
                  </a:lnTo>
                  <a:lnTo>
                    <a:pt x="10460" y="8331"/>
                  </a:lnTo>
                  <a:lnTo>
                    <a:pt x="10454" y="8182"/>
                  </a:lnTo>
                  <a:lnTo>
                    <a:pt x="10448" y="8004"/>
                  </a:lnTo>
                  <a:lnTo>
                    <a:pt x="10444" y="7806"/>
                  </a:lnTo>
                  <a:lnTo>
                    <a:pt x="10443" y="7700"/>
                  </a:lnTo>
                  <a:lnTo>
                    <a:pt x="10442" y="7592"/>
                  </a:lnTo>
                  <a:lnTo>
                    <a:pt x="10443" y="7480"/>
                  </a:lnTo>
                  <a:lnTo>
                    <a:pt x="10444" y="7368"/>
                  </a:lnTo>
                  <a:lnTo>
                    <a:pt x="10446" y="7256"/>
                  </a:lnTo>
                  <a:lnTo>
                    <a:pt x="10450" y="7143"/>
                  </a:lnTo>
                  <a:lnTo>
                    <a:pt x="10455" y="7031"/>
                  </a:lnTo>
                  <a:lnTo>
                    <a:pt x="10461" y="6922"/>
                  </a:lnTo>
                  <a:lnTo>
                    <a:pt x="10469" y="6814"/>
                  </a:lnTo>
                  <a:lnTo>
                    <a:pt x="10478" y="6710"/>
                  </a:lnTo>
                  <a:lnTo>
                    <a:pt x="10489" y="6611"/>
                  </a:lnTo>
                  <a:lnTo>
                    <a:pt x="10503" y="6517"/>
                  </a:lnTo>
                  <a:lnTo>
                    <a:pt x="10518" y="6429"/>
                  </a:lnTo>
                  <a:lnTo>
                    <a:pt x="10535" y="6347"/>
                  </a:lnTo>
                  <a:lnTo>
                    <a:pt x="10556" y="6272"/>
                  </a:lnTo>
                  <a:lnTo>
                    <a:pt x="10578" y="6206"/>
                  </a:lnTo>
                  <a:lnTo>
                    <a:pt x="10602" y="6149"/>
                  </a:lnTo>
                  <a:lnTo>
                    <a:pt x="10629" y="6102"/>
                  </a:lnTo>
                  <a:lnTo>
                    <a:pt x="10660" y="6066"/>
                  </a:lnTo>
                  <a:lnTo>
                    <a:pt x="10693" y="6040"/>
                  </a:lnTo>
                  <a:lnTo>
                    <a:pt x="10730" y="6025"/>
                  </a:lnTo>
                  <a:lnTo>
                    <a:pt x="10774" y="6017"/>
                  </a:lnTo>
                  <a:lnTo>
                    <a:pt x="10823" y="6017"/>
                  </a:lnTo>
                  <a:lnTo>
                    <a:pt x="10877" y="6024"/>
                  </a:lnTo>
                  <a:lnTo>
                    <a:pt x="10935" y="6038"/>
                  </a:lnTo>
                  <a:lnTo>
                    <a:pt x="10998" y="6059"/>
                  </a:lnTo>
                  <a:lnTo>
                    <a:pt x="11064" y="6087"/>
                  </a:lnTo>
                  <a:lnTo>
                    <a:pt x="11135" y="6120"/>
                  </a:lnTo>
                  <a:lnTo>
                    <a:pt x="11208" y="6161"/>
                  </a:lnTo>
                  <a:lnTo>
                    <a:pt x="11283" y="6205"/>
                  </a:lnTo>
                  <a:lnTo>
                    <a:pt x="11361" y="6256"/>
                  </a:lnTo>
                  <a:lnTo>
                    <a:pt x="11441" y="6312"/>
                  </a:lnTo>
                  <a:lnTo>
                    <a:pt x="11521" y="6373"/>
                  </a:lnTo>
                  <a:lnTo>
                    <a:pt x="11603" y="6438"/>
                  </a:lnTo>
                  <a:lnTo>
                    <a:pt x="11685" y="6508"/>
                  </a:lnTo>
                  <a:lnTo>
                    <a:pt x="11768" y="6582"/>
                  </a:lnTo>
                  <a:lnTo>
                    <a:pt x="11849" y="6659"/>
                  </a:lnTo>
                  <a:lnTo>
                    <a:pt x="11930" y="6741"/>
                  </a:lnTo>
                  <a:lnTo>
                    <a:pt x="12010" y="6825"/>
                  </a:lnTo>
                  <a:lnTo>
                    <a:pt x="12089" y="6912"/>
                  </a:lnTo>
                  <a:lnTo>
                    <a:pt x="12165" y="7002"/>
                  </a:lnTo>
                  <a:lnTo>
                    <a:pt x="12239" y="7095"/>
                  </a:lnTo>
                  <a:lnTo>
                    <a:pt x="12311" y="7189"/>
                  </a:lnTo>
                  <a:lnTo>
                    <a:pt x="12378" y="7286"/>
                  </a:lnTo>
                  <a:lnTo>
                    <a:pt x="12443" y="7383"/>
                  </a:lnTo>
                  <a:lnTo>
                    <a:pt x="12502" y="7483"/>
                  </a:lnTo>
                  <a:lnTo>
                    <a:pt x="12558" y="7583"/>
                  </a:lnTo>
                  <a:lnTo>
                    <a:pt x="12609" y="7686"/>
                  </a:lnTo>
                  <a:lnTo>
                    <a:pt x="12655" y="7788"/>
                  </a:lnTo>
                  <a:lnTo>
                    <a:pt x="12694" y="7890"/>
                  </a:lnTo>
                  <a:lnTo>
                    <a:pt x="12727" y="7992"/>
                  </a:lnTo>
                  <a:lnTo>
                    <a:pt x="12755" y="8094"/>
                  </a:lnTo>
                  <a:lnTo>
                    <a:pt x="12774" y="8204"/>
                  </a:lnTo>
                  <a:lnTo>
                    <a:pt x="12785" y="8325"/>
                  </a:lnTo>
                  <a:lnTo>
                    <a:pt x="12789" y="8459"/>
                  </a:lnTo>
                  <a:lnTo>
                    <a:pt x="12785" y="8602"/>
                  </a:lnTo>
                  <a:lnTo>
                    <a:pt x="12774" y="8756"/>
                  </a:lnTo>
                  <a:lnTo>
                    <a:pt x="12757" y="8919"/>
                  </a:lnTo>
                  <a:lnTo>
                    <a:pt x="12733" y="9089"/>
                  </a:lnTo>
                  <a:lnTo>
                    <a:pt x="12704" y="9266"/>
                  </a:lnTo>
                  <a:lnTo>
                    <a:pt x="12670" y="9448"/>
                  </a:lnTo>
                  <a:lnTo>
                    <a:pt x="12632" y="9636"/>
                  </a:lnTo>
                  <a:lnTo>
                    <a:pt x="12588" y="9827"/>
                  </a:lnTo>
                  <a:lnTo>
                    <a:pt x="12541" y="10020"/>
                  </a:lnTo>
                  <a:lnTo>
                    <a:pt x="12490" y="10216"/>
                  </a:lnTo>
                  <a:lnTo>
                    <a:pt x="12437" y="10411"/>
                  </a:lnTo>
                  <a:lnTo>
                    <a:pt x="12380" y="10606"/>
                  </a:lnTo>
                  <a:lnTo>
                    <a:pt x="12322" y="10799"/>
                  </a:lnTo>
                  <a:lnTo>
                    <a:pt x="12261" y="10991"/>
                  </a:lnTo>
                  <a:lnTo>
                    <a:pt x="12200" y="11178"/>
                  </a:lnTo>
                  <a:lnTo>
                    <a:pt x="12137" y="11360"/>
                  </a:lnTo>
                  <a:lnTo>
                    <a:pt x="12074" y="11537"/>
                  </a:lnTo>
                  <a:lnTo>
                    <a:pt x="12012" y="11708"/>
                  </a:lnTo>
                  <a:lnTo>
                    <a:pt x="11948" y="11871"/>
                  </a:lnTo>
                  <a:lnTo>
                    <a:pt x="11887" y="12025"/>
                  </a:lnTo>
                  <a:lnTo>
                    <a:pt x="11826" y="12170"/>
                  </a:lnTo>
                  <a:lnTo>
                    <a:pt x="11768" y="12303"/>
                  </a:lnTo>
                  <a:lnTo>
                    <a:pt x="11711" y="12425"/>
                  </a:lnTo>
                  <a:lnTo>
                    <a:pt x="11657" y="12534"/>
                  </a:lnTo>
                  <a:lnTo>
                    <a:pt x="11605" y="12629"/>
                  </a:lnTo>
                  <a:lnTo>
                    <a:pt x="11558" y="12710"/>
                  </a:lnTo>
                  <a:lnTo>
                    <a:pt x="11513" y="12775"/>
                  </a:lnTo>
                  <a:lnTo>
                    <a:pt x="11473" y="12822"/>
                  </a:lnTo>
                  <a:lnTo>
                    <a:pt x="11439" y="12852"/>
                  </a:lnTo>
                  <a:lnTo>
                    <a:pt x="11400" y="12872"/>
                  </a:lnTo>
                  <a:lnTo>
                    <a:pt x="11354" y="12891"/>
                  </a:lnTo>
                  <a:lnTo>
                    <a:pt x="11299" y="12908"/>
                  </a:lnTo>
                  <a:lnTo>
                    <a:pt x="11237" y="12925"/>
                  </a:lnTo>
                  <a:lnTo>
                    <a:pt x="11167" y="12941"/>
                  </a:lnTo>
                  <a:lnTo>
                    <a:pt x="11090" y="12956"/>
                  </a:lnTo>
                  <a:lnTo>
                    <a:pt x="11009" y="12969"/>
                  </a:lnTo>
                  <a:lnTo>
                    <a:pt x="10922" y="12982"/>
                  </a:lnTo>
                  <a:lnTo>
                    <a:pt x="10831" y="12993"/>
                  </a:lnTo>
                  <a:lnTo>
                    <a:pt x="10736" y="13004"/>
                  </a:lnTo>
                  <a:lnTo>
                    <a:pt x="10637" y="13015"/>
                  </a:lnTo>
                  <a:lnTo>
                    <a:pt x="10537" y="13023"/>
                  </a:lnTo>
                  <a:lnTo>
                    <a:pt x="10435" y="13032"/>
                  </a:lnTo>
                  <a:lnTo>
                    <a:pt x="10333" y="13039"/>
                  </a:lnTo>
                  <a:lnTo>
                    <a:pt x="10229" y="13045"/>
                  </a:lnTo>
                  <a:lnTo>
                    <a:pt x="10127" y="13051"/>
                  </a:lnTo>
                  <a:lnTo>
                    <a:pt x="9924" y="13061"/>
                  </a:lnTo>
                  <a:lnTo>
                    <a:pt x="9731" y="13069"/>
                  </a:lnTo>
                  <a:lnTo>
                    <a:pt x="9553" y="13075"/>
                  </a:lnTo>
                  <a:lnTo>
                    <a:pt x="9396" y="13079"/>
                  </a:lnTo>
                  <a:lnTo>
                    <a:pt x="9264" y="13082"/>
                  </a:lnTo>
                  <a:lnTo>
                    <a:pt x="9163" y="13083"/>
                  </a:lnTo>
                  <a:lnTo>
                    <a:pt x="9098" y="13084"/>
                  </a:lnTo>
                  <a:lnTo>
                    <a:pt x="9076" y="13084"/>
                  </a:lnTo>
                  <a:lnTo>
                    <a:pt x="10392" y="15650"/>
                  </a:lnTo>
                  <a:lnTo>
                    <a:pt x="8650" y="16191"/>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grpSp>
      <p:grpSp>
        <p:nvGrpSpPr>
          <p:cNvPr id="12" name="Group 11"/>
          <p:cNvGrpSpPr/>
          <p:nvPr userDrawn="1"/>
        </p:nvGrpSpPr>
        <p:grpSpPr>
          <a:xfrm>
            <a:off x="8558089" y="2538524"/>
            <a:ext cx="1496291" cy="1496291"/>
            <a:chOff x="8558087" y="2538520"/>
            <a:chExt cx="1496291" cy="1496291"/>
          </a:xfrm>
          <a:blipFill>
            <a:blip r:embed="rId2" cstate="print">
              <a:extLst>
                <a:ext uri="{28A0092B-C50C-407E-A947-70E740481C1C}">
                  <a14:useLocalDpi xmlns:a14="http://schemas.microsoft.com/office/drawing/2010/main" val="0"/>
                </a:ext>
              </a:extLst>
            </a:blip>
            <a:stretch>
              <a:fillRect/>
            </a:stretch>
          </a:blipFill>
        </p:grpSpPr>
        <p:sp>
          <p:nvSpPr>
            <p:cNvPr id="13" name="Oval 12"/>
            <p:cNvSpPr/>
            <p:nvPr/>
          </p:nvSpPr>
          <p:spPr>
            <a:xfrm>
              <a:off x="8558087" y="2538520"/>
              <a:ext cx="1496291" cy="1496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14" name="Freeform 9"/>
            <p:cNvSpPr>
              <a:spLocks/>
            </p:cNvSpPr>
            <p:nvPr/>
          </p:nvSpPr>
          <p:spPr bwMode="auto">
            <a:xfrm>
              <a:off x="8882913" y="2929490"/>
              <a:ext cx="846638" cy="714351"/>
            </a:xfrm>
            <a:custGeom>
              <a:avLst/>
              <a:gdLst>
                <a:gd name="T0" fmla="*/ 8109 w 16122"/>
                <a:gd name="T1" fmla="*/ 13496 h 13607"/>
                <a:gd name="T2" fmla="*/ 9146 w 16122"/>
                <a:gd name="T3" fmla="*/ 13020 h 13607"/>
                <a:gd name="T4" fmla="*/ 10544 w 16122"/>
                <a:gd name="T5" fmla="*/ 12197 h 13607"/>
                <a:gd name="T6" fmla="*/ 12108 w 16122"/>
                <a:gd name="T7" fmla="*/ 11060 h 13607"/>
                <a:gd name="T8" fmla="*/ 13643 w 16122"/>
                <a:gd name="T9" fmla="*/ 9641 h 13607"/>
                <a:gd name="T10" fmla="*/ 14955 w 16122"/>
                <a:gd name="T11" fmla="*/ 7972 h 13607"/>
                <a:gd name="T12" fmla="*/ 15846 w 16122"/>
                <a:gd name="T13" fmla="*/ 6085 h 13607"/>
                <a:gd name="T14" fmla="*/ 16122 w 16122"/>
                <a:gd name="T15" fmla="*/ 4010 h 13607"/>
                <a:gd name="T16" fmla="*/ 15899 w 16122"/>
                <a:gd name="T17" fmla="*/ 2700 h 13607"/>
                <a:gd name="T18" fmla="*/ 15498 w 16122"/>
                <a:gd name="T19" fmla="*/ 1825 h 13607"/>
                <a:gd name="T20" fmla="*/ 14930 w 16122"/>
                <a:gd name="T21" fmla="*/ 1118 h 13607"/>
                <a:gd name="T22" fmla="*/ 14228 w 16122"/>
                <a:gd name="T23" fmla="*/ 581 h 13607"/>
                <a:gd name="T24" fmla="*/ 13423 w 16122"/>
                <a:gd name="T25" fmla="*/ 218 h 13607"/>
                <a:gd name="T26" fmla="*/ 12547 w 16122"/>
                <a:gd name="T27" fmla="*/ 28 h 13607"/>
                <a:gd name="T28" fmla="*/ 11631 w 16122"/>
                <a:gd name="T29" fmla="*/ 15 h 13607"/>
                <a:gd name="T30" fmla="*/ 10709 w 16122"/>
                <a:gd name="T31" fmla="*/ 180 h 13607"/>
                <a:gd name="T32" fmla="*/ 9956 w 16122"/>
                <a:gd name="T33" fmla="*/ 470 h 13607"/>
                <a:gd name="T34" fmla="*/ 9354 w 16122"/>
                <a:gd name="T35" fmla="*/ 857 h 13607"/>
                <a:gd name="T36" fmla="*/ 8856 w 16122"/>
                <a:gd name="T37" fmla="*/ 1310 h 13607"/>
                <a:gd name="T38" fmla="*/ 8454 w 16122"/>
                <a:gd name="T39" fmla="*/ 1786 h 13607"/>
                <a:gd name="T40" fmla="*/ 8140 w 16122"/>
                <a:gd name="T41" fmla="*/ 2243 h 13607"/>
                <a:gd name="T42" fmla="*/ 7907 w 16122"/>
                <a:gd name="T43" fmla="*/ 2637 h 13607"/>
                <a:gd name="T44" fmla="*/ 7747 w 16122"/>
                <a:gd name="T45" fmla="*/ 2924 h 13607"/>
                <a:gd name="T46" fmla="*/ 7654 w 16122"/>
                <a:gd name="T47" fmla="*/ 3063 h 13607"/>
                <a:gd name="T48" fmla="*/ 7460 w 16122"/>
                <a:gd name="T49" fmla="*/ 2985 h 13607"/>
                <a:gd name="T50" fmla="*/ 6983 w 16122"/>
                <a:gd name="T51" fmla="*/ 2674 h 13607"/>
                <a:gd name="T52" fmla="*/ 6281 w 16122"/>
                <a:gd name="T53" fmla="*/ 2253 h 13607"/>
                <a:gd name="T54" fmla="*/ 5402 w 16122"/>
                <a:gd name="T55" fmla="*/ 1851 h 13607"/>
                <a:gd name="T56" fmla="*/ 4396 w 16122"/>
                <a:gd name="T57" fmla="*/ 1591 h 13607"/>
                <a:gd name="T58" fmla="*/ 3311 w 16122"/>
                <a:gd name="T59" fmla="*/ 1604 h 13607"/>
                <a:gd name="T60" fmla="*/ 2197 w 16122"/>
                <a:gd name="T61" fmla="*/ 2013 h 13607"/>
                <a:gd name="T62" fmla="*/ 1104 w 16122"/>
                <a:gd name="T63" fmla="*/ 2949 h 13607"/>
                <a:gd name="T64" fmla="*/ 792 w 16122"/>
                <a:gd name="T65" fmla="*/ 3335 h 13607"/>
                <a:gd name="T66" fmla="*/ 619 w 16122"/>
                <a:gd name="T67" fmla="*/ 3581 h 13607"/>
                <a:gd name="T68" fmla="*/ 385 w 16122"/>
                <a:gd name="T69" fmla="*/ 4013 h 13607"/>
                <a:gd name="T70" fmla="*/ 161 w 16122"/>
                <a:gd name="T71" fmla="*/ 4622 h 13607"/>
                <a:gd name="T72" fmla="*/ 18 w 16122"/>
                <a:gd name="T73" fmla="*/ 5397 h 13607"/>
                <a:gd name="T74" fmla="*/ 29 w 16122"/>
                <a:gd name="T75" fmla="*/ 6327 h 13607"/>
                <a:gd name="T76" fmla="*/ 263 w 16122"/>
                <a:gd name="T77" fmla="*/ 7405 h 13607"/>
                <a:gd name="T78" fmla="*/ 792 w 16122"/>
                <a:gd name="T79" fmla="*/ 8620 h 13607"/>
                <a:gd name="T80" fmla="*/ 1468 w 16122"/>
                <a:gd name="T81" fmla="*/ 9606 h 13607"/>
                <a:gd name="T82" fmla="*/ 2333 w 16122"/>
                <a:gd name="T83" fmla="*/ 10464 h 13607"/>
                <a:gd name="T84" fmla="*/ 3358 w 16122"/>
                <a:gd name="T85" fmla="*/ 11270 h 13607"/>
                <a:gd name="T86" fmla="*/ 4451 w 16122"/>
                <a:gd name="T87" fmla="*/ 11996 h 13607"/>
                <a:gd name="T88" fmla="*/ 5518 w 16122"/>
                <a:gd name="T89" fmla="*/ 12619 h 13607"/>
                <a:gd name="T90" fmla="*/ 6466 w 16122"/>
                <a:gd name="T91" fmla="*/ 13112 h 13607"/>
                <a:gd name="T92" fmla="*/ 7204 w 16122"/>
                <a:gd name="T93" fmla="*/ 13448 h 13607"/>
                <a:gd name="T94" fmla="*/ 7637 w 16122"/>
                <a:gd name="T95" fmla="*/ 13600 h 1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2" h="13607">
                  <a:moveTo>
                    <a:pt x="7686" y="13607"/>
                  </a:moveTo>
                  <a:lnTo>
                    <a:pt x="7788" y="13595"/>
                  </a:lnTo>
                  <a:lnTo>
                    <a:pt x="7929" y="13558"/>
                  </a:lnTo>
                  <a:lnTo>
                    <a:pt x="8109" y="13496"/>
                  </a:lnTo>
                  <a:lnTo>
                    <a:pt x="8324" y="13411"/>
                  </a:lnTo>
                  <a:lnTo>
                    <a:pt x="8570" y="13303"/>
                  </a:lnTo>
                  <a:lnTo>
                    <a:pt x="8845" y="13172"/>
                  </a:lnTo>
                  <a:lnTo>
                    <a:pt x="9146" y="13020"/>
                  </a:lnTo>
                  <a:lnTo>
                    <a:pt x="9469" y="12845"/>
                  </a:lnTo>
                  <a:lnTo>
                    <a:pt x="9812" y="12649"/>
                  </a:lnTo>
                  <a:lnTo>
                    <a:pt x="10172" y="12433"/>
                  </a:lnTo>
                  <a:lnTo>
                    <a:pt x="10544" y="12197"/>
                  </a:lnTo>
                  <a:lnTo>
                    <a:pt x="10927" y="11941"/>
                  </a:lnTo>
                  <a:lnTo>
                    <a:pt x="11318" y="11666"/>
                  </a:lnTo>
                  <a:lnTo>
                    <a:pt x="11712" y="11372"/>
                  </a:lnTo>
                  <a:lnTo>
                    <a:pt x="12108" y="11060"/>
                  </a:lnTo>
                  <a:lnTo>
                    <a:pt x="12502" y="10731"/>
                  </a:lnTo>
                  <a:lnTo>
                    <a:pt x="12892" y="10384"/>
                  </a:lnTo>
                  <a:lnTo>
                    <a:pt x="13273" y="10021"/>
                  </a:lnTo>
                  <a:lnTo>
                    <a:pt x="13643" y="9641"/>
                  </a:lnTo>
                  <a:lnTo>
                    <a:pt x="14000" y="9247"/>
                  </a:lnTo>
                  <a:lnTo>
                    <a:pt x="14339" y="8836"/>
                  </a:lnTo>
                  <a:lnTo>
                    <a:pt x="14658" y="8411"/>
                  </a:lnTo>
                  <a:lnTo>
                    <a:pt x="14955" y="7972"/>
                  </a:lnTo>
                  <a:lnTo>
                    <a:pt x="15224" y="7519"/>
                  </a:lnTo>
                  <a:lnTo>
                    <a:pt x="15465" y="7054"/>
                  </a:lnTo>
                  <a:lnTo>
                    <a:pt x="15672" y="6575"/>
                  </a:lnTo>
                  <a:lnTo>
                    <a:pt x="15846" y="6085"/>
                  </a:lnTo>
                  <a:lnTo>
                    <a:pt x="15980" y="5582"/>
                  </a:lnTo>
                  <a:lnTo>
                    <a:pt x="16073" y="5069"/>
                  </a:lnTo>
                  <a:lnTo>
                    <a:pt x="16121" y="4545"/>
                  </a:lnTo>
                  <a:lnTo>
                    <a:pt x="16122" y="4010"/>
                  </a:lnTo>
                  <a:lnTo>
                    <a:pt x="16073" y="3467"/>
                  </a:lnTo>
                  <a:lnTo>
                    <a:pt x="16028" y="3201"/>
                  </a:lnTo>
                  <a:lnTo>
                    <a:pt x="15971" y="2946"/>
                  </a:lnTo>
                  <a:lnTo>
                    <a:pt x="15899" y="2700"/>
                  </a:lnTo>
                  <a:lnTo>
                    <a:pt x="15817" y="2466"/>
                  </a:lnTo>
                  <a:lnTo>
                    <a:pt x="15722" y="2242"/>
                  </a:lnTo>
                  <a:lnTo>
                    <a:pt x="15615" y="2028"/>
                  </a:lnTo>
                  <a:lnTo>
                    <a:pt x="15498" y="1825"/>
                  </a:lnTo>
                  <a:lnTo>
                    <a:pt x="15371" y="1633"/>
                  </a:lnTo>
                  <a:lnTo>
                    <a:pt x="15233" y="1450"/>
                  </a:lnTo>
                  <a:lnTo>
                    <a:pt x="15086" y="1279"/>
                  </a:lnTo>
                  <a:lnTo>
                    <a:pt x="14930" y="1118"/>
                  </a:lnTo>
                  <a:lnTo>
                    <a:pt x="14766" y="968"/>
                  </a:lnTo>
                  <a:lnTo>
                    <a:pt x="14594" y="828"/>
                  </a:lnTo>
                  <a:lnTo>
                    <a:pt x="14414" y="699"/>
                  </a:lnTo>
                  <a:lnTo>
                    <a:pt x="14228" y="581"/>
                  </a:lnTo>
                  <a:lnTo>
                    <a:pt x="14035" y="474"/>
                  </a:lnTo>
                  <a:lnTo>
                    <a:pt x="13836" y="378"/>
                  </a:lnTo>
                  <a:lnTo>
                    <a:pt x="13632" y="293"/>
                  </a:lnTo>
                  <a:lnTo>
                    <a:pt x="13423" y="218"/>
                  </a:lnTo>
                  <a:lnTo>
                    <a:pt x="13209" y="153"/>
                  </a:lnTo>
                  <a:lnTo>
                    <a:pt x="12991" y="101"/>
                  </a:lnTo>
                  <a:lnTo>
                    <a:pt x="12770" y="60"/>
                  </a:lnTo>
                  <a:lnTo>
                    <a:pt x="12547" y="28"/>
                  </a:lnTo>
                  <a:lnTo>
                    <a:pt x="12320" y="8"/>
                  </a:lnTo>
                  <a:lnTo>
                    <a:pt x="12092" y="0"/>
                  </a:lnTo>
                  <a:lnTo>
                    <a:pt x="11862" y="2"/>
                  </a:lnTo>
                  <a:lnTo>
                    <a:pt x="11631" y="15"/>
                  </a:lnTo>
                  <a:lnTo>
                    <a:pt x="11399" y="39"/>
                  </a:lnTo>
                  <a:lnTo>
                    <a:pt x="11169" y="75"/>
                  </a:lnTo>
                  <a:lnTo>
                    <a:pt x="10938" y="122"/>
                  </a:lnTo>
                  <a:lnTo>
                    <a:pt x="10709" y="180"/>
                  </a:lnTo>
                  <a:lnTo>
                    <a:pt x="10480" y="249"/>
                  </a:lnTo>
                  <a:lnTo>
                    <a:pt x="10299" y="315"/>
                  </a:lnTo>
                  <a:lnTo>
                    <a:pt x="10123" y="389"/>
                  </a:lnTo>
                  <a:lnTo>
                    <a:pt x="9956" y="470"/>
                  </a:lnTo>
                  <a:lnTo>
                    <a:pt x="9796" y="558"/>
                  </a:lnTo>
                  <a:lnTo>
                    <a:pt x="9642" y="652"/>
                  </a:lnTo>
                  <a:lnTo>
                    <a:pt x="9494" y="752"/>
                  </a:lnTo>
                  <a:lnTo>
                    <a:pt x="9354" y="857"/>
                  </a:lnTo>
                  <a:lnTo>
                    <a:pt x="9220" y="966"/>
                  </a:lnTo>
                  <a:lnTo>
                    <a:pt x="9092" y="1078"/>
                  </a:lnTo>
                  <a:lnTo>
                    <a:pt x="8971" y="1193"/>
                  </a:lnTo>
                  <a:lnTo>
                    <a:pt x="8856" y="1310"/>
                  </a:lnTo>
                  <a:lnTo>
                    <a:pt x="8746" y="1429"/>
                  </a:lnTo>
                  <a:lnTo>
                    <a:pt x="8644" y="1548"/>
                  </a:lnTo>
                  <a:lnTo>
                    <a:pt x="8546" y="1668"/>
                  </a:lnTo>
                  <a:lnTo>
                    <a:pt x="8454" y="1786"/>
                  </a:lnTo>
                  <a:lnTo>
                    <a:pt x="8367" y="1904"/>
                  </a:lnTo>
                  <a:lnTo>
                    <a:pt x="8286" y="2020"/>
                  </a:lnTo>
                  <a:lnTo>
                    <a:pt x="8210" y="2133"/>
                  </a:lnTo>
                  <a:lnTo>
                    <a:pt x="8140" y="2243"/>
                  </a:lnTo>
                  <a:lnTo>
                    <a:pt x="8074" y="2349"/>
                  </a:lnTo>
                  <a:lnTo>
                    <a:pt x="8014" y="2451"/>
                  </a:lnTo>
                  <a:lnTo>
                    <a:pt x="7958" y="2547"/>
                  </a:lnTo>
                  <a:lnTo>
                    <a:pt x="7907" y="2637"/>
                  </a:lnTo>
                  <a:lnTo>
                    <a:pt x="7860" y="2721"/>
                  </a:lnTo>
                  <a:lnTo>
                    <a:pt x="7819" y="2797"/>
                  </a:lnTo>
                  <a:lnTo>
                    <a:pt x="7781" y="2865"/>
                  </a:lnTo>
                  <a:lnTo>
                    <a:pt x="7747" y="2924"/>
                  </a:lnTo>
                  <a:lnTo>
                    <a:pt x="7718" y="2975"/>
                  </a:lnTo>
                  <a:lnTo>
                    <a:pt x="7693" y="3015"/>
                  </a:lnTo>
                  <a:lnTo>
                    <a:pt x="7671" y="3045"/>
                  </a:lnTo>
                  <a:lnTo>
                    <a:pt x="7654" y="3063"/>
                  </a:lnTo>
                  <a:lnTo>
                    <a:pt x="7640" y="3070"/>
                  </a:lnTo>
                  <a:lnTo>
                    <a:pt x="7598" y="3060"/>
                  </a:lnTo>
                  <a:lnTo>
                    <a:pt x="7538" y="3030"/>
                  </a:lnTo>
                  <a:lnTo>
                    <a:pt x="7460" y="2985"/>
                  </a:lnTo>
                  <a:lnTo>
                    <a:pt x="7364" y="2924"/>
                  </a:lnTo>
                  <a:lnTo>
                    <a:pt x="7254" y="2851"/>
                  </a:lnTo>
                  <a:lnTo>
                    <a:pt x="7126" y="2767"/>
                  </a:lnTo>
                  <a:lnTo>
                    <a:pt x="6983" y="2674"/>
                  </a:lnTo>
                  <a:lnTo>
                    <a:pt x="6827" y="2574"/>
                  </a:lnTo>
                  <a:lnTo>
                    <a:pt x="6658" y="2469"/>
                  </a:lnTo>
                  <a:lnTo>
                    <a:pt x="6475" y="2362"/>
                  </a:lnTo>
                  <a:lnTo>
                    <a:pt x="6281" y="2253"/>
                  </a:lnTo>
                  <a:lnTo>
                    <a:pt x="6076" y="2146"/>
                  </a:lnTo>
                  <a:lnTo>
                    <a:pt x="5861" y="2042"/>
                  </a:lnTo>
                  <a:lnTo>
                    <a:pt x="5636" y="1943"/>
                  </a:lnTo>
                  <a:lnTo>
                    <a:pt x="5402" y="1851"/>
                  </a:lnTo>
                  <a:lnTo>
                    <a:pt x="5161" y="1767"/>
                  </a:lnTo>
                  <a:lnTo>
                    <a:pt x="4912" y="1695"/>
                  </a:lnTo>
                  <a:lnTo>
                    <a:pt x="4657" y="1636"/>
                  </a:lnTo>
                  <a:lnTo>
                    <a:pt x="4396" y="1591"/>
                  </a:lnTo>
                  <a:lnTo>
                    <a:pt x="4130" y="1564"/>
                  </a:lnTo>
                  <a:lnTo>
                    <a:pt x="3860" y="1555"/>
                  </a:lnTo>
                  <a:lnTo>
                    <a:pt x="3586" y="1568"/>
                  </a:lnTo>
                  <a:lnTo>
                    <a:pt x="3311" y="1604"/>
                  </a:lnTo>
                  <a:lnTo>
                    <a:pt x="3033" y="1663"/>
                  </a:lnTo>
                  <a:lnTo>
                    <a:pt x="2755" y="1751"/>
                  </a:lnTo>
                  <a:lnTo>
                    <a:pt x="2476" y="1867"/>
                  </a:lnTo>
                  <a:lnTo>
                    <a:pt x="2197" y="2013"/>
                  </a:lnTo>
                  <a:lnTo>
                    <a:pt x="1920" y="2193"/>
                  </a:lnTo>
                  <a:lnTo>
                    <a:pt x="1645" y="2407"/>
                  </a:lnTo>
                  <a:lnTo>
                    <a:pt x="1373" y="2658"/>
                  </a:lnTo>
                  <a:lnTo>
                    <a:pt x="1104" y="2949"/>
                  </a:lnTo>
                  <a:lnTo>
                    <a:pt x="840" y="3279"/>
                  </a:lnTo>
                  <a:lnTo>
                    <a:pt x="834" y="3286"/>
                  </a:lnTo>
                  <a:lnTo>
                    <a:pt x="817" y="3304"/>
                  </a:lnTo>
                  <a:lnTo>
                    <a:pt x="792" y="3335"/>
                  </a:lnTo>
                  <a:lnTo>
                    <a:pt x="759" y="3379"/>
                  </a:lnTo>
                  <a:lnTo>
                    <a:pt x="718" y="3435"/>
                  </a:lnTo>
                  <a:lnTo>
                    <a:pt x="671" y="3502"/>
                  </a:lnTo>
                  <a:lnTo>
                    <a:pt x="619" y="3581"/>
                  </a:lnTo>
                  <a:lnTo>
                    <a:pt x="563" y="3672"/>
                  </a:lnTo>
                  <a:lnTo>
                    <a:pt x="505" y="3775"/>
                  </a:lnTo>
                  <a:lnTo>
                    <a:pt x="446" y="3888"/>
                  </a:lnTo>
                  <a:lnTo>
                    <a:pt x="385" y="4013"/>
                  </a:lnTo>
                  <a:lnTo>
                    <a:pt x="326" y="4150"/>
                  </a:lnTo>
                  <a:lnTo>
                    <a:pt x="267" y="4296"/>
                  </a:lnTo>
                  <a:lnTo>
                    <a:pt x="212" y="4453"/>
                  </a:lnTo>
                  <a:lnTo>
                    <a:pt x="161" y="4622"/>
                  </a:lnTo>
                  <a:lnTo>
                    <a:pt x="115" y="4800"/>
                  </a:lnTo>
                  <a:lnTo>
                    <a:pt x="76" y="4989"/>
                  </a:lnTo>
                  <a:lnTo>
                    <a:pt x="42" y="5188"/>
                  </a:lnTo>
                  <a:lnTo>
                    <a:pt x="18" y="5397"/>
                  </a:lnTo>
                  <a:lnTo>
                    <a:pt x="4" y="5615"/>
                  </a:lnTo>
                  <a:lnTo>
                    <a:pt x="0" y="5843"/>
                  </a:lnTo>
                  <a:lnTo>
                    <a:pt x="8" y="6081"/>
                  </a:lnTo>
                  <a:lnTo>
                    <a:pt x="29" y="6327"/>
                  </a:lnTo>
                  <a:lnTo>
                    <a:pt x="64" y="6584"/>
                  </a:lnTo>
                  <a:lnTo>
                    <a:pt x="114" y="6849"/>
                  </a:lnTo>
                  <a:lnTo>
                    <a:pt x="179" y="7122"/>
                  </a:lnTo>
                  <a:lnTo>
                    <a:pt x="263" y="7405"/>
                  </a:lnTo>
                  <a:lnTo>
                    <a:pt x="365" y="7697"/>
                  </a:lnTo>
                  <a:lnTo>
                    <a:pt x="487" y="7996"/>
                  </a:lnTo>
                  <a:lnTo>
                    <a:pt x="629" y="8304"/>
                  </a:lnTo>
                  <a:lnTo>
                    <a:pt x="792" y="8620"/>
                  </a:lnTo>
                  <a:lnTo>
                    <a:pt x="980" y="8944"/>
                  </a:lnTo>
                  <a:lnTo>
                    <a:pt x="1124" y="9166"/>
                  </a:lnTo>
                  <a:lnTo>
                    <a:pt x="1287" y="9387"/>
                  </a:lnTo>
                  <a:lnTo>
                    <a:pt x="1468" y="9606"/>
                  </a:lnTo>
                  <a:lnTo>
                    <a:pt x="1663" y="9824"/>
                  </a:lnTo>
                  <a:lnTo>
                    <a:pt x="1874" y="10040"/>
                  </a:lnTo>
                  <a:lnTo>
                    <a:pt x="2098" y="10254"/>
                  </a:lnTo>
                  <a:lnTo>
                    <a:pt x="2333" y="10464"/>
                  </a:lnTo>
                  <a:lnTo>
                    <a:pt x="2577" y="10671"/>
                  </a:lnTo>
                  <a:lnTo>
                    <a:pt x="2831" y="10875"/>
                  </a:lnTo>
                  <a:lnTo>
                    <a:pt x="3092" y="11074"/>
                  </a:lnTo>
                  <a:lnTo>
                    <a:pt x="3358" y="11270"/>
                  </a:lnTo>
                  <a:lnTo>
                    <a:pt x="3629" y="11460"/>
                  </a:lnTo>
                  <a:lnTo>
                    <a:pt x="3902" y="11644"/>
                  </a:lnTo>
                  <a:lnTo>
                    <a:pt x="4176" y="11824"/>
                  </a:lnTo>
                  <a:lnTo>
                    <a:pt x="4451" y="11996"/>
                  </a:lnTo>
                  <a:lnTo>
                    <a:pt x="4723" y="12163"/>
                  </a:lnTo>
                  <a:lnTo>
                    <a:pt x="4994" y="12322"/>
                  </a:lnTo>
                  <a:lnTo>
                    <a:pt x="5259" y="12475"/>
                  </a:lnTo>
                  <a:lnTo>
                    <a:pt x="5518" y="12619"/>
                  </a:lnTo>
                  <a:lnTo>
                    <a:pt x="5770" y="12755"/>
                  </a:lnTo>
                  <a:lnTo>
                    <a:pt x="6013" y="12883"/>
                  </a:lnTo>
                  <a:lnTo>
                    <a:pt x="6246" y="13003"/>
                  </a:lnTo>
                  <a:lnTo>
                    <a:pt x="6466" y="13112"/>
                  </a:lnTo>
                  <a:lnTo>
                    <a:pt x="6675" y="13211"/>
                  </a:lnTo>
                  <a:lnTo>
                    <a:pt x="6868" y="13300"/>
                  </a:lnTo>
                  <a:lnTo>
                    <a:pt x="7045" y="13380"/>
                  </a:lnTo>
                  <a:lnTo>
                    <a:pt x="7204" y="13448"/>
                  </a:lnTo>
                  <a:lnTo>
                    <a:pt x="7344" y="13504"/>
                  </a:lnTo>
                  <a:lnTo>
                    <a:pt x="7464" y="13548"/>
                  </a:lnTo>
                  <a:lnTo>
                    <a:pt x="7562" y="13581"/>
                  </a:lnTo>
                  <a:lnTo>
                    <a:pt x="7637" y="13600"/>
                  </a:lnTo>
                  <a:lnTo>
                    <a:pt x="7686" y="13607"/>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grpSp>
      <p:grpSp>
        <p:nvGrpSpPr>
          <p:cNvPr id="15" name="Group 14"/>
          <p:cNvGrpSpPr/>
          <p:nvPr userDrawn="1"/>
        </p:nvGrpSpPr>
        <p:grpSpPr>
          <a:xfrm>
            <a:off x="1540782" y="4096582"/>
            <a:ext cx="2739239" cy="1715799"/>
            <a:chOff x="4345532" y="2896865"/>
            <a:chExt cx="2739238" cy="1715799"/>
          </a:xfrm>
        </p:grpSpPr>
        <p:sp>
          <p:nvSpPr>
            <p:cNvPr id="16" name="TextBox 15"/>
            <p:cNvSpPr txBox="1"/>
            <p:nvPr/>
          </p:nvSpPr>
          <p:spPr>
            <a:xfrm>
              <a:off x="4942374" y="2896865"/>
              <a:ext cx="1496289" cy="523220"/>
            </a:xfrm>
            <a:prstGeom prst="rect">
              <a:avLst/>
            </a:prstGeom>
            <a:noFill/>
          </p:spPr>
          <p:txBody>
            <a:bodyPr wrap="square" rtlCol="0">
              <a:spAutoFit/>
            </a:bodyPr>
            <a:lstStyle/>
            <a:p>
              <a:pPr algn="ctr"/>
              <a:r>
                <a:rPr lang="en-US" sz="2800" dirty="0">
                  <a:solidFill>
                    <a:schemeClr val="tx1"/>
                  </a:solidFill>
                  <a:latin typeface="+mj-lt"/>
                </a:rPr>
                <a:t>25% Off</a:t>
              </a:r>
              <a:endParaRPr lang="id-ID" sz="2800" dirty="0">
                <a:solidFill>
                  <a:schemeClr val="tx1"/>
                </a:solidFill>
                <a:latin typeface="+mj-lt"/>
              </a:endParaRPr>
            </a:p>
          </p:txBody>
        </p:sp>
        <p:sp>
          <p:nvSpPr>
            <p:cNvPr id="17" name="TextBox 34"/>
            <p:cNvSpPr txBox="1"/>
            <p:nvPr/>
          </p:nvSpPr>
          <p:spPr>
            <a:xfrm>
              <a:off x="4741056" y="3422461"/>
              <a:ext cx="1948194" cy="307777"/>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1400" b="1" i="1" dirty="0">
                  <a:solidFill>
                    <a:schemeClr val="tx1"/>
                  </a:solidFill>
                  <a:latin typeface="+mj-lt"/>
                </a:rPr>
                <a:t>Off All</a:t>
              </a:r>
              <a:r>
                <a:rPr lang="en-US" sz="1400" b="1" i="1" baseline="0" dirty="0">
                  <a:solidFill>
                    <a:schemeClr val="tx1"/>
                  </a:solidFill>
                  <a:latin typeface="+mj-lt"/>
                </a:rPr>
                <a:t> Webinars</a:t>
              </a:r>
              <a:endParaRPr lang="en-US" sz="1400" b="1" i="1" dirty="0">
                <a:solidFill>
                  <a:schemeClr val="tx1"/>
                </a:solidFill>
                <a:latin typeface="+mj-lt"/>
              </a:endParaRPr>
            </a:p>
          </p:txBody>
        </p:sp>
        <p:sp>
          <p:nvSpPr>
            <p:cNvPr id="18" name="Text Placeholder 6"/>
            <p:cNvSpPr txBox="1">
              <a:spLocks/>
            </p:cNvSpPr>
            <p:nvPr/>
          </p:nvSpPr>
          <p:spPr>
            <a:xfrm>
              <a:off x="4345532" y="3730238"/>
              <a:ext cx="2739238" cy="8824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1400" b="1" dirty="0">
                  <a:latin typeface="+mj-lt"/>
                </a:rPr>
                <a:t>25% off</a:t>
              </a:r>
              <a:r>
                <a:rPr lang="en-US" sz="1400" dirty="0">
                  <a:latin typeface="+mj-lt"/>
                </a:rPr>
                <a:t> all Youth</a:t>
              </a:r>
              <a:br>
                <a:rPr lang="en-US" sz="1400" dirty="0">
                  <a:latin typeface="+mj-lt"/>
                </a:rPr>
              </a:br>
              <a:r>
                <a:rPr lang="en-US" sz="1400" dirty="0">
                  <a:latin typeface="+mj-lt"/>
                </a:rPr>
                <a:t>Collaboratory webinars</a:t>
              </a:r>
              <a:br>
                <a:rPr lang="en-US" sz="1400" baseline="0" dirty="0">
                  <a:latin typeface="+mj-lt"/>
                </a:rPr>
              </a:br>
              <a:r>
                <a:rPr lang="en-US" sz="1400" dirty="0">
                  <a:latin typeface="+mj-lt"/>
                </a:rPr>
                <a:t>for all Members.</a:t>
              </a:r>
            </a:p>
          </p:txBody>
        </p:sp>
      </p:grpSp>
      <p:grpSp>
        <p:nvGrpSpPr>
          <p:cNvPr id="19" name="Group 18"/>
          <p:cNvGrpSpPr/>
          <p:nvPr userDrawn="1"/>
        </p:nvGrpSpPr>
        <p:grpSpPr>
          <a:xfrm>
            <a:off x="4531970" y="4065805"/>
            <a:ext cx="3129427" cy="1715643"/>
            <a:chOff x="4201961" y="2866088"/>
            <a:chExt cx="3129426" cy="1715643"/>
          </a:xfrm>
        </p:grpSpPr>
        <p:sp>
          <p:nvSpPr>
            <p:cNvPr id="20" name="TextBox 19"/>
            <p:cNvSpPr txBox="1"/>
            <p:nvPr/>
          </p:nvSpPr>
          <p:spPr>
            <a:xfrm>
              <a:off x="4339333" y="2866088"/>
              <a:ext cx="2751651" cy="584775"/>
            </a:xfrm>
            <a:prstGeom prst="rect">
              <a:avLst/>
            </a:prstGeom>
            <a:noFill/>
          </p:spPr>
          <p:txBody>
            <a:bodyPr wrap="none" rtlCol="0">
              <a:spAutoFit/>
            </a:bodyPr>
            <a:lstStyle/>
            <a:p>
              <a:pPr algn="ctr"/>
              <a:r>
                <a:rPr lang="en-US" sz="3200" dirty="0">
                  <a:solidFill>
                    <a:schemeClr val="tx1"/>
                  </a:solidFill>
                  <a:latin typeface="+mj-lt"/>
                </a:rPr>
                <a:t>Up to 25% Off</a:t>
              </a:r>
              <a:endParaRPr lang="id-ID" sz="3200" dirty="0">
                <a:solidFill>
                  <a:schemeClr val="tx1"/>
                </a:solidFill>
                <a:latin typeface="+mj-lt"/>
              </a:endParaRPr>
            </a:p>
          </p:txBody>
        </p:sp>
        <p:sp>
          <p:nvSpPr>
            <p:cNvPr id="21" name="TextBox 34"/>
            <p:cNvSpPr txBox="1"/>
            <p:nvPr/>
          </p:nvSpPr>
          <p:spPr>
            <a:xfrm>
              <a:off x="4201961" y="3422461"/>
              <a:ext cx="3129426" cy="307777"/>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1400" b="1" i="1" baseline="0" dirty="0">
                  <a:solidFill>
                    <a:schemeClr val="tx1"/>
                  </a:solidFill>
                  <a:latin typeface="+mj-lt"/>
                </a:rPr>
                <a:t>All Training + Consulting Services</a:t>
              </a:r>
              <a:endParaRPr lang="en-US" sz="1400" b="1" i="1" dirty="0">
                <a:solidFill>
                  <a:schemeClr val="tx1"/>
                </a:solidFill>
                <a:latin typeface="+mj-lt"/>
              </a:endParaRPr>
            </a:p>
          </p:txBody>
        </p:sp>
        <p:sp>
          <p:nvSpPr>
            <p:cNvPr id="22" name="Text Placeholder 6"/>
            <p:cNvSpPr txBox="1">
              <a:spLocks/>
            </p:cNvSpPr>
            <p:nvPr/>
          </p:nvSpPr>
          <p:spPr>
            <a:xfrm>
              <a:off x="4345532" y="3699305"/>
              <a:ext cx="2792058" cy="8824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1400" dirty="0">
                  <a:latin typeface="+mj-lt"/>
                </a:rPr>
                <a:t>Including proposal review</a:t>
              </a:r>
              <a:br>
                <a:rPr lang="en-US" sz="1400" dirty="0">
                  <a:latin typeface="+mj-lt"/>
                </a:rPr>
              </a:br>
              <a:r>
                <a:rPr lang="en-US" sz="1400" dirty="0">
                  <a:latin typeface="+mj-lt"/>
                </a:rPr>
                <a:t>services, for</a:t>
              </a:r>
              <a:br>
                <a:rPr lang="en-US" sz="1400" dirty="0">
                  <a:latin typeface="+mj-lt"/>
                </a:rPr>
              </a:br>
              <a:r>
                <a:rPr lang="en-US" sz="1400" dirty="0">
                  <a:latin typeface="+mj-lt"/>
                </a:rPr>
                <a:t>Organizational Members. </a:t>
              </a:r>
            </a:p>
          </p:txBody>
        </p:sp>
      </p:grpSp>
      <p:grpSp>
        <p:nvGrpSpPr>
          <p:cNvPr id="23" name="Group 22"/>
          <p:cNvGrpSpPr/>
          <p:nvPr userDrawn="1"/>
        </p:nvGrpSpPr>
        <p:grpSpPr>
          <a:xfrm>
            <a:off x="7816514" y="4065805"/>
            <a:ext cx="2989825" cy="1715643"/>
            <a:chOff x="4250062" y="2866088"/>
            <a:chExt cx="2989824" cy="1715643"/>
          </a:xfrm>
        </p:grpSpPr>
        <p:sp>
          <p:nvSpPr>
            <p:cNvPr id="24" name="TextBox 23"/>
            <p:cNvSpPr txBox="1"/>
            <p:nvPr/>
          </p:nvSpPr>
          <p:spPr>
            <a:xfrm>
              <a:off x="4692281" y="2866088"/>
              <a:ext cx="2045752" cy="584775"/>
            </a:xfrm>
            <a:prstGeom prst="rect">
              <a:avLst/>
            </a:prstGeom>
            <a:noFill/>
          </p:spPr>
          <p:txBody>
            <a:bodyPr wrap="none" rtlCol="0">
              <a:spAutoFit/>
            </a:bodyPr>
            <a:lstStyle/>
            <a:p>
              <a:pPr algn="ctr"/>
              <a:r>
                <a:rPr lang="en-US" sz="3200" dirty="0">
                  <a:solidFill>
                    <a:schemeClr val="tx1"/>
                  </a:solidFill>
                  <a:latin typeface="+mj-lt"/>
                </a:rPr>
                <a:t>Access To</a:t>
              </a:r>
              <a:endParaRPr lang="id-ID" sz="3200" dirty="0">
                <a:solidFill>
                  <a:schemeClr val="tx1"/>
                </a:solidFill>
                <a:latin typeface="+mj-lt"/>
              </a:endParaRPr>
            </a:p>
          </p:txBody>
        </p:sp>
        <p:sp>
          <p:nvSpPr>
            <p:cNvPr id="25" name="TextBox 34"/>
            <p:cNvSpPr txBox="1"/>
            <p:nvPr/>
          </p:nvSpPr>
          <p:spPr>
            <a:xfrm>
              <a:off x="4250062" y="3422461"/>
              <a:ext cx="2989824" cy="307777"/>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1400" b="1" i="1" dirty="0">
                  <a:solidFill>
                    <a:schemeClr val="tx1"/>
                  </a:solidFill>
                  <a:latin typeface="+mj-lt"/>
                </a:rPr>
                <a:t>Opportunities for Sub-Contracts</a:t>
              </a:r>
            </a:p>
          </p:txBody>
        </p:sp>
        <p:sp>
          <p:nvSpPr>
            <p:cNvPr id="26" name="Text Placeholder 6"/>
            <p:cNvSpPr txBox="1">
              <a:spLocks/>
            </p:cNvSpPr>
            <p:nvPr/>
          </p:nvSpPr>
          <p:spPr>
            <a:xfrm>
              <a:off x="4345532" y="3699305"/>
              <a:ext cx="2739238" cy="8824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1400" dirty="0">
                  <a:latin typeface="+mj-lt"/>
                </a:rPr>
                <a:t>through intermediary grants awarded to Youth Collaboratory, for Organizational Members.</a:t>
              </a:r>
            </a:p>
          </p:txBody>
        </p:sp>
      </p:grpSp>
      <p:sp>
        <p:nvSpPr>
          <p:cNvPr id="27" name="Rounded Rectangle 26">
            <a:hlinkClick r:id="rId3"/>
          </p:cNvPr>
          <p:cNvSpPr/>
          <p:nvPr userDrawn="1"/>
        </p:nvSpPr>
        <p:spPr>
          <a:xfrm>
            <a:off x="1885979" y="5666119"/>
            <a:ext cx="2049868" cy="508519"/>
          </a:xfrm>
          <a:prstGeom prst="roundRect">
            <a:avLst/>
          </a:prstGeom>
          <a:noFill/>
          <a:ln w="38100">
            <a:solidFill>
              <a:srgbClr val="00A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A59F"/>
                </a:solidFill>
                <a:latin typeface="+mj-lt"/>
                <a:hlinkClick r:id="rId3"/>
              </a:rPr>
              <a:t>READ MORE</a:t>
            </a:r>
            <a:endParaRPr lang="en-US" sz="2000" dirty="0">
              <a:solidFill>
                <a:srgbClr val="00A59F"/>
              </a:solidFill>
              <a:latin typeface="+mj-lt"/>
            </a:endParaRPr>
          </a:p>
        </p:txBody>
      </p:sp>
      <p:sp>
        <p:nvSpPr>
          <p:cNvPr id="28" name="Rounded Rectangle 27">
            <a:hlinkClick r:id="rId4"/>
          </p:cNvPr>
          <p:cNvSpPr/>
          <p:nvPr userDrawn="1"/>
        </p:nvSpPr>
        <p:spPr>
          <a:xfrm>
            <a:off x="5071071" y="5666119"/>
            <a:ext cx="2049868" cy="508519"/>
          </a:xfrm>
          <a:prstGeom prst="roundRect">
            <a:avLst/>
          </a:prstGeom>
          <a:noFill/>
          <a:ln w="38100">
            <a:solidFill>
              <a:srgbClr val="00A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A59F"/>
                </a:solidFill>
                <a:latin typeface="+mj-lt"/>
                <a:hlinkClick r:id="rId4"/>
              </a:rPr>
              <a:t>READ MORE</a:t>
            </a:r>
            <a:endParaRPr lang="en-US" sz="2000" dirty="0">
              <a:solidFill>
                <a:srgbClr val="00A59F"/>
              </a:solidFill>
              <a:latin typeface="+mj-lt"/>
            </a:endParaRPr>
          </a:p>
        </p:txBody>
      </p:sp>
      <p:sp>
        <p:nvSpPr>
          <p:cNvPr id="29" name="Rounded Rectangle 28">
            <a:hlinkClick r:id="rId5"/>
          </p:cNvPr>
          <p:cNvSpPr/>
          <p:nvPr userDrawn="1"/>
        </p:nvSpPr>
        <p:spPr>
          <a:xfrm>
            <a:off x="8256163" y="5666119"/>
            <a:ext cx="2049868" cy="508519"/>
          </a:xfrm>
          <a:prstGeom prst="roundRect">
            <a:avLst/>
          </a:prstGeom>
          <a:noFill/>
          <a:ln w="38100">
            <a:solidFill>
              <a:srgbClr val="00A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A59F"/>
                </a:solidFill>
                <a:latin typeface="+mj-lt"/>
                <a:hlinkClick r:id="rId5"/>
              </a:rPr>
              <a:t>READ MORE</a:t>
            </a:r>
            <a:endParaRPr lang="en-US" sz="2000" dirty="0">
              <a:solidFill>
                <a:srgbClr val="00A59F"/>
              </a:solidFill>
              <a:latin typeface="+mj-lt"/>
            </a:endParaRPr>
          </a:p>
        </p:txBody>
      </p:sp>
      <p:pic>
        <p:nvPicPr>
          <p:cNvPr id="30" name="Picture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37623" y="2862795"/>
            <a:ext cx="1496291" cy="781050"/>
          </a:xfrm>
          <a:prstGeom prst="rect">
            <a:avLst/>
          </a:prstGeom>
        </p:spPr>
      </p:pic>
      <p:pic>
        <p:nvPicPr>
          <p:cNvPr id="31" name="Picture 3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347856" y="2878236"/>
            <a:ext cx="1496291" cy="781050"/>
          </a:xfrm>
          <a:prstGeom prst="rect">
            <a:avLst/>
          </a:prstGeom>
        </p:spPr>
      </p:pic>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558088" y="2905262"/>
            <a:ext cx="1496292" cy="781050"/>
          </a:xfrm>
          <a:prstGeom prst="rect">
            <a:avLst/>
          </a:prstGeom>
        </p:spPr>
      </p:pic>
    </p:spTree>
    <p:extLst>
      <p:ext uri="{BB962C8B-B14F-4D97-AF65-F5344CB8AC3E}">
        <p14:creationId xmlns:p14="http://schemas.microsoft.com/office/powerpoint/2010/main" val="35578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dobe Connection Audio Tip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graphicFrame>
        <p:nvGraphicFramePr>
          <p:cNvPr id="6" name="Content Placeholder 3"/>
          <p:cNvGraphicFramePr>
            <a:graphicFrameLocks/>
          </p:cNvGraphicFramePr>
          <p:nvPr userDrawn="1">
            <p:extLst>
              <p:ext uri="{D42A27DB-BD31-4B8C-83A1-F6EECF244321}">
                <p14:modId xmlns:p14="http://schemas.microsoft.com/office/powerpoint/2010/main" val="3759694509"/>
              </p:ext>
            </p:extLst>
          </p:nvPr>
        </p:nvGraphicFramePr>
        <p:xfrm>
          <a:off x="838200" y="1825625"/>
          <a:ext cx="10400818" cy="3880694"/>
        </p:xfrm>
        <a:graphic>
          <a:graphicData uri="http://schemas.openxmlformats.org/drawingml/2006/table">
            <a:tbl>
              <a:tblPr firstRow="1" bandRow="1"/>
              <a:tblGrid>
                <a:gridCol w="3755851">
                  <a:extLst>
                    <a:ext uri="{9D8B030D-6E8A-4147-A177-3AD203B41FA5}">
                      <a16:colId xmlns:a16="http://schemas.microsoft.com/office/drawing/2014/main" val="20000"/>
                    </a:ext>
                  </a:extLst>
                </a:gridCol>
                <a:gridCol w="6644967">
                  <a:extLst>
                    <a:ext uri="{9D8B030D-6E8A-4147-A177-3AD203B41FA5}">
                      <a16:colId xmlns:a16="http://schemas.microsoft.com/office/drawing/2014/main" val="20001"/>
                    </a:ext>
                  </a:extLst>
                </a:gridCol>
              </a:tblGrid>
              <a:tr h="68584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2600" dirty="0">
                          <a:latin typeface="+mj-lt"/>
                        </a:rPr>
                        <a:t>Symptom</a:t>
                      </a:r>
                    </a:p>
                  </a:txBody>
                  <a:tcPr>
                    <a:lnL w="12700" cmpd="sng">
                      <a:solidFill>
                        <a:srgbClr val="00B398"/>
                      </a:solidFill>
                    </a:lnL>
                    <a:lnR>
                      <a:no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00B398"/>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2600" dirty="0">
                          <a:latin typeface="+mj-lt"/>
                        </a:rPr>
                        <a:t>Quick Fix</a:t>
                      </a:r>
                    </a:p>
                  </a:txBody>
                  <a:tcPr>
                    <a:lnL>
                      <a:noFill/>
                    </a:lnL>
                    <a:lnR w="12700" cmpd="sng">
                      <a:solidFill>
                        <a:srgbClr val="00B398"/>
                      </a:solid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00B398"/>
                    </a:solidFill>
                  </a:tcPr>
                </a:tc>
                <a:extLst>
                  <a:ext uri="{0D108BD9-81ED-4DB2-BD59-A6C34878D82A}">
                    <a16:rowId xmlns:a16="http://schemas.microsoft.com/office/drawing/2014/main" val="10000"/>
                  </a:ext>
                </a:extLst>
              </a:tr>
              <a:tr h="180354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2200" dirty="0">
                          <a:latin typeface="+mj-lt"/>
                        </a:rPr>
                        <a:t>You cannot hear others</a:t>
                      </a:r>
                    </a:p>
                  </a:txBody>
                  <a:tcPr>
                    <a:lnL w="12700" cmpd="sng">
                      <a:solidFill>
                        <a:srgbClr val="00B398"/>
                      </a:solidFill>
                    </a:lnL>
                    <a:lnR>
                      <a:no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00B398">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sz="2200" dirty="0">
                          <a:latin typeface="+mj-lt"/>
                        </a:rPr>
                        <a:t>Check</a:t>
                      </a:r>
                      <a:r>
                        <a:rPr lang="en-US" sz="2200" baseline="0" dirty="0">
                          <a:latin typeface="+mj-lt"/>
                        </a:rPr>
                        <a:t> mute settings in Adobe and on headset</a:t>
                      </a:r>
                      <a:endParaRPr lang="en-US" sz="2200" dirty="0">
                        <a:latin typeface="+mj-lt"/>
                      </a:endParaRPr>
                    </a:p>
                    <a:p>
                      <a:pPr marL="285750" indent="-285750">
                        <a:buFont typeface="Arial" panose="020B0604020202020204" pitchFamily="34" charset="0"/>
                        <a:buChar char="•"/>
                      </a:pPr>
                      <a:r>
                        <a:rPr lang="en-US" sz="2200" dirty="0">
                          <a:latin typeface="+mj-lt"/>
                        </a:rPr>
                        <a:t>Turn up volume</a:t>
                      </a:r>
                      <a:r>
                        <a:rPr lang="en-US" sz="2200" baseline="0" dirty="0">
                          <a:latin typeface="+mj-lt"/>
                        </a:rPr>
                        <a:t> on computer and/or headset</a:t>
                      </a:r>
                    </a:p>
                    <a:p>
                      <a:pPr marL="285750" indent="-285750">
                        <a:buFont typeface="Arial" panose="020B0604020202020204" pitchFamily="34" charset="0"/>
                        <a:buChar char="•"/>
                      </a:pPr>
                      <a:r>
                        <a:rPr lang="en-US" sz="2200" dirty="0">
                          <a:latin typeface="+mj-lt"/>
                        </a:rPr>
                        <a:t>Check audio settings in computer control panel</a:t>
                      </a:r>
                    </a:p>
                    <a:p>
                      <a:pPr marL="285750" indent="-285750">
                        <a:buFont typeface="Arial" panose="020B0604020202020204" pitchFamily="34" charset="0"/>
                        <a:buChar char="•"/>
                      </a:pPr>
                      <a:r>
                        <a:rPr lang="en-US" sz="2200" dirty="0">
                          <a:latin typeface="+mj-lt"/>
                        </a:rPr>
                        <a:t>Turn off Skype</a:t>
                      </a:r>
                    </a:p>
                  </a:txBody>
                  <a:tcPr>
                    <a:lnL>
                      <a:noFill/>
                    </a:lnL>
                    <a:lnR w="12700" cmpd="sng">
                      <a:solidFill>
                        <a:srgbClr val="00B398"/>
                      </a:solid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00B398">
                        <a:tint val="20000"/>
                      </a:srgbClr>
                    </a:solidFill>
                  </a:tcPr>
                </a:tc>
                <a:extLst>
                  <a:ext uri="{0D108BD9-81ED-4DB2-BD59-A6C34878D82A}">
                    <a16:rowId xmlns:a16="http://schemas.microsoft.com/office/drawing/2014/main" val="10003"/>
                  </a:ext>
                </a:extLst>
              </a:tr>
              <a:tr h="139130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2200" dirty="0">
                          <a:latin typeface="+mj-lt"/>
                        </a:rPr>
                        <a:t>Long delays in speaking</a:t>
                      </a:r>
                      <a:r>
                        <a:rPr lang="en-US" sz="2200" baseline="0" dirty="0">
                          <a:latin typeface="+mj-lt"/>
                        </a:rPr>
                        <a:t> or hearing</a:t>
                      </a:r>
                      <a:endParaRPr lang="en-US" sz="2200" dirty="0">
                        <a:latin typeface="+mj-lt"/>
                      </a:endParaRPr>
                    </a:p>
                  </a:txBody>
                  <a:tcPr>
                    <a:lnL w="12700" cmpd="sng">
                      <a:solidFill>
                        <a:srgbClr val="00B398"/>
                      </a:solidFill>
                    </a:lnL>
                    <a:lnR>
                      <a:no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sz="2200" dirty="0">
                          <a:latin typeface="+mj-lt"/>
                        </a:rPr>
                        <a:t>Switch from Wifi to Ethernet</a:t>
                      </a:r>
                    </a:p>
                    <a:p>
                      <a:pPr marL="285750" indent="-285750">
                        <a:buFont typeface="Arial" panose="020B0604020202020204" pitchFamily="34" charset="0"/>
                        <a:buChar char="•"/>
                      </a:pPr>
                      <a:r>
                        <a:rPr lang="en-US" sz="2200" dirty="0">
                          <a:latin typeface="+mj-lt"/>
                        </a:rPr>
                        <a:t>Restart</a:t>
                      </a:r>
                      <a:r>
                        <a:rPr lang="en-US" sz="2200" baseline="0" dirty="0">
                          <a:latin typeface="+mj-lt"/>
                        </a:rPr>
                        <a:t> computer</a:t>
                      </a:r>
                    </a:p>
                    <a:p>
                      <a:pPr marL="285750" indent="-285750">
                        <a:buFont typeface="Arial" panose="020B0604020202020204" pitchFamily="34" charset="0"/>
                        <a:buChar char="•"/>
                      </a:pPr>
                      <a:r>
                        <a:rPr lang="en-US" sz="2200" baseline="0" dirty="0">
                          <a:latin typeface="+mj-lt"/>
                        </a:rPr>
                        <a:t>Open only essential programs</a:t>
                      </a:r>
                      <a:endParaRPr lang="en-US" sz="2200" dirty="0">
                        <a:latin typeface="+mj-lt"/>
                      </a:endParaRPr>
                    </a:p>
                  </a:txBody>
                  <a:tcPr>
                    <a:lnL>
                      <a:noFill/>
                    </a:lnL>
                    <a:lnR w="12700" cmpd="sng">
                      <a:solidFill>
                        <a:srgbClr val="00B398"/>
                      </a:solid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8" name="TextBox 7"/>
          <p:cNvSpPr txBox="1"/>
          <p:nvPr userDrawn="1"/>
        </p:nvSpPr>
        <p:spPr>
          <a:xfrm>
            <a:off x="838200" y="603995"/>
            <a:ext cx="10515600" cy="769441"/>
          </a:xfrm>
          <a:prstGeom prst="rect">
            <a:avLst/>
          </a:prstGeom>
          <a:noFill/>
        </p:spPr>
        <p:txBody>
          <a:bodyPr wrap="square" rtlCol="0">
            <a:spAutoFit/>
          </a:bodyPr>
          <a:lstStyle/>
          <a:p>
            <a:r>
              <a:rPr kumimoji="0" lang="en-US" sz="4400" b="0" i="0" u="none" strike="noStrike" kern="1200" cap="none" spc="0" normalizeH="0" baseline="0" noProof="0" dirty="0">
                <a:ln>
                  <a:noFill/>
                </a:ln>
                <a:solidFill>
                  <a:srgbClr val="00B398"/>
                </a:solidFill>
                <a:effectLst/>
                <a:uLnTx/>
                <a:uFillTx/>
                <a:latin typeface="+mn-lt"/>
                <a:ea typeface="+mj-ea"/>
                <a:cs typeface="+mj-cs"/>
              </a:rPr>
              <a:t>Adobe Connect Audio Tips</a:t>
            </a:r>
            <a:endParaRPr lang="en-US" dirty="0">
              <a:solidFill>
                <a:srgbClr val="00B398"/>
              </a:solidFill>
            </a:endParaRPr>
          </a:p>
        </p:txBody>
      </p:sp>
    </p:spTree>
    <p:extLst>
      <p:ext uri="{BB962C8B-B14F-4D97-AF65-F5344CB8AC3E}">
        <p14:creationId xmlns:p14="http://schemas.microsoft.com/office/powerpoint/2010/main" val="1549429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Us">
    <p:bg>
      <p:bgPr>
        <a:solidFill>
          <a:srgbClr val="00A59F"/>
        </a:solidFill>
        <a:effectLst/>
      </p:bgPr>
    </p:bg>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grpSp>
        <p:nvGrpSpPr>
          <p:cNvPr id="33" name="Group 32"/>
          <p:cNvGrpSpPr/>
          <p:nvPr userDrawn="1"/>
        </p:nvGrpSpPr>
        <p:grpSpPr>
          <a:xfrm>
            <a:off x="181428" y="498398"/>
            <a:ext cx="3450771" cy="6359602"/>
            <a:chOff x="714828" y="498398"/>
            <a:chExt cx="3450771" cy="6359602"/>
          </a:xfrm>
        </p:grpSpPr>
        <p:sp>
          <p:nvSpPr>
            <p:cNvPr id="34" name="Freeform 5"/>
            <p:cNvSpPr>
              <a:spLocks/>
            </p:cNvSpPr>
            <p:nvPr/>
          </p:nvSpPr>
          <p:spPr bwMode="auto">
            <a:xfrm>
              <a:off x="1306037" y="498398"/>
              <a:ext cx="2381257" cy="4514126"/>
            </a:xfrm>
            <a:custGeom>
              <a:avLst/>
              <a:gdLst>
                <a:gd name="T0" fmla="*/ 4380 w 4641"/>
                <a:gd name="T1" fmla="*/ 8798 h 8798"/>
                <a:gd name="T2" fmla="*/ 4421 w 4641"/>
                <a:gd name="T3" fmla="*/ 8792 h 8798"/>
                <a:gd name="T4" fmla="*/ 4461 w 4641"/>
                <a:gd name="T5" fmla="*/ 8782 h 8798"/>
                <a:gd name="T6" fmla="*/ 4498 w 4641"/>
                <a:gd name="T7" fmla="*/ 8764 h 8798"/>
                <a:gd name="T8" fmla="*/ 4530 w 4641"/>
                <a:gd name="T9" fmla="*/ 8744 h 8798"/>
                <a:gd name="T10" fmla="*/ 4561 w 4641"/>
                <a:gd name="T11" fmla="*/ 8717 h 8798"/>
                <a:gd name="T12" fmla="*/ 4587 w 4641"/>
                <a:gd name="T13" fmla="*/ 8687 h 8798"/>
                <a:gd name="T14" fmla="*/ 4608 w 4641"/>
                <a:gd name="T15" fmla="*/ 8653 h 8798"/>
                <a:gd name="T16" fmla="*/ 4625 w 4641"/>
                <a:gd name="T17" fmla="*/ 8617 h 8798"/>
                <a:gd name="T18" fmla="*/ 4636 w 4641"/>
                <a:gd name="T19" fmla="*/ 8578 h 8798"/>
                <a:gd name="T20" fmla="*/ 4641 w 4641"/>
                <a:gd name="T21" fmla="*/ 8537 h 8798"/>
                <a:gd name="T22" fmla="*/ 4641 w 4641"/>
                <a:gd name="T23" fmla="*/ 261 h 8798"/>
                <a:gd name="T24" fmla="*/ 4636 w 4641"/>
                <a:gd name="T25" fmla="*/ 220 h 8798"/>
                <a:gd name="T26" fmla="*/ 4625 w 4641"/>
                <a:gd name="T27" fmla="*/ 181 h 8798"/>
                <a:gd name="T28" fmla="*/ 4608 w 4641"/>
                <a:gd name="T29" fmla="*/ 145 h 8798"/>
                <a:gd name="T30" fmla="*/ 4587 w 4641"/>
                <a:gd name="T31" fmla="*/ 111 h 8798"/>
                <a:gd name="T32" fmla="*/ 4561 w 4641"/>
                <a:gd name="T33" fmla="*/ 80 h 8798"/>
                <a:gd name="T34" fmla="*/ 4530 w 4641"/>
                <a:gd name="T35" fmla="*/ 54 h 8798"/>
                <a:gd name="T36" fmla="*/ 4498 w 4641"/>
                <a:gd name="T37" fmla="*/ 34 h 8798"/>
                <a:gd name="T38" fmla="*/ 4461 w 4641"/>
                <a:gd name="T39" fmla="*/ 16 h 8798"/>
                <a:gd name="T40" fmla="*/ 4421 w 4641"/>
                <a:gd name="T41" fmla="*/ 5 h 8798"/>
                <a:gd name="T42" fmla="*/ 4380 w 4641"/>
                <a:gd name="T43" fmla="*/ 0 h 8798"/>
                <a:gd name="T44" fmla="*/ 261 w 4641"/>
                <a:gd name="T45" fmla="*/ 0 h 8798"/>
                <a:gd name="T46" fmla="*/ 220 w 4641"/>
                <a:gd name="T47" fmla="*/ 5 h 8798"/>
                <a:gd name="T48" fmla="*/ 181 w 4641"/>
                <a:gd name="T49" fmla="*/ 16 h 8798"/>
                <a:gd name="T50" fmla="*/ 145 w 4641"/>
                <a:gd name="T51" fmla="*/ 34 h 8798"/>
                <a:gd name="T52" fmla="*/ 111 w 4641"/>
                <a:gd name="T53" fmla="*/ 54 h 8798"/>
                <a:gd name="T54" fmla="*/ 81 w 4641"/>
                <a:gd name="T55" fmla="*/ 80 h 8798"/>
                <a:gd name="T56" fmla="*/ 56 w 4641"/>
                <a:gd name="T57" fmla="*/ 111 h 8798"/>
                <a:gd name="T58" fmla="*/ 34 w 4641"/>
                <a:gd name="T59" fmla="*/ 145 h 8798"/>
                <a:gd name="T60" fmla="*/ 18 w 4641"/>
                <a:gd name="T61" fmla="*/ 181 h 8798"/>
                <a:gd name="T62" fmla="*/ 6 w 4641"/>
                <a:gd name="T63" fmla="*/ 220 h 8798"/>
                <a:gd name="T64" fmla="*/ 0 w 4641"/>
                <a:gd name="T65" fmla="*/ 261 h 8798"/>
                <a:gd name="T66" fmla="*/ 0 w 4641"/>
                <a:gd name="T67" fmla="*/ 8537 h 8798"/>
                <a:gd name="T68" fmla="*/ 6 w 4641"/>
                <a:gd name="T69" fmla="*/ 8578 h 8798"/>
                <a:gd name="T70" fmla="*/ 18 w 4641"/>
                <a:gd name="T71" fmla="*/ 8617 h 8798"/>
                <a:gd name="T72" fmla="*/ 34 w 4641"/>
                <a:gd name="T73" fmla="*/ 8653 h 8798"/>
                <a:gd name="T74" fmla="*/ 56 w 4641"/>
                <a:gd name="T75" fmla="*/ 8687 h 8798"/>
                <a:gd name="T76" fmla="*/ 81 w 4641"/>
                <a:gd name="T77" fmla="*/ 8717 h 8798"/>
                <a:gd name="T78" fmla="*/ 111 w 4641"/>
                <a:gd name="T79" fmla="*/ 8744 h 8798"/>
                <a:gd name="T80" fmla="*/ 145 w 4641"/>
                <a:gd name="T81" fmla="*/ 8764 h 8798"/>
                <a:gd name="T82" fmla="*/ 181 w 4641"/>
                <a:gd name="T83" fmla="*/ 8782 h 8798"/>
                <a:gd name="T84" fmla="*/ 220 w 4641"/>
                <a:gd name="T85" fmla="*/ 8792 h 8798"/>
                <a:gd name="T86" fmla="*/ 261 w 4641"/>
                <a:gd name="T87" fmla="*/ 8798 h 8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41" h="8798">
                  <a:moveTo>
                    <a:pt x="275" y="8798"/>
                  </a:moveTo>
                  <a:lnTo>
                    <a:pt x="4366" y="8798"/>
                  </a:lnTo>
                  <a:lnTo>
                    <a:pt x="4380" y="8798"/>
                  </a:lnTo>
                  <a:lnTo>
                    <a:pt x="4394" y="8797"/>
                  </a:lnTo>
                  <a:lnTo>
                    <a:pt x="4408" y="8795"/>
                  </a:lnTo>
                  <a:lnTo>
                    <a:pt x="4421" y="8792"/>
                  </a:lnTo>
                  <a:lnTo>
                    <a:pt x="4434" y="8789"/>
                  </a:lnTo>
                  <a:lnTo>
                    <a:pt x="4448" y="8786"/>
                  </a:lnTo>
                  <a:lnTo>
                    <a:pt x="4461" y="8782"/>
                  </a:lnTo>
                  <a:lnTo>
                    <a:pt x="4473" y="8776"/>
                  </a:lnTo>
                  <a:lnTo>
                    <a:pt x="4486" y="8771"/>
                  </a:lnTo>
                  <a:lnTo>
                    <a:pt x="4498" y="8764"/>
                  </a:lnTo>
                  <a:lnTo>
                    <a:pt x="4508" y="8758"/>
                  </a:lnTo>
                  <a:lnTo>
                    <a:pt x="4519" y="8751"/>
                  </a:lnTo>
                  <a:lnTo>
                    <a:pt x="4530" y="8744"/>
                  </a:lnTo>
                  <a:lnTo>
                    <a:pt x="4541" y="8735"/>
                  </a:lnTo>
                  <a:lnTo>
                    <a:pt x="4551" y="8726"/>
                  </a:lnTo>
                  <a:lnTo>
                    <a:pt x="4561" y="8717"/>
                  </a:lnTo>
                  <a:lnTo>
                    <a:pt x="4569" y="8708"/>
                  </a:lnTo>
                  <a:lnTo>
                    <a:pt x="4578" y="8698"/>
                  </a:lnTo>
                  <a:lnTo>
                    <a:pt x="4587" y="8687"/>
                  </a:lnTo>
                  <a:lnTo>
                    <a:pt x="4594" y="8676"/>
                  </a:lnTo>
                  <a:lnTo>
                    <a:pt x="4601" y="8665"/>
                  </a:lnTo>
                  <a:lnTo>
                    <a:pt x="4608" y="8653"/>
                  </a:lnTo>
                  <a:lnTo>
                    <a:pt x="4614" y="8641"/>
                  </a:lnTo>
                  <a:lnTo>
                    <a:pt x="4619" y="8629"/>
                  </a:lnTo>
                  <a:lnTo>
                    <a:pt x="4625" y="8617"/>
                  </a:lnTo>
                  <a:lnTo>
                    <a:pt x="4629" y="8604"/>
                  </a:lnTo>
                  <a:lnTo>
                    <a:pt x="4632" y="8591"/>
                  </a:lnTo>
                  <a:lnTo>
                    <a:pt x="4636" y="8578"/>
                  </a:lnTo>
                  <a:lnTo>
                    <a:pt x="4638" y="8564"/>
                  </a:lnTo>
                  <a:lnTo>
                    <a:pt x="4640" y="8551"/>
                  </a:lnTo>
                  <a:lnTo>
                    <a:pt x="4641" y="8537"/>
                  </a:lnTo>
                  <a:lnTo>
                    <a:pt x="4641" y="8523"/>
                  </a:lnTo>
                  <a:lnTo>
                    <a:pt x="4641" y="275"/>
                  </a:lnTo>
                  <a:lnTo>
                    <a:pt x="4641" y="261"/>
                  </a:lnTo>
                  <a:lnTo>
                    <a:pt x="4640" y="247"/>
                  </a:lnTo>
                  <a:lnTo>
                    <a:pt x="4638" y="234"/>
                  </a:lnTo>
                  <a:lnTo>
                    <a:pt x="4636" y="220"/>
                  </a:lnTo>
                  <a:lnTo>
                    <a:pt x="4632" y="207"/>
                  </a:lnTo>
                  <a:lnTo>
                    <a:pt x="4629" y="194"/>
                  </a:lnTo>
                  <a:lnTo>
                    <a:pt x="4625" y="181"/>
                  </a:lnTo>
                  <a:lnTo>
                    <a:pt x="4619" y="169"/>
                  </a:lnTo>
                  <a:lnTo>
                    <a:pt x="4614" y="157"/>
                  </a:lnTo>
                  <a:lnTo>
                    <a:pt x="4608" y="145"/>
                  </a:lnTo>
                  <a:lnTo>
                    <a:pt x="4601" y="133"/>
                  </a:lnTo>
                  <a:lnTo>
                    <a:pt x="4594" y="122"/>
                  </a:lnTo>
                  <a:lnTo>
                    <a:pt x="4587" y="111"/>
                  </a:lnTo>
                  <a:lnTo>
                    <a:pt x="4578" y="100"/>
                  </a:lnTo>
                  <a:lnTo>
                    <a:pt x="4569" y="90"/>
                  </a:lnTo>
                  <a:lnTo>
                    <a:pt x="4561" y="80"/>
                  </a:lnTo>
                  <a:lnTo>
                    <a:pt x="4551" y="72"/>
                  </a:lnTo>
                  <a:lnTo>
                    <a:pt x="4541" y="63"/>
                  </a:lnTo>
                  <a:lnTo>
                    <a:pt x="4530" y="54"/>
                  </a:lnTo>
                  <a:lnTo>
                    <a:pt x="4519" y="47"/>
                  </a:lnTo>
                  <a:lnTo>
                    <a:pt x="4508" y="40"/>
                  </a:lnTo>
                  <a:lnTo>
                    <a:pt x="4498" y="34"/>
                  </a:lnTo>
                  <a:lnTo>
                    <a:pt x="4486" y="27"/>
                  </a:lnTo>
                  <a:lnTo>
                    <a:pt x="4473" y="22"/>
                  </a:lnTo>
                  <a:lnTo>
                    <a:pt x="4461" y="16"/>
                  </a:lnTo>
                  <a:lnTo>
                    <a:pt x="4448" y="12"/>
                  </a:lnTo>
                  <a:lnTo>
                    <a:pt x="4434" y="9"/>
                  </a:lnTo>
                  <a:lnTo>
                    <a:pt x="4421" y="5"/>
                  </a:lnTo>
                  <a:lnTo>
                    <a:pt x="4408" y="3"/>
                  </a:lnTo>
                  <a:lnTo>
                    <a:pt x="4394" y="1"/>
                  </a:lnTo>
                  <a:lnTo>
                    <a:pt x="4380" y="0"/>
                  </a:lnTo>
                  <a:lnTo>
                    <a:pt x="4366" y="0"/>
                  </a:lnTo>
                  <a:lnTo>
                    <a:pt x="275" y="0"/>
                  </a:lnTo>
                  <a:lnTo>
                    <a:pt x="261" y="0"/>
                  </a:lnTo>
                  <a:lnTo>
                    <a:pt x="247" y="1"/>
                  </a:lnTo>
                  <a:lnTo>
                    <a:pt x="234" y="3"/>
                  </a:lnTo>
                  <a:lnTo>
                    <a:pt x="220" y="5"/>
                  </a:lnTo>
                  <a:lnTo>
                    <a:pt x="207" y="9"/>
                  </a:lnTo>
                  <a:lnTo>
                    <a:pt x="194" y="12"/>
                  </a:lnTo>
                  <a:lnTo>
                    <a:pt x="181" y="16"/>
                  </a:lnTo>
                  <a:lnTo>
                    <a:pt x="169" y="22"/>
                  </a:lnTo>
                  <a:lnTo>
                    <a:pt x="157" y="27"/>
                  </a:lnTo>
                  <a:lnTo>
                    <a:pt x="145" y="34"/>
                  </a:lnTo>
                  <a:lnTo>
                    <a:pt x="133" y="40"/>
                  </a:lnTo>
                  <a:lnTo>
                    <a:pt x="122" y="47"/>
                  </a:lnTo>
                  <a:lnTo>
                    <a:pt x="111" y="54"/>
                  </a:lnTo>
                  <a:lnTo>
                    <a:pt x="100" y="63"/>
                  </a:lnTo>
                  <a:lnTo>
                    <a:pt x="91" y="72"/>
                  </a:lnTo>
                  <a:lnTo>
                    <a:pt x="81" y="80"/>
                  </a:lnTo>
                  <a:lnTo>
                    <a:pt x="72" y="90"/>
                  </a:lnTo>
                  <a:lnTo>
                    <a:pt x="63" y="100"/>
                  </a:lnTo>
                  <a:lnTo>
                    <a:pt x="56" y="111"/>
                  </a:lnTo>
                  <a:lnTo>
                    <a:pt x="48" y="122"/>
                  </a:lnTo>
                  <a:lnTo>
                    <a:pt x="41" y="133"/>
                  </a:lnTo>
                  <a:lnTo>
                    <a:pt x="34" y="145"/>
                  </a:lnTo>
                  <a:lnTo>
                    <a:pt x="28" y="157"/>
                  </a:lnTo>
                  <a:lnTo>
                    <a:pt x="22" y="169"/>
                  </a:lnTo>
                  <a:lnTo>
                    <a:pt x="18" y="181"/>
                  </a:lnTo>
                  <a:lnTo>
                    <a:pt x="13" y="194"/>
                  </a:lnTo>
                  <a:lnTo>
                    <a:pt x="9" y="207"/>
                  </a:lnTo>
                  <a:lnTo>
                    <a:pt x="6" y="220"/>
                  </a:lnTo>
                  <a:lnTo>
                    <a:pt x="4" y="234"/>
                  </a:lnTo>
                  <a:lnTo>
                    <a:pt x="1" y="247"/>
                  </a:lnTo>
                  <a:lnTo>
                    <a:pt x="0" y="261"/>
                  </a:lnTo>
                  <a:lnTo>
                    <a:pt x="0" y="275"/>
                  </a:lnTo>
                  <a:lnTo>
                    <a:pt x="0" y="8523"/>
                  </a:lnTo>
                  <a:lnTo>
                    <a:pt x="0" y="8537"/>
                  </a:lnTo>
                  <a:lnTo>
                    <a:pt x="1" y="8551"/>
                  </a:lnTo>
                  <a:lnTo>
                    <a:pt x="4" y="8564"/>
                  </a:lnTo>
                  <a:lnTo>
                    <a:pt x="6" y="8578"/>
                  </a:lnTo>
                  <a:lnTo>
                    <a:pt x="9" y="8591"/>
                  </a:lnTo>
                  <a:lnTo>
                    <a:pt x="13" y="8604"/>
                  </a:lnTo>
                  <a:lnTo>
                    <a:pt x="18" y="8617"/>
                  </a:lnTo>
                  <a:lnTo>
                    <a:pt x="22" y="8629"/>
                  </a:lnTo>
                  <a:lnTo>
                    <a:pt x="28" y="8641"/>
                  </a:lnTo>
                  <a:lnTo>
                    <a:pt x="34" y="8653"/>
                  </a:lnTo>
                  <a:lnTo>
                    <a:pt x="41" y="8665"/>
                  </a:lnTo>
                  <a:lnTo>
                    <a:pt x="48" y="8676"/>
                  </a:lnTo>
                  <a:lnTo>
                    <a:pt x="56" y="8687"/>
                  </a:lnTo>
                  <a:lnTo>
                    <a:pt x="63" y="8698"/>
                  </a:lnTo>
                  <a:lnTo>
                    <a:pt x="72" y="8708"/>
                  </a:lnTo>
                  <a:lnTo>
                    <a:pt x="81" y="8717"/>
                  </a:lnTo>
                  <a:lnTo>
                    <a:pt x="91" y="8726"/>
                  </a:lnTo>
                  <a:lnTo>
                    <a:pt x="100" y="8735"/>
                  </a:lnTo>
                  <a:lnTo>
                    <a:pt x="111" y="8744"/>
                  </a:lnTo>
                  <a:lnTo>
                    <a:pt x="122" y="8751"/>
                  </a:lnTo>
                  <a:lnTo>
                    <a:pt x="133" y="8758"/>
                  </a:lnTo>
                  <a:lnTo>
                    <a:pt x="145" y="8764"/>
                  </a:lnTo>
                  <a:lnTo>
                    <a:pt x="157" y="8771"/>
                  </a:lnTo>
                  <a:lnTo>
                    <a:pt x="169" y="8776"/>
                  </a:lnTo>
                  <a:lnTo>
                    <a:pt x="181" y="8782"/>
                  </a:lnTo>
                  <a:lnTo>
                    <a:pt x="194" y="8786"/>
                  </a:lnTo>
                  <a:lnTo>
                    <a:pt x="207" y="8789"/>
                  </a:lnTo>
                  <a:lnTo>
                    <a:pt x="220" y="8792"/>
                  </a:lnTo>
                  <a:lnTo>
                    <a:pt x="234" y="8795"/>
                  </a:lnTo>
                  <a:lnTo>
                    <a:pt x="247" y="8797"/>
                  </a:lnTo>
                  <a:lnTo>
                    <a:pt x="261" y="8798"/>
                  </a:lnTo>
                  <a:lnTo>
                    <a:pt x="275" y="8798"/>
                  </a:lnTo>
                  <a:close/>
                </a:path>
              </a:pathLst>
            </a:custGeom>
            <a:solidFill>
              <a:srgbClr val="232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35" name="Freeform 6"/>
            <p:cNvSpPr>
              <a:spLocks/>
            </p:cNvSpPr>
            <p:nvPr/>
          </p:nvSpPr>
          <p:spPr bwMode="auto">
            <a:xfrm>
              <a:off x="1423262" y="695739"/>
              <a:ext cx="2146806" cy="3817952"/>
            </a:xfrm>
            <a:custGeom>
              <a:avLst/>
              <a:gdLst>
                <a:gd name="T0" fmla="*/ 4129 w 4194"/>
                <a:gd name="T1" fmla="*/ 0 h 6708"/>
                <a:gd name="T2" fmla="*/ 4142 w 4194"/>
                <a:gd name="T3" fmla="*/ 1 h 6708"/>
                <a:gd name="T4" fmla="*/ 4154 w 4194"/>
                <a:gd name="T5" fmla="*/ 5 h 6708"/>
                <a:gd name="T6" fmla="*/ 4165 w 4194"/>
                <a:gd name="T7" fmla="*/ 10 h 6708"/>
                <a:gd name="T8" fmla="*/ 4174 w 4194"/>
                <a:gd name="T9" fmla="*/ 19 h 6708"/>
                <a:gd name="T10" fmla="*/ 4182 w 4194"/>
                <a:gd name="T11" fmla="*/ 29 h 6708"/>
                <a:gd name="T12" fmla="*/ 4188 w 4194"/>
                <a:gd name="T13" fmla="*/ 40 h 6708"/>
                <a:gd name="T14" fmla="*/ 4192 w 4194"/>
                <a:gd name="T15" fmla="*/ 52 h 6708"/>
                <a:gd name="T16" fmla="*/ 4194 w 4194"/>
                <a:gd name="T17" fmla="*/ 65 h 6708"/>
                <a:gd name="T18" fmla="*/ 4193 w 4194"/>
                <a:gd name="T19" fmla="*/ 6650 h 6708"/>
                <a:gd name="T20" fmla="*/ 4191 w 4194"/>
                <a:gd name="T21" fmla="*/ 6662 h 6708"/>
                <a:gd name="T22" fmla="*/ 4185 w 4194"/>
                <a:gd name="T23" fmla="*/ 6674 h 6708"/>
                <a:gd name="T24" fmla="*/ 4179 w 4194"/>
                <a:gd name="T25" fmla="*/ 6684 h 6708"/>
                <a:gd name="T26" fmla="*/ 4170 w 4194"/>
                <a:gd name="T27" fmla="*/ 6693 h 6708"/>
                <a:gd name="T28" fmla="*/ 4159 w 4194"/>
                <a:gd name="T29" fmla="*/ 6700 h 6708"/>
                <a:gd name="T30" fmla="*/ 4147 w 4194"/>
                <a:gd name="T31" fmla="*/ 6705 h 6708"/>
                <a:gd name="T32" fmla="*/ 4135 w 4194"/>
                <a:gd name="T33" fmla="*/ 6707 h 6708"/>
                <a:gd name="T34" fmla="*/ 65 w 4194"/>
                <a:gd name="T35" fmla="*/ 6708 h 6708"/>
                <a:gd name="T36" fmla="*/ 52 w 4194"/>
                <a:gd name="T37" fmla="*/ 6707 h 6708"/>
                <a:gd name="T38" fmla="*/ 40 w 4194"/>
                <a:gd name="T39" fmla="*/ 6703 h 6708"/>
                <a:gd name="T40" fmla="*/ 29 w 4194"/>
                <a:gd name="T41" fmla="*/ 6696 h 6708"/>
                <a:gd name="T42" fmla="*/ 20 w 4194"/>
                <a:gd name="T43" fmla="*/ 6689 h 6708"/>
                <a:gd name="T44" fmla="*/ 12 w 4194"/>
                <a:gd name="T45" fmla="*/ 6679 h 6708"/>
                <a:gd name="T46" fmla="*/ 6 w 4194"/>
                <a:gd name="T47" fmla="*/ 6668 h 6708"/>
                <a:gd name="T48" fmla="*/ 2 w 4194"/>
                <a:gd name="T49" fmla="*/ 6656 h 6708"/>
                <a:gd name="T50" fmla="*/ 0 w 4194"/>
                <a:gd name="T51" fmla="*/ 6643 h 6708"/>
                <a:gd name="T52" fmla="*/ 1 w 4194"/>
                <a:gd name="T53" fmla="*/ 58 h 6708"/>
                <a:gd name="T54" fmla="*/ 3 w 4194"/>
                <a:gd name="T55" fmla="*/ 45 h 6708"/>
                <a:gd name="T56" fmla="*/ 9 w 4194"/>
                <a:gd name="T57" fmla="*/ 34 h 6708"/>
                <a:gd name="T58" fmla="*/ 15 w 4194"/>
                <a:gd name="T59" fmla="*/ 24 h 6708"/>
                <a:gd name="T60" fmla="*/ 24 w 4194"/>
                <a:gd name="T61" fmla="*/ 15 h 6708"/>
                <a:gd name="T62" fmla="*/ 35 w 4194"/>
                <a:gd name="T63" fmla="*/ 7 h 6708"/>
                <a:gd name="T64" fmla="*/ 47 w 4194"/>
                <a:gd name="T65" fmla="*/ 3 h 6708"/>
                <a:gd name="T66" fmla="*/ 59 w 4194"/>
                <a:gd name="T67" fmla="*/ 0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94" h="6708">
                  <a:moveTo>
                    <a:pt x="65" y="0"/>
                  </a:moveTo>
                  <a:lnTo>
                    <a:pt x="4129" y="0"/>
                  </a:lnTo>
                  <a:lnTo>
                    <a:pt x="4135" y="0"/>
                  </a:lnTo>
                  <a:lnTo>
                    <a:pt x="4142" y="1"/>
                  </a:lnTo>
                  <a:lnTo>
                    <a:pt x="4147" y="3"/>
                  </a:lnTo>
                  <a:lnTo>
                    <a:pt x="4154" y="5"/>
                  </a:lnTo>
                  <a:lnTo>
                    <a:pt x="4159" y="7"/>
                  </a:lnTo>
                  <a:lnTo>
                    <a:pt x="4165" y="10"/>
                  </a:lnTo>
                  <a:lnTo>
                    <a:pt x="4170" y="15"/>
                  </a:lnTo>
                  <a:lnTo>
                    <a:pt x="4174" y="19"/>
                  </a:lnTo>
                  <a:lnTo>
                    <a:pt x="4179" y="24"/>
                  </a:lnTo>
                  <a:lnTo>
                    <a:pt x="4182" y="29"/>
                  </a:lnTo>
                  <a:lnTo>
                    <a:pt x="4185" y="34"/>
                  </a:lnTo>
                  <a:lnTo>
                    <a:pt x="4188" y="40"/>
                  </a:lnTo>
                  <a:lnTo>
                    <a:pt x="4191" y="45"/>
                  </a:lnTo>
                  <a:lnTo>
                    <a:pt x="4192" y="52"/>
                  </a:lnTo>
                  <a:lnTo>
                    <a:pt x="4193" y="58"/>
                  </a:lnTo>
                  <a:lnTo>
                    <a:pt x="4194" y="65"/>
                  </a:lnTo>
                  <a:lnTo>
                    <a:pt x="4194" y="6643"/>
                  </a:lnTo>
                  <a:lnTo>
                    <a:pt x="4193" y="6650"/>
                  </a:lnTo>
                  <a:lnTo>
                    <a:pt x="4192" y="6656"/>
                  </a:lnTo>
                  <a:lnTo>
                    <a:pt x="4191" y="6662"/>
                  </a:lnTo>
                  <a:lnTo>
                    <a:pt x="4188" y="6668"/>
                  </a:lnTo>
                  <a:lnTo>
                    <a:pt x="4185" y="6674"/>
                  </a:lnTo>
                  <a:lnTo>
                    <a:pt x="4182" y="6679"/>
                  </a:lnTo>
                  <a:lnTo>
                    <a:pt x="4179" y="6684"/>
                  </a:lnTo>
                  <a:lnTo>
                    <a:pt x="4174" y="6689"/>
                  </a:lnTo>
                  <a:lnTo>
                    <a:pt x="4170" y="6693"/>
                  </a:lnTo>
                  <a:lnTo>
                    <a:pt x="4165" y="6696"/>
                  </a:lnTo>
                  <a:lnTo>
                    <a:pt x="4159" y="6700"/>
                  </a:lnTo>
                  <a:lnTo>
                    <a:pt x="4154" y="6703"/>
                  </a:lnTo>
                  <a:lnTo>
                    <a:pt x="4147" y="6705"/>
                  </a:lnTo>
                  <a:lnTo>
                    <a:pt x="4142" y="6707"/>
                  </a:lnTo>
                  <a:lnTo>
                    <a:pt x="4135" y="6707"/>
                  </a:lnTo>
                  <a:lnTo>
                    <a:pt x="4129" y="6708"/>
                  </a:lnTo>
                  <a:lnTo>
                    <a:pt x="65" y="6708"/>
                  </a:lnTo>
                  <a:lnTo>
                    <a:pt x="59" y="6707"/>
                  </a:lnTo>
                  <a:lnTo>
                    <a:pt x="52" y="6707"/>
                  </a:lnTo>
                  <a:lnTo>
                    <a:pt x="47" y="6705"/>
                  </a:lnTo>
                  <a:lnTo>
                    <a:pt x="40" y="6703"/>
                  </a:lnTo>
                  <a:lnTo>
                    <a:pt x="35" y="6700"/>
                  </a:lnTo>
                  <a:lnTo>
                    <a:pt x="29" y="6696"/>
                  </a:lnTo>
                  <a:lnTo>
                    <a:pt x="24" y="6693"/>
                  </a:lnTo>
                  <a:lnTo>
                    <a:pt x="20" y="6689"/>
                  </a:lnTo>
                  <a:lnTo>
                    <a:pt x="15" y="6684"/>
                  </a:lnTo>
                  <a:lnTo>
                    <a:pt x="12" y="6679"/>
                  </a:lnTo>
                  <a:lnTo>
                    <a:pt x="9" y="6674"/>
                  </a:lnTo>
                  <a:lnTo>
                    <a:pt x="6" y="6668"/>
                  </a:lnTo>
                  <a:lnTo>
                    <a:pt x="3" y="6662"/>
                  </a:lnTo>
                  <a:lnTo>
                    <a:pt x="2" y="6656"/>
                  </a:lnTo>
                  <a:lnTo>
                    <a:pt x="1" y="6650"/>
                  </a:lnTo>
                  <a:lnTo>
                    <a:pt x="0" y="6643"/>
                  </a:lnTo>
                  <a:lnTo>
                    <a:pt x="0" y="65"/>
                  </a:lnTo>
                  <a:lnTo>
                    <a:pt x="1" y="58"/>
                  </a:lnTo>
                  <a:lnTo>
                    <a:pt x="2" y="52"/>
                  </a:lnTo>
                  <a:lnTo>
                    <a:pt x="3" y="45"/>
                  </a:lnTo>
                  <a:lnTo>
                    <a:pt x="6" y="40"/>
                  </a:lnTo>
                  <a:lnTo>
                    <a:pt x="9" y="34"/>
                  </a:lnTo>
                  <a:lnTo>
                    <a:pt x="12" y="29"/>
                  </a:lnTo>
                  <a:lnTo>
                    <a:pt x="15" y="24"/>
                  </a:lnTo>
                  <a:lnTo>
                    <a:pt x="20" y="19"/>
                  </a:lnTo>
                  <a:lnTo>
                    <a:pt x="24" y="15"/>
                  </a:lnTo>
                  <a:lnTo>
                    <a:pt x="29" y="10"/>
                  </a:lnTo>
                  <a:lnTo>
                    <a:pt x="35" y="7"/>
                  </a:lnTo>
                  <a:lnTo>
                    <a:pt x="40" y="5"/>
                  </a:lnTo>
                  <a:lnTo>
                    <a:pt x="47" y="3"/>
                  </a:lnTo>
                  <a:lnTo>
                    <a:pt x="52" y="1"/>
                  </a:lnTo>
                  <a:lnTo>
                    <a:pt x="59" y="0"/>
                  </a:lnTo>
                  <a:lnTo>
                    <a:pt x="6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36" name="Freeform 35"/>
            <p:cNvSpPr>
              <a:spLocks/>
            </p:cNvSpPr>
            <p:nvPr/>
          </p:nvSpPr>
          <p:spPr bwMode="auto">
            <a:xfrm>
              <a:off x="714828" y="2284342"/>
              <a:ext cx="2522902" cy="4573658"/>
            </a:xfrm>
            <a:custGeom>
              <a:avLst/>
              <a:gdLst>
                <a:gd name="connsiteX0" fmla="*/ 298114 w 1951038"/>
                <a:gd name="connsiteY0" fmla="*/ 0 h 3536951"/>
                <a:gd name="connsiteX1" fmla="*/ 309229 w 1951038"/>
                <a:gd name="connsiteY1" fmla="*/ 0 h 3536951"/>
                <a:gd name="connsiteX2" fmla="*/ 320740 w 1951038"/>
                <a:gd name="connsiteY2" fmla="*/ 397 h 3536951"/>
                <a:gd name="connsiteX3" fmla="*/ 333046 w 1951038"/>
                <a:gd name="connsiteY3" fmla="*/ 1191 h 3536951"/>
                <a:gd name="connsiteX4" fmla="*/ 346146 w 1951038"/>
                <a:gd name="connsiteY4" fmla="*/ 3175 h 3536951"/>
                <a:gd name="connsiteX5" fmla="*/ 360039 w 1951038"/>
                <a:gd name="connsiteY5" fmla="*/ 5160 h 3536951"/>
                <a:gd name="connsiteX6" fmla="*/ 374726 w 1951038"/>
                <a:gd name="connsiteY6" fmla="*/ 8335 h 3536951"/>
                <a:gd name="connsiteX7" fmla="*/ 389017 w 1951038"/>
                <a:gd name="connsiteY7" fmla="*/ 12304 h 3536951"/>
                <a:gd name="connsiteX8" fmla="*/ 402513 w 1951038"/>
                <a:gd name="connsiteY8" fmla="*/ 17464 h 3536951"/>
                <a:gd name="connsiteX9" fmla="*/ 415613 w 1951038"/>
                <a:gd name="connsiteY9" fmla="*/ 23417 h 3536951"/>
                <a:gd name="connsiteX10" fmla="*/ 427919 w 1951038"/>
                <a:gd name="connsiteY10" fmla="*/ 30562 h 3536951"/>
                <a:gd name="connsiteX11" fmla="*/ 439033 w 1951038"/>
                <a:gd name="connsiteY11" fmla="*/ 38897 h 3536951"/>
                <a:gd name="connsiteX12" fmla="*/ 449354 w 1951038"/>
                <a:gd name="connsiteY12" fmla="*/ 48422 h 3536951"/>
                <a:gd name="connsiteX13" fmla="*/ 458881 w 1951038"/>
                <a:gd name="connsiteY13" fmla="*/ 58742 h 3536951"/>
                <a:gd name="connsiteX14" fmla="*/ 468011 w 1951038"/>
                <a:gd name="connsiteY14" fmla="*/ 70252 h 3536951"/>
                <a:gd name="connsiteX15" fmla="*/ 475950 w 1951038"/>
                <a:gd name="connsiteY15" fmla="*/ 82953 h 3536951"/>
                <a:gd name="connsiteX16" fmla="*/ 483889 w 1951038"/>
                <a:gd name="connsiteY16" fmla="*/ 96448 h 3536951"/>
                <a:gd name="connsiteX17" fmla="*/ 490638 w 1951038"/>
                <a:gd name="connsiteY17" fmla="*/ 110339 h 3536951"/>
                <a:gd name="connsiteX18" fmla="*/ 497386 w 1951038"/>
                <a:gd name="connsiteY18" fmla="*/ 126216 h 3536951"/>
                <a:gd name="connsiteX19" fmla="*/ 502943 w 1951038"/>
                <a:gd name="connsiteY19" fmla="*/ 142489 h 3536951"/>
                <a:gd name="connsiteX20" fmla="*/ 508104 w 1951038"/>
                <a:gd name="connsiteY20" fmla="*/ 159555 h 3536951"/>
                <a:gd name="connsiteX21" fmla="*/ 512867 w 1951038"/>
                <a:gd name="connsiteY21" fmla="*/ 178210 h 3536951"/>
                <a:gd name="connsiteX22" fmla="*/ 517234 w 1951038"/>
                <a:gd name="connsiteY22" fmla="*/ 197261 h 3536951"/>
                <a:gd name="connsiteX23" fmla="*/ 520806 w 1951038"/>
                <a:gd name="connsiteY23" fmla="*/ 217503 h 3536951"/>
                <a:gd name="connsiteX24" fmla="*/ 523982 w 1951038"/>
                <a:gd name="connsiteY24" fmla="*/ 238142 h 3536951"/>
                <a:gd name="connsiteX25" fmla="*/ 527158 w 1951038"/>
                <a:gd name="connsiteY25" fmla="*/ 260369 h 3536951"/>
                <a:gd name="connsiteX26" fmla="*/ 529142 w 1951038"/>
                <a:gd name="connsiteY26" fmla="*/ 282992 h 3536951"/>
                <a:gd name="connsiteX27" fmla="*/ 531127 w 1951038"/>
                <a:gd name="connsiteY27" fmla="*/ 306410 h 3536951"/>
                <a:gd name="connsiteX28" fmla="*/ 533112 w 1951038"/>
                <a:gd name="connsiteY28" fmla="*/ 330621 h 3536951"/>
                <a:gd name="connsiteX29" fmla="*/ 534700 w 1951038"/>
                <a:gd name="connsiteY29" fmla="*/ 356023 h 3536951"/>
                <a:gd name="connsiteX30" fmla="*/ 535494 w 1951038"/>
                <a:gd name="connsiteY30" fmla="*/ 382218 h 3536951"/>
                <a:gd name="connsiteX31" fmla="*/ 536684 w 1951038"/>
                <a:gd name="connsiteY31" fmla="*/ 408414 h 3536951"/>
                <a:gd name="connsiteX32" fmla="*/ 537478 w 1951038"/>
                <a:gd name="connsiteY32" fmla="*/ 435800 h 3536951"/>
                <a:gd name="connsiteX33" fmla="*/ 537875 w 1951038"/>
                <a:gd name="connsiteY33" fmla="*/ 463980 h 3536951"/>
                <a:gd name="connsiteX34" fmla="*/ 537875 w 1951038"/>
                <a:gd name="connsiteY34" fmla="*/ 492954 h 3536951"/>
                <a:gd name="connsiteX35" fmla="*/ 537875 w 1951038"/>
                <a:gd name="connsiteY35" fmla="*/ 552887 h 3536951"/>
                <a:gd name="connsiteX36" fmla="*/ 537478 w 1951038"/>
                <a:gd name="connsiteY36" fmla="*/ 615598 h 3536951"/>
                <a:gd name="connsiteX37" fmla="*/ 537081 w 1951038"/>
                <a:gd name="connsiteY37" fmla="*/ 676324 h 3536951"/>
                <a:gd name="connsiteX38" fmla="*/ 536684 w 1951038"/>
                <a:gd name="connsiteY38" fmla="*/ 732684 h 3536951"/>
                <a:gd name="connsiteX39" fmla="*/ 536684 w 1951038"/>
                <a:gd name="connsiteY39" fmla="*/ 783091 h 3536951"/>
                <a:gd name="connsiteX40" fmla="*/ 536684 w 1951038"/>
                <a:gd name="connsiteY40" fmla="*/ 828735 h 3536951"/>
                <a:gd name="connsiteX41" fmla="*/ 537081 w 1951038"/>
                <a:gd name="connsiteY41" fmla="*/ 870013 h 3536951"/>
                <a:gd name="connsiteX42" fmla="*/ 537081 w 1951038"/>
                <a:gd name="connsiteY42" fmla="*/ 906528 h 3536951"/>
                <a:gd name="connsiteX43" fmla="*/ 537478 w 1951038"/>
                <a:gd name="connsiteY43" fmla="*/ 938677 h 3536951"/>
                <a:gd name="connsiteX44" fmla="*/ 537875 w 1951038"/>
                <a:gd name="connsiteY44" fmla="*/ 966857 h 3536951"/>
                <a:gd name="connsiteX45" fmla="*/ 538272 w 1951038"/>
                <a:gd name="connsiteY45" fmla="*/ 990671 h 3536951"/>
                <a:gd name="connsiteX46" fmla="*/ 538669 w 1951038"/>
                <a:gd name="connsiteY46" fmla="*/ 1010913 h 3536951"/>
                <a:gd name="connsiteX47" fmla="*/ 539066 w 1951038"/>
                <a:gd name="connsiteY47" fmla="*/ 1027186 h 3536951"/>
                <a:gd name="connsiteX48" fmla="*/ 539463 w 1951038"/>
                <a:gd name="connsiteY48" fmla="*/ 1040681 h 3536951"/>
                <a:gd name="connsiteX49" fmla="*/ 539860 w 1951038"/>
                <a:gd name="connsiteY49" fmla="*/ 1050604 h 3536951"/>
                <a:gd name="connsiteX50" fmla="*/ 539860 w 1951038"/>
                <a:gd name="connsiteY50" fmla="*/ 1057351 h 3536951"/>
                <a:gd name="connsiteX51" fmla="*/ 540257 w 1951038"/>
                <a:gd name="connsiteY51" fmla="*/ 1061320 h 3536951"/>
                <a:gd name="connsiteX52" fmla="*/ 540257 w 1951038"/>
                <a:gd name="connsiteY52" fmla="*/ 1062908 h 3536951"/>
                <a:gd name="connsiteX53" fmla="*/ 542639 w 1951038"/>
                <a:gd name="connsiteY53" fmla="*/ 1064099 h 3536951"/>
                <a:gd name="connsiteX54" fmla="*/ 548990 w 1951038"/>
                <a:gd name="connsiteY54" fmla="*/ 1068464 h 3536951"/>
                <a:gd name="connsiteX55" fmla="*/ 558517 w 1951038"/>
                <a:gd name="connsiteY55" fmla="*/ 1075212 h 3536951"/>
                <a:gd name="connsiteX56" fmla="*/ 571617 w 1951038"/>
                <a:gd name="connsiteY56" fmla="*/ 1085134 h 3536951"/>
                <a:gd name="connsiteX57" fmla="*/ 579159 w 1951038"/>
                <a:gd name="connsiteY57" fmla="*/ 1091088 h 3536951"/>
                <a:gd name="connsiteX58" fmla="*/ 587098 w 1951038"/>
                <a:gd name="connsiteY58" fmla="*/ 1098232 h 3536951"/>
                <a:gd name="connsiteX59" fmla="*/ 595831 w 1951038"/>
                <a:gd name="connsiteY59" fmla="*/ 1105377 h 3536951"/>
                <a:gd name="connsiteX60" fmla="*/ 604564 w 1951038"/>
                <a:gd name="connsiteY60" fmla="*/ 1113711 h 3536951"/>
                <a:gd name="connsiteX61" fmla="*/ 613694 w 1951038"/>
                <a:gd name="connsiteY61" fmla="*/ 1122840 h 3536951"/>
                <a:gd name="connsiteX62" fmla="*/ 623618 w 1951038"/>
                <a:gd name="connsiteY62" fmla="*/ 1132763 h 3536951"/>
                <a:gd name="connsiteX63" fmla="*/ 633542 w 1951038"/>
                <a:gd name="connsiteY63" fmla="*/ 1143082 h 3536951"/>
                <a:gd name="connsiteX64" fmla="*/ 643466 w 1951038"/>
                <a:gd name="connsiteY64" fmla="*/ 1154196 h 3536951"/>
                <a:gd name="connsiteX65" fmla="*/ 653786 w 1951038"/>
                <a:gd name="connsiteY65" fmla="*/ 1166500 h 3536951"/>
                <a:gd name="connsiteX66" fmla="*/ 664107 w 1951038"/>
                <a:gd name="connsiteY66" fmla="*/ 1179201 h 3536951"/>
                <a:gd name="connsiteX67" fmla="*/ 674428 w 1951038"/>
                <a:gd name="connsiteY67" fmla="*/ 1193092 h 3536951"/>
                <a:gd name="connsiteX68" fmla="*/ 685146 w 1951038"/>
                <a:gd name="connsiteY68" fmla="*/ 1207381 h 3536951"/>
                <a:gd name="connsiteX69" fmla="*/ 695070 w 1951038"/>
                <a:gd name="connsiteY69" fmla="*/ 1222463 h 3536951"/>
                <a:gd name="connsiteX70" fmla="*/ 704994 w 1951038"/>
                <a:gd name="connsiteY70" fmla="*/ 1238339 h 3536951"/>
                <a:gd name="connsiteX71" fmla="*/ 714918 w 1951038"/>
                <a:gd name="connsiteY71" fmla="*/ 1255406 h 3536951"/>
                <a:gd name="connsiteX72" fmla="*/ 723651 w 1951038"/>
                <a:gd name="connsiteY72" fmla="*/ 1272473 h 3536951"/>
                <a:gd name="connsiteX73" fmla="*/ 732781 w 1951038"/>
                <a:gd name="connsiteY73" fmla="*/ 1290731 h 3536951"/>
                <a:gd name="connsiteX74" fmla="*/ 741514 w 1951038"/>
                <a:gd name="connsiteY74" fmla="*/ 1310179 h 3536951"/>
                <a:gd name="connsiteX75" fmla="*/ 749850 w 1951038"/>
                <a:gd name="connsiteY75" fmla="*/ 1330024 h 3536951"/>
                <a:gd name="connsiteX76" fmla="*/ 756995 w 1951038"/>
                <a:gd name="connsiteY76" fmla="*/ 1350663 h 3536951"/>
                <a:gd name="connsiteX77" fmla="*/ 764140 w 1951038"/>
                <a:gd name="connsiteY77" fmla="*/ 1372096 h 3536951"/>
                <a:gd name="connsiteX78" fmla="*/ 770491 w 1951038"/>
                <a:gd name="connsiteY78" fmla="*/ 1394719 h 3536951"/>
                <a:gd name="connsiteX79" fmla="*/ 775652 w 1951038"/>
                <a:gd name="connsiteY79" fmla="*/ 1417343 h 3536951"/>
                <a:gd name="connsiteX80" fmla="*/ 780415 w 1951038"/>
                <a:gd name="connsiteY80" fmla="*/ 1441554 h 3536951"/>
                <a:gd name="connsiteX81" fmla="*/ 784385 w 1951038"/>
                <a:gd name="connsiteY81" fmla="*/ 1466162 h 3536951"/>
                <a:gd name="connsiteX82" fmla="*/ 787561 w 1951038"/>
                <a:gd name="connsiteY82" fmla="*/ 1490373 h 3536951"/>
                <a:gd name="connsiteX83" fmla="*/ 790339 w 1951038"/>
                <a:gd name="connsiteY83" fmla="*/ 1514187 h 3536951"/>
                <a:gd name="connsiteX84" fmla="*/ 792721 w 1951038"/>
                <a:gd name="connsiteY84" fmla="*/ 1538398 h 3536951"/>
                <a:gd name="connsiteX85" fmla="*/ 794706 w 1951038"/>
                <a:gd name="connsiteY85" fmla="*/ 1561816 h 3536951"/>
                <a:gd name="connsiteX86" fmla="*/ 795897 w 1951038"/>
                <a:gd name="connsiteY86" fmla="*/ 1584836 h 3536951"/>
                <a:gd name="connsiteX87" fmla="*/ 797088 w 1951038"/>
                <a:gd name="connsiteY87" fmla="*/ 1608253 h 3536951"/>
                <a:gd name="connsiteX88" fmla="*/ 797881 w 1951038"/>
                <a:gd name="connsiteY88" fmla="*/ 1630877 h 3536951"/>
                <a:gd name="connsiteX89" fmla="*/ 798675 w 1951038"/>
                <a:gd name="connsiteY89" fmla="*/ 1653103 h 3536951"/>
                <a:gd name="connsiteX90" fmla="*/ 798675 w 1951038"/>
                <a:gd name="connsiteY90" fmla="*/ 1675330 h 3536951"/>
                <a:gd name="connsiteX91" fmla="*/ 798675 w 1951038"/>
                <a:gd name="connsiteY91" fmla="*/ 1696763 h 3536951"/>
                <a:gd name="connsiteX92" fmla="*/ 797881 w 1951038"/>
                <a:gd name="connsiteY92" fmla="*/ 1717799 h 3536951"/>
                <a:gd name="connsiteX93" fmla="*/ 797088 w 1951038"/>
                <a:gd name="connsiteY93" fmla="*/ 1758680 h 3536951"/>
                <a:gd name="connsiteX94" fmla="*/ 795500 w 1951038"/>
                <a:gd name="connsiteY94" fmla="*/ 1796782 h 3536951"/>
                <a:gd name="connsiteX95" fmla="*/ 793912 w 1951038"/>
                <a:gd name="connsiteY95" fmla="*/ 1833298 h 3536951"/>
                <a:gd name="connsiteX96" fmla="*/ 791530 w 1951038"/>
                <a:gd name="connsiteY96" fmla="*/ 1867034 h 3536951"/>
                <a:gd name="connsiteX97" fmla="*/ 790339 w 1951038"/>
                <a:gd name="connsiteY97" fmla="*/ 1897993 h 3536951"/>
                <a:gd name="connsiteX98" fmla="*/ 789148 w 1951038"/>
                <a:gd name="connsiteY98" fmla="*/ 1925379 h 3536951"/>
                <a:gd name="connsiteX99" fmla="*/ 788751 w 1951038"/>
                <a:gd name="connsiteY99" fmla="*/ 1938477 h 3536951"/>
                <a:gd name="connsiteX100" fmla="*/ 788751 w 1951038"/>
                <a:gd name="connsiteY100" fmla="*/ 1949987 h 3536951"/>
                <a:gd name="connsiteX101" fmla="*/ 789148 w 1951038"/>
                <a:gd name="connsiteY101" fmla="*/ 1961100 h 3536951"/>
                <a:gd name="connsiteX102" fmla="*/ 789545 w 1951038"/>
                <a:gd name="connsiteY102" fmla="*/ 1971420 h 3536951"/>
                <a:gd name="connsiteX103" fmla="*/ 790339 w 1951038"/>
                <a:gd name="connsiteY103" fmla="*/ 1980549 h 3536951"/>
                <a:gd name="connsiteX104" fmla="*/ 791530 w 1951038"/>
                <a:gd name="connsiteY104" fmla="*/ 1988090 h 3536951"/>
                <a:gd name="connsiteX105" fmla="*/ 792721 w 1951038"/>
                <a:gd name="connsiteY105" fmla="*/ 1995631 h 3536951"/>
                <a:gd name="connsiteX106" fmla="*/ 795103 w 1951038"/>
                <a:gd name="connsiteY106" fmla="*/ 2001585 h 3536951"/>
                <a:gd name="connsiteX107" fmla="*/ 803836 w 1951038"/>
                <a:gd name="connsiteY107" fmla="*/ 2021827 h 3536951"/>
                <a:gd name="connsiteX108" fmla="*/ 811378 w 1951038"/>
                <a:gd name="connsiteY108" fmla="*/ 2038894 h 3536951"/>
                <a:gd name="connsiteX109" fmla="*/ 814951 w 1951038"/>
                <a:gd name="connsiteY109" fmla="*/ 2046832 h 3536951"/>
                <a:gd name="connsiteX110" fmla="*/ 818920 w 1951038"/>
                <a:gd name="connsiteY110" fmla="*/ 2053182 h 3536951"/>
                <a:gd name="connsiteX111" fmla="*/ 823287 w 1951038"/>
                <a:gd name="connsiteY111" fmla="*/ 2059929 h 3536951"/>
                <a:gd name="connsiteX112" fmla="*/ 826859 w 1951038"/>
                <a:gd name="connsiteY112" fmla="*/ 2065486 h 3536951"/>
                <a:gd name="connsiteX113" fmla="*/ 831226 w 1951038"/>
                <a:gd name="connsiteY113" fmla="*/ 2070646 h 3536951"/>
                <a:gd name="connsiteX114" fmla="*/ 835989 w 1951038"/>
                <a:gd name="connsiteY114" fmla="*/ 2075409 h 3536951"/>
                <a:gd name="connsiteX115" fmla="*/ 840753 w 1951038"/>
                <a:gd name="connsiteY115" fmla="*/ 2080172 h 3536951"/>
                <a:gd name="connsiteX116" fmla="*/ 846310 w 1951038"/>
                <a:gd name="connsiteY116" fmla="*/ 2084141 h 3536951"/>
                <a:gd name="connsiteX117" fmla="*/ 851867 w 1951038"/>
                <a:gd name="connsiteY117" fmla="*/ 2087713 h 3536951"/>
                <a:gd name="connsiteX118" fmla="*/ 858616 w 1951038"/>
                <a:gd name="connsiteY118" fmla="*/ 2091285 h 3536951"/>
                <a:gd name="connsiteX119" fmla="*/ 865364 w 1951038"/>
                <a:gd name="connsiteY119" fmla="*/ 2094857 h 3536951"/>
                <a:gd name="connsiteX120" fmla="*/ 873303 w 1951038"/>
                <a:gd name="connsiteY120" fmla="*/ 2098032 h 3536951"/>
                <a:gd name="connsiteX121" fmla="*/ 880845 w 1951038"/>
                <a:gd name="connsiteY121" fmla="*/ 2101208 h 3536951"/>
                <a:gd name="connsiteX122" fmla="*/ 887990 w 1951038"/>
                <a:gd name="connsiteY122" fmla="*/ 2103986 h 3536951"/>
                <a:gd name="connsiteX123" fmla="*/ 894342 w 1951038"/>
                <a:gd name="connsiteY123" fmla="*/ 2105573 h 3536951"/>
                <a:gd name="connsiteX124" fmla="*/ 899899 w 1951038"/>
                <a:gd name="connsiteY124" fmla="*/ 2107161 h 3536951"/>
                <a:gd name="connsiteX125" fmla="*/ 909823 w 1951038"/>
                <a:gd name="connsiteY125" fmla="*/ 2109542 h 3536951"/>
                <a:gd name="connsiteX126" fmla="*/ 918159 w 1951038"/>
                <a:gd name="connsiteY126" fmla="*/ 2110733 h 3536951"/>
                <a:gd name="connsiteX127" fmla="*/ 923716 w 1951038"/>
                <a:gd name="connsiteY127" fmla="*/ 2111130 h 3536951"/>
                <a:gd name="connsiteX128" fmla="*/ 927686 w 1951038"/>
                <a:gd name="connsiteY128" fmla="*/ 2110733 h 3536951"/>
                <a:gd name="connsiteX129" fmla="*/ 929671 w 1951038"/>
                <a:gd name="connsiteY129" fmla="*/ 2110336 h 3536951"/>
                <a:gd name="connsiteX130" fmla="*/ 930465 w 1951038"/>
                <a:gd name="connsiteY130" fmla="*/ 2110336 h 3536951"/>
                <a:gd name="connsiteX131" fmla="*/ 1951038 w 1951038"/>
                <a:gd name="connsiteY131" fmla="*/ 2110336 h 3536951"/>
                <a:gd name="connsiteX132" fmla="*/ 1948259 w 1951038"/>
                <a:gd name="connsiteY132" fmla="*/ 2117877 h 3536951"/>
                <a:gd name="connsiteX133" fmla="*/ 1939526 w 1951038"/>
                <a:gd name="connsiteY133" fmla="*/ 2139707 h 3536951"/>
                <a:gd name="connsiteX134" fmla="*/ 1933175 w 1951038"/>
                <a:gd name="connsiteY134" fmla="*/ 2154392 h 3536951"/>
                <a:gd name="connsiteX135" fmla="*/ 1924442 w 1951038"/>
                <a:gd name="connsiteY135" fmla="*/ 2171062 h 3536951"/>
                <a:gd name="connsiteX136" fmla="*/ 1919679 w 1951038"/>
                <a:gd name="connsiteY136" fmla="*/ 2180191 h 3536951"/>
                <a:gd name="connsiteX137" fmla="*/ 1914518 w 1951038"/>
                <a:gd name="connsiteY137" fmla="*/ 2189717 h 3536951"/>
                <a:gd name="connsiteX138" fmla="*/ 1908961 w 1951038"/>
                <a:gd name="connsiteY138" fmla="*/ 2199639 h 3536951"/>
                <a:gd name="connsiteX139" fmla="*/ 1902610 w 1951038"/>
                <a:gd name="connsiteY139" fmla="*/ 2209562 h 3536951"/>
                <a:gd name="connsiteX140" fmla="*/ 1896258 w 1951038"/>
                <a:gd name="connsiteY140" fmla="*/ 2219882 h 3536951"/>
                <a:gd name="connsiteX141" fmla="*/ 1888716 w 1951038"/>
                <a:gd name="connsiteY141" fmla="*/ 2230598 h 3536951"/>
                <a:gd name="connsiteX142" fmla="*/ 1881174 w 1951038"/>
                <a:gd name="connsiteY142" fmla="*/ 2240917 h 3536951"/>
                <a:gd name="connsiteX143" fmla="*/ 1872838 w 1951038"/>
                <a:gd name="connsiteY143" fmla="*/ 2252031 h 3536951"/>
                <a:gd name="connsiteX144" fmla="*/ 1864105 w 1951038"/>
                <a:gd name="connsiteY144" fmla="*/ 2262747 h 3536951"/>
                <a:gd name="connsiteX145" fmla="*/ 1854975 w 1951038"/>
                <a:gd name="connsiteY145" fmla="*/ 2273464 h 3536951"/>
                <a:gd name="connsiteX146" fmla="*/ 1845051 w 1951038"/>
                <a:gd name="connsiteY146" fmla="*/ 2284180 h 3536951"/>
                <a:gd name="connsiteX147" fmla="*/ 1834730 w 1951038"/>
                <a:gd name="connsiteY147" fmla="*/ 2294499 h 3536951"/>
                <a:gd name="connsiteX148" fmla="*/ 1823615 w 1951038"/>
                <a:gd name="connsiteY148" fmla="*/ 2304819 h 3536951"/>
                <a:gd name="connsiteX149" fmla="*/ 1812501 w 1951038"/>
                <a:gd name="connsiteY149" fmla="*/ 2314741 h 3536951"/>
                <a:gd name="connsiteX150" fmla="*/ 1799798 w 1951038"/>
                <a:gd name="connsiteY150" fmla="*/ 2324664 h 3536951"/>
                <a:gd name="connsiteX151" fmla="*/ 1787493 w 1951038"/>
                <a:gd name="connsiteY151" fmla="*/ 2334190 h 3536951"/>
                <a:gd name="connsiteX152" fmla="*/ 1773996 w 1951038"/>
                <a:gd name="connsiteY152" fmla="*/ 2343318 h 3536951"/>
                <a:gd name="connsiteX153" fmla="*/ 1760102 w 1951038"/>
                <a:gd name="connsiteY153" fmla="*/ 2352050 h 3536951"/>
                <a:gd name="connsiteX154" fmla="*/ 1745415 w 1951038"/>
                <a:gd name="connsiteY154" fmla="*/ 2360385 h 3536951"/>
                <a:gd name="connsiteX155" fmla="*/ 1730331 w 1951038"/>
                <a:gd name="connsiteY155" fmla="*/ 2367926 h 3536951"/>
                <a:gd name="connsiteX156" fmla="*/ 1714849 w 1951038"/>
                <a:gd name="connsiteY156" fmla="*/ 2375071 h 3536951"/>
                <a:gd name="connsiteX157" fmla="*/ 1699765 w 1951038"/>
                <a:gd name="connsiteY157" fmla="*/ 2381024 h 3536951"/>
                <a:gd name="connsiteX158" fmla="*/ 1684681 w 1951038"/>
                <a:gd name="connsiteY158" fmla="*/ 2386581 h 3536951"/>
                <a:gd name="connsiteX159" fmla="*/ 1669994 w 1951038"/>
                <a:gd name="connsiteY159" fmla="*/ 2391344 h 3536951"/>
                <a:gd name="connsiteX160" fmla="*/ 1655306 w 1951038"/>
                <a:gd name="connsiteY160" fmla="*/ 2395710 h 3536951"/>
                <a:gd name="connsiteX161" fmla="*/ 1641016 w 1951038"/>
                <a:gd name="connsiteY161" fmla="*/ 2399679 h 3536951"/>
                <a:gd name="connsiteX162" fmla="*/ 1627122 w 1951038"/>
                <a:gd name="connsiteY162" fmla="*/ 2402854 h 3536951"/>
                <a:gd name="connsiteX163" fmla="*/ 1613626 w 1951038"/>
                <a:gd name="connsiteY163" fmla="*/ 2405632 h 3536951"/>
                <a:gd name="connsiteX164" fmla="*/ 1587427 w 1951038"/>
                <a:gd name="connsiteY164" fmla="*/ 2410395 h 3536951"/>
                <a:gd name="connsiteX165" fmla="*/ 1562815 w 1951038"/>
                <a:gd name="connsiteY165" fmla="*/ 2413967 h 3536951"/>
                <a:gd name="connsiteX166" fmla="*/ 1539395 w 1951038"/>
                <a:gd name="connsiteY166" fmla="*/ 2417143 h 3536951"/>
                <a:gd name="connsiteX167" fmla="*/ 1518356 w 1951038"/>
                <a:gd name="connsiteY167" fmla="*/ 2420318 h 3536951"/>
                <a:gd name="connsiteX168" fmla="*/ 1508035 w 1951038"/>
                <a:gd name="connsiteY168" fmla="*/ 2421905 h 3536951"/>
                <a:gd name="connsiteX169" fmla="*/ 1498509 w 1951038"/>
                <a:gd name="connsiteY169" fmla="*/ 2423890 h 3536951"/>
                <a:gd name="connsiteX170" fmla="*/ 1489775 w 1951038"/>
                <a:gd name="connsiteY170" fmla="*/ 2425874 h 3536951"/>
                <a:gd name="connsiteX171" fmla="*/ 1481439 w 1951038"/>
                <a:gd name="connsiteY171" fmla="*/ 2428256 h 3536951"/>
                <a:gd name="connsiteX172" fmla="*/ 1473103 w 1951038"/>
                <a:gd name="connsiteY172" fmla="*/ 2431034 h 3536951"/>
                <a:gd name="connsiteX173" fmla="*/ 1465958 w 1951038"/>
                <a:gd name="connsiteY173" fmla="*/ 2434209 h 3536951"/>
                <a:gd name="connsiteX174" fmla="*/ 1458813 w 1951038"/>
                <a:gd name="connsiteY174" fmla="*/ 2437385 h 3536951"/>
                <a:gd name="connsiteX175" fmla="*/ 1452859 w 1951038"/>
                <a:gd name="connsiteY175" fmla="*/ 2441354 h 3536951"/>
                <a:gd name="connsiteX176" fmla="*/ 1446904 w 1951038"/>
                <a:gd name="connsiteY176" fmla="*/ 2446116 h 3536951"/>
                <a:gd name="connsiteX177" fmla="*/ 1442141 w 1951038"/>
                <a:gd name="connsiteY177" fmla="*/ 2451276 h 3536951"/>
                <a:gd name="connsiteX178" fmla="*/ 1437377 w 1951038"/>
                <a:gd name="connsiteY178" fmla="*/ 2456833 h 3536951"/>
                <a:gd name="connsiteX179" fmla="*/ 1433408 w 1951038"/>
                <a:gd name="connsiteY179" fmla="*/ 2463977 h 3536951"/>
                <a:gd name="connsiteX180" fmla="*/ 1430232 w 1951038"/>
                <a:gd name="connsiteY180" fmla="*/ 2471121 h 3536951"/>
                <a:gd name="connsiteX181" fmla="*/ 1427850 w 1951038"/>
                <a:gd name="connsiteY181" fmla="*/ 2479456 h 3536951"/>
                <a:gd name="connsiteX182" fmla="*/ 1426263 w 1951038"/>
                <a:gd name="connsiteY182" fmla="*/ 2488585 h 3536951"/>
                <a:gd name="connsiteX183" fmla="*/ 1425072 w 1951038"/>
                <a:gd name="connsiteY183" fmla="*/ 2498508 h 3536951"/>
                <a:gd name="connsiteX184" fmla="*/ 1424278 w 1951038"/>
                <a:gd name="connsiteY184" fmla="*/ 2516765 h 3536951"/>
                <a:gd name="connsiteX185" fmla="*/ 1423881 w 1951038"/>
                <a:gd name="connsiteY185" fmla="*/ 2550899 h 3536951"/>
                <a:gd name="connsiteX186" fmla="*/ 1423484 w 1951038"/>
                <a:gd name="connsiteY186" fmla="*/ 2598924 h 3536951"/>
                <a:gd name="connsiteX187" fmla="*/ 1423087 w 1951038"/>
                <a:gd name="connsiteY187" fmla="*/ 2660444 h 3536951"/>
                <a:gd name="connsiteX188" fmla="*/ 1422690 w 1951038"/>
                <a:gd name="connsiteY188" fmla="*/ 2819603 h 3536951"/>
                <a:gd name="connsiteX189" fmla="*/ 1422293 w 1951038"/>
                <a:gd name="connsiteY189" fmla="*/ 3018451 h 3536951"/>
                <a:gd name="connsiteX190" fmla="*/ 1421896 w 1951038"/>
                <a:gd name="connsiteY190" fmla="*/ 3250243 h 3536951"/>
                <a:gd name="connsiteX191" fmla="*/ 1421896 w 1951038"/>
                <a:gd name="connsiteY191" fmla="*/ 3505452 h 3536951"/>
                <a:gd name="connsiteX192" fmla="*/ 1421942 w 1951038"/>
                <a:gd name="connsiteY192" fmla="*/ 3536951 h 3536951"/>
                <a:gd name="connsiteX193" fmla="*/ 187760 w 1951038"/>
                <a:gd name="connsiteY193" fmla="*/ 3536951 h 3536951"/>
                <a:gd name="connsiteX194" fmla="*/ 187760 w 1951038"/>
                <a:gd name="connsiteY194" fmla="*/ 1958719 h 3536951"/>
                <a:gd name="connsiteX195" fmla="*/ 180615 w 1951038"/>
                <a:gd name="connsiteY195" fmla="*/ 1954353 h 3536951"/>
                <a:gd name="connsiteX196" fmla="*/ 161164 w 1951038"/>
                <a:gd name="connsiteY196" fmla="*/ 1942049 h 3536951"/>
                <a:gd name="connsiteX197" fmla="*/ 147668 w 1951038"/>
                <a:gd name="connsiteY197" fmla="*/ 1932523 h 3536951"/>
                <a:gd name="connsiteX198" fmla="*/ 132980 w 1951038"/>
                <a:gd name="connsiteY198" fmla="*/ 1920616 h 3536951"/>
                <a:gd name="connsiteX199" fmla="*/ 125041 w 1951038"/>
                <a:gd name="connsiteY199" fmla="*/ 1914266 h 3536951"/>
                <a:gd name="connsiteX200" fmla="*/ 117499 w 1951038"/>
                <a:gd name="connsiteY200" fmla="*/ 1907122 h 3536951"/>
                <a:gd name="connsiteX201" fmla="*/ 109163 w 1951038"/>
                <a:gd name="connsiteY201" fmla="*/ 1899183 h 3536951"/>
                <a:gd name="connsiteX202" fmla="*/ 100827 w 1951038"/>
                <a:gd name="connsiteY202" fmla="*/ 1890849 h 3536951"/>
                <a:gd name="connsiteX203" fmla="*/ 92888 w 1951038"/>
                <a:gd name="connsiteY203" fmla="*/ 1882514 h 3536951"/>
                <a:gd name="connsiteX204" fmla="*/ 84552 w 1951038"/>
                <a:gd name="connsiteY204" fmla="*/ 1873385 h 3536951"/>
                <a:gd name="connsiteX205" fmla="*/ 76216 w 1951038"/>
                <a:gd name="connsiteY205" fmla="*/ 1863462 h 3536951"/>
                <a:gd name="connsiteX206" fmla="*/ 68277 w 1951038"/>
                <a:gd name="connsiteY206" fmla="*/ 1853143 h 3536951"/>
                <a:gd name="connsiteX207" fmla="*/ 60337 w 1951038"/>
                <a:gd name="connsiteY207" fmla="*/ 1842426 h 3536951"/>
                <a:gd name="connsiteX208" fmla="*/ 53192 w 1951038"/>
                <a:gd name="connsiteY208" fmla="*/ 1830519 h 3536951"/>
                <a:gd name="connsiteX209" fmla="*/ 46047 w 1951038"/>
                <a:gd name="connsiteY209" fmla="*/ 1818612 h 3536951"/>
                <a:gd name="connsiteX210" fmla="*/ 39299 w 1951038"/>
                <a:gd name="connsiteY210" fmla="*/ 1805911 h 3536951"/>
                <a:gd name="connsiteX211" fmla="*/ 32947 w 1951038"/>
                <a:gd name="connsiteY211" fmla="*/ 1793210 h 3536951"/>
                <a:gd name="connsiteX212" fmla="*/ 27390 w 1951038"/>
                <a:gd name="connsiteY212" fmla="*/ 1779319 h 3536951"/>
                <a:gd name="connsiteX213" fmla="*/ 21833 w 1951038"/>
                <a:gd name="connsiteY213" fmla="*/ 1765427 h 3536951"/>
                <a:gd name="connsiteX214" fmla="*/ 17863 w 1951038"/>
                <a:gd name="connsiteY214" fmla="*/ 1750345 h 3536951"/>
                <a:gd name="connsiteX215" fmla="*/ 13894 w 1951038"/>
                <a:gd name="connsiteY215" fmla="*/ 1735262 h 3536951"/>
                <a:gd name="connsiteX216" fmla="*/ 10718 w 1951038"/>
                <a:gd name="connsiteY216" fmla="*/ 1719386 h 3536951"/>
                <a:gd name="connsiteX217" fmla="*/ 8733 w 1951038"/>
                <a:gd name="connsiteY217" fmla="*/ 1702716 h 3536951"/>
                <a:gd name="connsiteX218" fmla="*/ 7145 w 1951038"/>
                <a:gd name="connsiteY218" fmla="*/ 1686046 h 3536951"/>
                <a:gd name="connsiteX219" fmla="*/ 5557 w 1951038"/>
                <a:gd name="connsiteY219" fmla="*/ 1649928 h 3536951"/>
                <a:gd name="connsiteX220" fmla="*/ 3970 w 1951038"/>
                <a:gd name="connsiteY220" fmla="*/ 1609047 h 3536951"/>
                <a:gd name="connsiteX221" fmla="*/ 2779 w 1951038"/>
                <a:gd name="connsiteY221" fmla="*/ 1566181 h 3536951"/>
                <a:gd name="connsiteX222" fmla="*/ 1191 w 1951038"/>
                <a:gd name="connsiteY222" fmla="*/ 1520141 h 3536951"/>
                <a:gd name="connsiteX223" fmla="*/ 397 w 1951038"/>
                <a:gd name="connsiteY223" fmla="*/ 1473306 h 3536951"/>
                <a:gd name="connsiteX224" fmla="*/ 0 w 1951038"/>
                <a:gd name="connsiteY224" fmla="*/ 1424884 h 3536951"/>
                <a:gd name="connsiteX225" fmla="*/ 397 w 1951038"/>
                <a:gd name="connsiteY225" fmla="*/ 1376462 h 3536951"/>
                <a:gd name="connsiteX226" fmla="*/ 1191 w 1951038"/>
                <a:gd name="connsiteY226" fmla="*/ 1328436 h 3536951"/>
                <a:gd name="connsiteX227" fmla="*/ 1588 w 1951038"/>
                <a:gd name="connsiteY227" fmla="*/ 1305019 h 3536951"/>
                <a:gd name="connsiteX228" fmla="*/ 3176 w 1951038"/>
                <a:gd name="connsiteY228" fmla="*/ 1281602 h 3536951"/>
                <a:gd name="connsiteX229" fmla="*/ 4367 w 1951038"/>
                <a:gd name="connsiteY229" fmla="*/ 1258978 h 3536951"/>
                <a:gd name="connsiteX230" fmla="*/ 5557 w 1951038"/>
                <a:gd name="connsiteY230" fmla="*/ 1236752 h 3536951"/>
                <a:gd name="connsiteX231" fmla="*/ 7145 w 1951038"/>
                <a:gd name="connsiteY231" fmla="*/ 1214922 h 3536951"/>
                <a:gd name="connsiteX232" fmla="*/ 9527 w 1951038"/>
                <a:gd name="connsiteY232" fmla="*/ 1194283 h 3536951"/>
                <a:gd name="connsiteX233" fmla="*/ 11512 w 1951038"/>
                <a:gd name="connsiteY233" fmla="*/ 1174438 h 3536951"/>
                <a:gd name="connsiteX234" fmla="*/ 14291 w 1951038"/>
                <a:gd name="connsiteY234" fmla="*/ 1155386 h 3536951"/>
                <a:gd name="connsiteX235" fmla="*/ 16672 w 1951038"/>
                <a:gd name="connsiteY235" fmla="*/ 1137526 h 3536951"/>
                <a:gd name="connsiteX236" fmla="*/ 20245 w 1951038"/>
                <a:gd name="connsiteY236" fmla="*/ 1120459 h 3536951"/>
                <a:gd name="connsiteX237" fmla="*/ 23817 w 1951038"/>
                <a:gd name="connsiteY237" fmla="*/ 1104583 h 3536951"/>
                <a:gd name="connsiteX238" fmla="*/ 27787 w 1951038"/>
                <a:gd name="connsiteY238" fmla="*/ 1089897 h 3536951"/>
                <a:gd name="connsiteX239" fmla="*/ 31757 w 1951038"/>
                <a:gd name="connsiteY239" fmla="*/ 1076800 h 3536951"/>
                <a:gd name="connsiteX240" fmla="*/ 36520 w 1951038"/>
                <a:gd name="connsiteY240" fmla="*/ 1065289 h 3536951"/>
                <a:gd name="connsiteX241" fmla="*/ 41681 w 1951038"/>
                <a:gd name="connsiteY241" fmla="*/ 1054970 h 3536951"/>
                <a:gd name="connsiteX242" fmla="*/ 47238 w 1951038"/>
                <a:gd name="connsiteY242" fmla="*/ 1046238 h 3536951"/>
                <a:gd name="connsiteX243" fmla="*/ 58750 w 1951038"/>
                <a:gd name="connsiteY243" fmla="*/ 1031155 h 3536951"/>
                <a:gd name="connsiteX244" fmla="*/ 70658 w 1951038"/>
                <a:gd name="connsiteY244" fmla="*/ 1016470 h 3536951"/>
                <a:gd name="connsiteX245" fmla="*/ 82964 w 1951038"/>
                <a:gd name="connsiteY245" fmla="*/ 1002182 h 3536951"/>
                <a:gd name="connsiteX246" fmla="*/ 94873 w 1951038"/>
                <a:gd name="connsiteY246" fmla="*/ 989084 h 3536951"/>
                <a:gd name="connsiteX247" fmla="*/ 106781 w 1951038"/>
                <a:gd name="connsiteY247" fmla="*/ 976383 h 3536951"/>
                <a:gd name="connsiteX248" fmla="*/ 118293 w 1951038"/>
                <a:gd name="connsiteY248" fmla="*/ 964476 h 3536951"/>
                <a:gd name="connsiteX249" fmla="*/ 129408 w 1951038"/>
                <a:gd name="connsiteY249" fmla="*/ 953362 h 3536951"/>
                <a:gd name="connsiteX250" fmla="*/ 140126 w 1951038"/>
                <a:gd name="connsiteY250" fmla="*/ 943440 h 3536951"/>
                <a:gd name="connsiteX251" fmla="*/ 159179 w 1951038"/>
                <a:gd name="connsiteY251" fmla="*/ 926373 h 3536951"/>
                <a:gd name="connsiteX252" fmla="*/ 174264 w 1951038"/>
                <a:gd name="connsiteY252" fmla="*/ 913275 h 3536951"/>
                <a:gd name="connsiteX253" fmla="*/ 184188 w 1951038"/>
                <a:gd name="connsiteY253" fmla="*/ 905734 h 3536951"/>
                <a:gd name="connsiteX254" fmla="*/ 187760 w 1951038"/>
                <a:gd name="connsiteY254" fmla="*/ 902559 h 3536951"/>
                <a:gd name="connsiteX255" fmla="*/ 190936 w 1951038"/>
                <a:gd name="connsiteY255" fmla="*/ 61917 h 3536951"/>
                <a:gd name="connsiteX256" fmla="*/ 192127 w 1951038"/>
                <a:gd name="connsiteY256" fmla="*/ 57948 h 3536951"/>
                <a:gd name="connsiteX257" fmla="*/ 197287 w 1951038"/>
                <a:gd name="connsiteY257" fmla="*/ 48422 h 3536951"/>
                <a:gd name="connsiteX258" fmla="*/ 201257 w 1951038"/>
                <a:gd name="connsiteY258" fmla="*/ 42072 h 3536951"/>
                <a:gd name="connsiteX259" fmla="*/ 206814 w 1951038"/>
                <a:gd name="connsiteY259" fmla="*/ 35325 h 3536951"/>
                <a:gd name="connsiteX260" fmla="*/ 210387 w 1951038"/>
                <a:gd name="connsiteY260" fmla="*/ 32149 h 3536951"/>
                <a:gd name="connsiteX261" fmla="*/ 213959 w 1951038"/>
                <a:gd name="connsiteY261" fmla="*/ 28577 h 3536951"/>
                <a:gd name="connsiteX262" fmla="*/ 217929 w 1951038"/>
                <a:gd name="connsiteY262" fmla="*/ 25005 h 3536951"/>
                <a:gd name="connsiteX263" fmla="*/ 222692 w 1951038"/>
                <a:gd name="connsiteY263" fmla="*/ 21433 h 3536951"/>
                <a:gd name="connsiteX264" fmla="*/ 227853 w 1951038"/>
                <a:gd name="connsiteY264" fmla="*/ 18258 h 3536951"/>
                <a:gd name="connsiteX265" fmla="*/ 233410 w 1951038"/>
                <a:gd name="connsiteY265" fmla="*/ 15083 h 3536951"/>
                <a:gd name="connsiteX266" fmla="*/ 239364 w 1951038"/>
                <a:gd name="connsiteY266" fmla="*/ 12304 h 3536951"/>
                <a:gd name="connsiteX267" fmla="*/ 246113 w 1951038"/>
                <a:gd name="connsiteY267" fmla="*/ 9526 h 3536951"/>
                <a:gd name="connsiteX268" fmla="*/ 253258 w 1951038"/>
                <a:gd name="connsiteY268" fmla="*/ 6748 h 3536951"/>
                <a:gd name="connsiteX269" fmla="*/ 261197 w 1951038"/>
                <a:gd name="connsiteY269" fmla="*/ 4763 h 3536951"/>
                <a:gd name="connsiteX270" fmla="*/ 269136 w 1951038"/>
                <a:gd name="connsiteY270" fmla="*/ 3175 h 3536951"/>
                <a:gd name="connsiteX271" fmla="*/ 278266 w 1951038"/>
                <a:gd name="connsiteY271" fmla="*/ 1588 h 3536951"/>
                <a:gd name="connsiteX272" fmla="*/ 287793 w 1951038"/>
                <a:gd name="connsiteY272" fmla="*/ 397 h 353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1951038" h="3536951">
                  <a:moveTo>
                    <a:pt x="298114" y="0"/>
                  </a:moveTo>
                  <a:lnTo>
                    <a:pt x="309229" y="0"/>
                  </a:lnTo>
                  <a:lnTo>
                    <a:pt x="320740" y="397"/>
                  </a:lnTo>
                  <a:lnTo>
                    <a:pt x="333046" y="1191"/>
                  </a:lnTo>
                  <a:lnTo>
                    <a:pt x="346146" y="3175"/>
                  </a:lnTo>
                  <a:lnTo>
                    <a:pt x="360039" y="5160"/>
                  </a:lnTo>
                  <a:lnTo>
                    <a:pt x="374726" y="8335"/>
                  </a:lnTo>
                  <a:lnTo>
                    <a:pt x="389017" y="12304"/>
                  </a:lnTo>
                  <a:lnTo>
                    <a:pt x="402513" y="17464"/>
                  </a:lnTo>
                  <a:lnTo>
                    <a:pt x="415613" y="23417"/>
                  </a:lnTo>
                  <a:lnTo>
                    <a:pt x="427919" y="30562"/>
                  </a:lnTo>
                  <a:lnTo>
                    <a:pt x="439033" y="38897"/>
                  </a:lnTo>
                  <a:lnTo>
                    <a:pt x="449354" y="48422"/>
                  </a:lnTo>
                  <a:lnTo>
                    <a:pt x="458881" y="58742"/>
                  </a:lnTo>
                  <a:lnTo>
                    <a:pt x="468011" y="70252"/>
                  </a:lnTo>
                  <a:lnTo>
                    <a:pt x="475950" y="82953"/>
                  </a:lnTo>
                  <a:lnTo>
                    <a:pt x="483889" y="96448"/>
                  </a:lnTo>
                  <a:lnTo>
                    <a:pt x="490638" y="110339"/>
                  </a:lnTo>
                  <a:lnTo>
                    <a:pt x="497386" y="126216"/>
                  </a:lnTo>
                  <a:lnTo>
                    <a:pt x="502943" y="142489"/>
                  </a:lnTo>
                  <a:lnTo>
                    <a:pt x="508104" y="159555"/>
                  </a:lnTo>
                  <a:lnTo>
                    <a:pt x="512867" y="178210"/>
                  </a:lnTo>
                  <a:lnTo>
                    <a:pt x="517234" y="197261"/>
                  </a:lnTo>
                  <a:lnTo>
                    <a:pt x="520806" y="217503"/>
                  </a:lnTo>
                  <a:lnTo>
                    <a:pt x="523982" y="238142"/>
                  </a:lnTo>
                  <a:lnTo>
                    <a:pt x="527158" y="260369"/>
                  </a:lnTo>
                  <a:lnTo>
                    <a:pt x="529142" y="282992"/>
                  </a:lnTo>
                  <a:lnTo>
                    <a:pt x="531127" y="306410"/>
                  </a:lnTo>
                  <a:lnTo>
                    <a:pt x="533112" y="330621"/>
                  </a:lnTo>
                  <a:lnTo>
                    <a:pt x="534700" y="356023"/>
                  </a:lnTo>
                  <a:lnTo>
                    <a:pt x="535494" y="382218"/>
                  </a:lnTo>
                  <a:lnTo>
                    <a:pt x="536684" y="408414"/>
                  </a:lnTo>
                  <a:lnTo>
                    <a:pt x="537478" y="435800"/>
                  </a:lnTo>
                  <a:lnTo>
                    <a:pt x="537875" y="463980"/>
                  </a:lnTo>
                  <a:lnTo>
                    <a:pt x="537875" y="492954"/>
                  </a:lnTo>
                  <a:lnTo>
                    <a:pt x="537875" y="552887"/>
                  </a:lnTo>
                  <a:lnTo>
                    <a:pt x="537478" y="615598"/>
                  </a:lnTo>
                  <a:lnTo>
                    <a:pt x="537081" y="676324"/>
                  </a:lnTo>
                  <a:lnTo>
                    <a:pt x="536684" y="732684"/>
                  </a:lnTo>
                  <a:lnTo>
                    <a:pt x="536684" y="783091"/>
                  </a:lnTo>
                  <a:lnTo>
                    <a:pt x="536684" y="828735"/>
                  </a:lnTo>
                  <a:lnTo>
                    <a:pt x="537081" y="870013"/>
                  </a:lnTo>
                  <a:lnTo>
                    <a:pt x="537081" y="906528"/>
                  </a:lnTo>
                  <a:lnTo>
                    <a:pt x="537478" y="938677"/>
                  </a:lnTo>
                  <a:lnTo>
                    <a:pt x="537875" y="966857"/>
                  </a:lnTo>
                  <a:lnTo>
                    <a:pt x="538272" y="990671"/>
                  </a:lnTo>
                  <a:lnTo>
                    <a:pt x="538669" y="1010913"/>
                  </a:lnTo>
                  <a:lnTo>
                    <a:pt x="539066" y="1027186"/>
                  </a:lnTo>
                  <a:lnTo>
                    <a:pt x="539463" y="1040681"/>
                  </a:lnTo>
                  <a:lnTo>
                    <a:pt x="539860" y="1050604"/>
                  </a:lnTo>
                  <a:lnTo>
                    <a:pt x="539860" y="1057351"/>
                  </a:lnTo>
                  <a:lnTo>
                    <a:pt x="540257" y="1061320"/>
                  </a:lnTo>
                  <a:lnTo>
                    <a:pt x="540257" y="1062908"/>
                  </a:lnTo>
                  <a:lnTo>
                    <a:pt x="542639" y="1064099"/>
                  </a:lnTo>
                  <a:lnTo>
                    <a:pt x="548990" y="1068464"/>
                  </a:lnTo>
                  <a:lnTo>
                    <a:pt x="558517" y="1075212"/>
                  </a:lnTo>
                  <a:lnTo>
                    <a:pt x="571617" y="1085134"/>
                  </a:lnTo>
                  <a:lnTo>
                    <a:pt x="579159" y="1091088"/>
                  </a:lnTo>
                  <a:lnTo>
                    <a:pt x="587098" y="1098232"/>
                  </a:lnTo>
                  <a:lnTo>
                    <a:pt x="595831" y="1105377"/>
                  </a:lnTo>
                  <a:lnTo>
                    <a:pt x="604564" y="1113711"/>
                  </a:lnTo>
                  <a:lnTo>
                    <a:pt x="613694" y="1122840"/>
                  </a:lnTo>
                  <a:lnTo>
                    <a:pt x="623618" y="1132763"/>
                  </a:lnTo>
                  <a:lnTo>
                    <a:pt x="633542" y="1143082"/>
                  </a:lnTo>
                  <a:lnTo>
                    <a:pt x="643466" y="1154196"/>
                  </a:lnTo>
                  <a:lnTo>
                    <a:pt x="653786" y="1166500"/>
                  </a:lnTo>
                  <a:lnTo>
                    <a:pt x="664107" y="1179201"/>
                  </a:lnTo>
                  <a:lnTo>
                    <a:pt x="674428" y="1193092"/>
                  </a:lnTo>
                  <a:lnTo>
                    <a:pt x="685146" y="1207381"/>
                  </a:lnTo>
                  <a:lnTo>
                    <a:pt x="695070" y="1222463"/>
                  </a:lnTo>
                  <a:lnTo>
                    <a:pt x="704994" y="1238339"/>
                  </a:lnTo>
                  <a:lnTo>
                    <a:pt x="714918" y="1255406"/>
                  </a:lnTo>
                  <a:lnTo>
                    <a:pt x="723651" y="1272473"/>
                  </a:lnTo>
                  <a:lnTo>
                    <a:pt x="732781" y="1290731"/>
                  </a:lnTo>
                  <a:lnTo>
                    <a:pt x="741514" y="1310179"/>
                  </a:lnTo>
                  <a:lnTo>
                    <a:pt x="749850" y="1330024"/>
                  </a:lnTo>
                  <a:lnTo>
                    <a:pt x="756995" y="1350663"/>
                  </a:lnTo>
                  <a:lnTo>
                    <a:pt x="764140" y="1372096"/>
                  </a:lnTo>
                  <a:lnTo>
                    <a:pt x="770491" y="1394719"/>
                  </a:lnTo>
                  <a:lnTo>
                    <a:pt x="775652" y="1417343"/>
                  </a:lnTo>
                  <a:lnTo>
                    <a:pt x="780415" y="1441554"/>
                  </a:lnTo>
                  <a:lnTo>
                    <a:pt x="784385" y="1466162"/>
                  </a:lnTo>
                  <a:lnTo>
                    <a:pt x="787561" y="1490373"/>
                  </a:lnTo>
                  <a:lnTo>
                    <a:pt x="790339" y="1514187"/>
                  </a:lnTo>
                  <a:lnTo>
                    <a:pt x="792721" y="1538398"/>
                  </a:lnTo>
                  <a:lnTo>
                    <a:pt x="794706" y="1561816"/>
                  </a:lnTo>
                  <a:lnTo>
                    <a:pt x="795897" y="1584836"/>
                  </a:lnTo>
                  <a:lnTo>
                    <a:pt x="797088" y="1608253"/>
                  </a:lnTo>
                  <a:lnTo>
                    <a:pt x="797881" y="1630877"/>
                  </a:lnTo>
                  <a:lnTo>
                    <a:pt x="798675" y="1653103"/>
                  </a:lnTo>
                  <a:lnTo>
                    <a:pt x="798675" y="1675330"/>
                  </a:lnTo>
                  <a:lnTo>
                    <a:pt x="798675" y="1696763"/>
                  </a:lnTo>
                  <a:lnTo>
                    <a:pt x="797881" y="1717799"/>
                  </a:lnTo>
                  <a:lnTo>
                    <a:pt x="797088" y="1758680"/>
                  </a:lnTo>
                  <a:lnTo>
                    <a:pt x="795500" y="1796782"/>
                  </a:lnTo>
                  <a:lnTo>
                    <a:pt x="793912" y="1833298"/>
                  </a:lnTo>
                  <a:lnTo>
                    <a:pt x="791530" y="1867034"/>
                  </a:lnTo>
                  <a:lnTo>
                    <a:pt x="790339" y="1897993"/>
                  </a:lnTo>
                  <a:lnTo>
                    <a:pt x="789148" y="1925379"/>
                  </a:lnTo>
                  <a:lnTo>
                    <a:pt x="788751" y="1938477"/>
                  </a:lnTo>
                  <a:lnTo>
                    <a:pt x="788751" y="1949987"/>
                  </a:lnTo>
                  <a:lnTo>
                    <a:pt x="789148" y="1961100"/>
                  </a:lnTo>
                  <a:lnTo>
                    <a:pt x="789545" y="1971420"/>
                  </a:lnTo>
                  <a:lnTo>
                    <a:pt x="790339" y="1980549"/>
                  </a:lnTo>
                  <a:lnTo>
                    <a:pt x="791530" y="1988090"/>
                  </a:lnTo>
                  <a:lnTo>
                    <a:pt x="792721" y="1995631"/>
                  </a:lnTo>
                  <a:lnTo>
                    <a:pt x="795103" y="2001585"/>
                  </a:lnTo>
                  <a:lnTo>
                    <a:pt x="803836" y="2021827"/>
                  </a:lnTo>
                  <a:lnTo>
                    <a:pt x="811378" y="2038894"/>
                  </a:lnTo>
                  <a:lnTo>
                    <a:pt x="814951" y="2046832"/>
                  </a:lnTo>
                  <a:lnTo>
                    <a:pt x="818920" y="2053182"/>
                  </a:lnTo>
                  <a:lnTo>
                    <a:pt x="823287" y="2059929"/>
                  </a:lnTo>
                  <a:lnTo>
                    <a:pt x="826859" y="2065486"/>
                  </a:lnTo>
                  <a:lnTo>
                    <a:pt x="831226" y="2070646"/>
                  </a:lnTo>
                  <a:lnTo>
                    <a:pt x="835989" y="2075409"/>
                  </a:lnTo>
                  <a:lnTo>
                    <a:pt x="840753" y="2080172"/>
                  </a:lnTo>
                  <a:lnTo>
                    <a:pt x="846310" y="2084141"/>
                  </a:lnTo>
                  <a:lnTo>
                    <a:pt x="851867" y="2087713"/>
                  </a:lnTo>
                  <a:lnTo>
                    <a:pt x="858616" y="2091285"/>
                  </a:lnTo>
                  <a:lnTo>
                    <a:pt x="865364" y="2094857"/>
                  </a:lnTo>
                  <a:lnTo>
                    <a:pt x="873303" y="2098032"/>
                  </a:lnTo>
                  <a:lnTo>
                    <a:pt x="880845" y="2101208"/>
                  </a:lnTo>
                  <a:lnTo>
                    <a:pt x="887990" y="2103986"/>
                  </a:lnTo>
                  <a:lnTo>
                    <a:pt x="894342" y="2105573"/>
                  </a:lnTo>
                  <a:lnTo>
                    <a:pt x="899899" y="2107161"/>
                  </a:lnTo>
                  <a:lnTo>
                    <a:pt x="909823" y="2109542"/>
                  </a:lnTo>
                  <a:lnTo>
                    <a:pt x="918159" y="2110733"/>
                  </a:lnTo>
                  <a:lnTo>
                    <a:pt x="923716" y="2111130"/>
                  </a:lnTo>
                  <a:lnTo>
                    <a:pt x="927686" y="2110733"/>
                  </a:lnTo>
                  <a:lnTo>
                    <a:pt x="929671" y="2110336"/>
                  </a:lnTo>
                  <a:lnTo>
                    <a:pt x="930465" y="2110336"/>
                  </a:lnTo>
                  <a:lnTo>
                    <a:pt x="1951038" y="2110336"/>
                  </a:lnTo>
                  <a:lnTo>
                    <a:pt x="1948259" y="2117877"/>
                  </a:lnTo>
                  <a:lnTo>
                    <a:pt x="1939526" y="2139707"/>
                  </a:lnTo>
                  <a:lnTo>
                    <a:pt x="1933175" y="2154392"/>
                  </a:lnTo>
                  <a:lnTo>
                    <a:pt x="1924442" y="2171062"/>
                  </a:lnTo>
                  <a:lnTo>
                    <a:pt x="1919679" y="2180191"/>
                  </a:lnTo>
                  <a:lnTo>
                    <a:pt x="1914518" y="2189717"/>
                  </a:lnTo>
                  <a:lnTo>
                    <a:pt x="1908961" y="2199639"/>
                  </a:lnTo>
                  <a:lnTo>
                    <a:pt x="1902610" y="2209562"/>
                  </a:lnTo>
                  <a:lnTo>
                    <a:pt x="1896258" y="2219882"/>
                  </a:lnTo>
                  <a:lnTo>
                    <a:pt x="1888716" y="2230598"/>
                  </a:lnTo>
                  <a:lnTo>
                    <a:pt x="1881174" y="2240917"/>
                  </a:lnTo>
                  <a:lnTo>
                    <a:pt x="1872838" y="2252031"/>
                  </a:lnTo>
                  <a:lnTo>
                    <a:pt x="1864105" y="2262747"/>
                  </a:lnTo>
                  <a:lnTo>
                    <a:pt x="1854975" y="2273464"/>
                  </a:lnTo>
                  <a:lnTo>
                    <a:pt x="1845051" y="2284180"/>
                  </a:lnTo>
                  <a:lnTo>
                    <a:pt x="1834730" y="2294499"/>
                  </a:lnTo>
                  <a:lnTo>
                    <a:pt x="1823615" y="2304819"/>
                  </a:lnTo>
                  <a:lnTo>
                    <a:pt x="1812501" y="2314741"/>
                  </a:lnTo>
                  <a:lnTo>
                    <a:pt x="1799798" y="2324664"/>
                  </a:lnTo>
                  <a:lnTo>
                    <a:pt x="1787493" y="2334190"/>
                  </a:lnTo>
                  <a:lnTo>
                    <a:pt x="1773996" y="2343318"/>
                  </a:lnTo>
                  <a:lnTo>
                    <a:pt x="1760102" y="2352050"/>
                  </a:lnTo>
                  <a:lnTo>
                    <a:pt x="1745415" y="2360385"/>
                  </a:lnTo>
                  <a:lnTo>
                    <a:pt x="1730331" y="2367926"/>
                  </a:lnTo>
                  <a:lnTo>
                    <a:pt x="1714849" y="2375071"/>
                  </a:lnTo>
                  <a:lnTo>
                    <a:pt x="1699765" y="2381024"/>
                  </a:lnTo>
                  <a:lnTo>
                    <a:pt x="1684681" y="2386581"/>
                  </a:lnTo>
                  <a:lnTo>
                    <a:pt x="1669994" y="2391344"/>
                  </a:lnTo>
                  <a:lnTo>
                    <a:pt x="1655306" y="2395710"/>
                  </a:lnTo>
                  <a:lnTo>
                    <a:pt x="1641016" y="2399679"/>
                  </a:lnTo>
                  <a:lnTo>
                    <a:pt x="1627122" y="2402854"/>
                  </a:lnTo>
                  <a:lnTo>
                    <a:pt x="1613626" y="2405632"/>
                  </a:lnTo>
                  <a:lnTo>
                    <a:pt x="1587427" y="2410395"/>
                  </a:lnTo>
                  <a:lnTo>
                    <a:pt x="1562815" y="2413967"/>
                  </a:lnTo>
                  <a:lnTo>
                    <a:pt x="1539395" y="2417143"/>
                  </a:lnTo>
                  <a:lnTo>
                    <a:pt x="1518356" y="2420318"/>
                  </a:lnTo>
                  <a:lnTo>
                    <a:pt x="1508035" y="2421905"/>
                  </a:lnTo>
                  <a:lnTo>
                    <a:pt x="1498509" y="2423890"/>
                  </a:lnTo>
                  <a:lnTo>
                    <a:pt x="1489775" y="2425874"/>
                  </a:lnTo>
                  <a:lnTo>
                    <a:pt x="1481439" y="2428256"/>
                  </a:lnTo>
                  <a:lnTo>
                    <a:pt x="1473103" y="2431034"/>
                  </a:lnTo>
                  <a:lnTo>
                    <a:pt x="1465958" y="2434209"/>
                  </a:lnTo>
                  <a:lnTo>
                    <a:pt x="1458813" y="2437385"/>
                  </a:lnTo>
                  <a:lnTo>
                    <a:pt x="1452859" y="2441354"/>
                  </a:lnTo>
                  <a:lnTo>
                    <a:pt x="1446904" y="2446116"/>
                  </a:lnTo>
                  <a:lnTo>
                    <a:pt x="1442141" y="2451276"/>
                  </a:lnTo>
                  <a:lnTo>
                    <a:pt x="1437377" y="2456833"/>
                  </a:lnTo>
                  <a:lnTo>
                    <a:pt x="1433408" y="2463977"/>
                  </a:lnTo>
                  <a:lnTo>
                    <a:pt x="1430232" y="2471121"/>
                  </a:lnTo>
                  <a:lnTo>
                    <a:pt x="1427850" y="2479456"/>
                  </a:lnTo>
                  <a:lnTo>
                    <a:pt x="1426263" y="2488585"/>
                  </a:lnTo>
                  <a:lnTo>
                    <a:pt x="1425072" y="2498508"/>
                  </a:lnTo>
                  <a:lnTo>
                    <a:pt x="1424278" y="2516765"/>
                  </a:lnTo>
                  <a:lnTo>
                    <a:pt x="1423881" y="2550899"/>
                  </a:lnTo>
                  <a:lnTo>
                    <a:pt x="1423484" y="2598924"/>
                  </a:lnTo>
                  <a:lnTo>
                    <a:pt x="1423087" y="2660444"/>
                  </a:lnTo>
                  <a:lnTo>
                    <a:pt x="1422690" y="2819603"/>
                  </a:lnTo>
                  <a:lnTo>
                    <a:pt x="1422293" y="3018451"/>
                  </a:lnTo>
                  <a:lnTo>
                    <a:pt x="1421896" y="3250243"/>
                  </a:lnTo>
                  <a:lnTo>
                    <a:pt x="1421896" y="3505452"/>
                  </a:lnTo>
                  <a:lnTo>
                    <a:pt x="1421942" y="3536951"/>
                  </a:lnTo>
                  <a:lnTo>
                    <a:pt x="187760" y="3536951"/>
                  </a:lnTo>
                  <a:lnTo>
                    <a:pt x="187760" y="1958719"/>
                  </a:lnTo>
                  <a:lnTo>
                    <a:pt x="180615" y="1954353"/>
                  </a:lnTo>
                  <a:lnTo>
                    <a:pt x="161164" y="1942049"/>
                  </a:lnTo>
                  <a:lnTo>
                    <a:pt x="147668" y="1932523"/>
                  </a:lnTo>
                  <a:lnTo>
                    <a:pt x="132980" y="1920616"/>
                  </a:lnTo>
                  <a:lnTo>
                    <a:pt x="125041" y="1914266"/>
                  </a:lnTo>
                  <a:lnTo>
                    <a:pt x="117499" y="1907122"/>
                  </a:lnTo>
                  <a:lnTo>
                    <a:pt x="109163" y="1899183"/>
                  </a:lnTo>
                  <a:lnTo>
                    <a:pt x="100827" y="1890849"/>
                  </a:lnTo>
                  <a:lnTo>
                    <a:pt x="92888" y="1882514"/>
                  </a:lnTo>
                  <a:lnTo>
                    <a:pt x="84552" y="1873385"/>
                  </a:lnTo>
                  <a:lnTo>
                    <a:pt x="76216" y="1863462"/>
                  </a:lnTo>
                  <a:lnTo>
                    <a:pt x="68277" y="1853143"/>
                  </a:lnTo>
                  <a:lnTo>
                    <a:pt x="60337" y="1842426"/>
                  </a:lnTo>
                  <a:lnTo>
                    <a:pt x="53192" y="1830519"/>
                  </a:lnTo>
                  <a:lnTo>
                    <a:pt x="46047" y="1818612"/>
                  </a:lnTo>
                  <a:lnTo>
                    <a:pt x="39299" y="1805911"/>
                  </a:lnTo>
                  <a:lnTo>
                    <a:pt x="32947" y="1793210"/>
                  </a:lnTo>
                  <a:lnTo>
                    <a:pt x="27390" y="1779319"/>
                  </a:lnTo>
                  <a:lnTo>
                    <a:pt x="21833" y="1765427"/>
                  </a:lnTo>
                  <a:lnTo>
                    <a:pt x="17863" y="1750345"/>
                  </a:lnTo>
                  <a:lnTo>
                    <a:pt x="13894" y="1735262"/>
                  </a:lnTo>
                  <a:lnTo>
                    <a:pt x="10718" y="1719386"/>
                  </a:lnTo>
                  <a:lnTo>
                    <a:pt x="8733" y="1702716"/>
                  </a:lnTo>
                  <a:lnTo>
                    <a:pt x="7145" y="1686046"/>
                  </a:lnTo>
                  <a:lnTo>
                    <a:pt x="5557" y="1649928"/>
                  </a:lnTo>
                  <a:lnTo>
                    <a:pt x="3970" y="1609047"/>
                  </a:lnTo>
                  <a:lnTo>
                    <a:pt x="2779" y="1566181"/>
                  </a:lnTo>
                  <a:lnTo>
                    <a:pt x="1191" y="1520141"/>
                  </a:lnTo>
                  <a:lnTo>
                    <a:pt x="397" y="1473306"/>
                  </a:lnTo>
                  <a:lnTo>
                    <a:pt x="0" y="1424884"/>
                  </a:lnTo>
                  <a:lnTo>
                    <a:pt x="397" y="1376462"/>
                  </a:lnTo>
                  <a:lnTo>
                    <a:pt x="1191" y="1328436"/>
                  </a:lnTo>
                  <a:lnTo>
                    <a:pt x="1588" y="1305019"/>
                  </a:lnTo>
                  <a:lnTo>
                    <a:pt x="3176" y="1281602"/>
                  </a:lnTo>
                  <a:lnTo>
                    <a:pt x="4367" y="1258978"/>
                  </a:lnTo>
                  <a:lnTo>
                    <a:pt x="5557" y="1236752"/>
                  </a:lnTo>
                  <a:lnTo>
                    <a:pt x="7145" y="1214922"/>
                  </a:lnTo>
                  <a:lnTo>
                    <a:pt x="9527" y="1194283"/>
                  </a:lnTo>
                  <a:lnTo>
                    <a:pt x="11512" y="1174438"/>
                  </a:lnTo>
                  <a:lnTo>
                    <a:pt x="14291" y="1155386"/>
                  </a:lnTo>
                  <a:lnTo>
                    <a:pt x="16672" y="1137526"/>
                  </a:lnTo>
                  <a:lnTo>
                    <a:pt x="20245" y="1120459"/>
                  </a:lnTo>
                  <a:lnTo>
                    <a:pt x="23817" y="1104583"/>
                  </a:lnTo>
                  <a:lnTo>
                    <a:pt x="27787" y="1089897"/>
                  </a:lnTo>
                  <a:lnTo>
                    <a:pt x="31757" y="1076800"/>
                  </a:lnTo>
                  <a:lnTo>
                    <a:pt x="36520" y="1065289"/>
                  </a:lnTo>
                  <a:lnTo>
                    <a:pt x="41681" y="1054970"/>
                  </a:lnTo>
                  <a:lnTo>
                    <a:pt x="47238" y="1046238"/>
                  </a:lnTo>
                  <a:lnTo>
                    <a:pt x="58750" y="1031155"/>
                  </a:lnTo>
                  <a:lnTo>
                    <a:pt x="70658" y="1016470"/>
                  </a:lnTo>
                  <a:lnTo>
                    <a:pt x="82964" y="1002182"/>
                  </a:lnTo>
                  <a:lnTo>
                    <a:pt x="94873" y="989084"/>
                  </a:lnTo>
                  <a:lnTo>
                    <a:pt x="106781" y="976383"/>
                  </a:lnTo>
                  <a:lnTo>
                    <a:pt x="118293" y="964476"/>
                  </a:lnTo>
                  <a:lnTo>
                    <a:pt x="129408" y="953362"/>
                  </a:lnTo>
                  <a:lnTo>
                    <a:pt x="140126" y="943440"/>
                  </a:lnTo>
                  <a:lnTo>
                    <a:pt x="159179" y="926373"/>
                  </a:lnTo>
                  <a:lnTo>
                    <a:pt x="174264" y="913275"/>
                  </a:lnTo>
                  <a:lnTo>
                    <a:pt x="184188" y="905734"/>
                  </a:lnTo>
                  <a:lnTo>
                    <a:pt x="187760" y="902559"/>
                  </a:lnTo>
                  <a:lnTo>
                    <a:pt x="190936" y="61917"/>
                  </a:lnTo>
                  <a:lnTo>
                    <a:pt x="192127" y="57948"/>
                  </a:lnTo>
                  <a:lnTo>
                    <a:pt x="197287" y="48422"/>
                  </a:lnTo>
                  <a:lnTo>
                    <a:pt x="201257" y="42072"/>
                  </a:lnTo>
                  <a:lnTo>
                    <a:pt x="206814" y="35325"/>
                  </a:lnTo>
                  <a:lnTo>
                    <a:pt x="210387" y="32149"/>
                  </a:lnTo>
                  <a:lnTo>
                    <a:pt x="213959" y="28577"/>
                  </a:lnTo>
                  <a:lnTo>
                    <a:pt x="217929" y="25005"/>
                  </a:lnTo>
                  <a:lnTo>
                    <a:pt x="222692" y="21433"/>
                  </a:lnTo>
                  <a:lnTo>
                    <a:pt x="227853" y="18258"/>
                  </a:lnTo>
                  <a:lnTo>
                    <a:pt x="233410" y="15083"/>
                  </a:lnTo>
                  <a:lnTo>
                    <a:pt x="239364" y="12304"/>
                  </a:lnTo>
                  <a:lnTo>
                    <a:pt x="246113" y="9526"/>
                  </a:lnTo>
                  <a:lnTo>
                    <a:pt x="253258" y="6748"/>
                  </a:lnTo>
                  <a:lnTo>
                    <a:pt x="261197" y="4763"/>
                  </a:lnTo>
                  <a:lnTo>
                    <a:pt x="269136" y="3175"/>
                  </a:lnTo>
                  <a:lnTo>
                    <a:pt x="278266" y="1588"/>
                  </a:lnTo>
                  <a:lnTo>
                    <a:pt x="287793" y="397"/>
                  </a:lnTo>
                  <a:close/>
                </a:path>
              </a:pathLst>
            </a:custGeom>
            <a:solidFill>
              <a:srgbClr val="603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id-ID" dirty="0">
                <a:latin typeface="Source Sans Pro" panose="020B0503030403020204" pitchFamily="34" charset="0"/>
              </a:endParaRPr>
            </a:p>
          </p:txBody>
        </p:sp>
        <p:sp>
          <p:nvSpPr>
            <p:cNvPr id="37" name="Freeform 9"/>
            <p:cNvSpPr>
              <a:spLocks/>
            </p:cNvSpPr>
            <p:nvPr/>
          </p:nvSpPr>
          <p:spPr bwMode="auto">
            <a:xfrm>
              <a:off x="1778183" y="4946834"/>
              <a:ext cx="1459547" cy="188858"/>
            </a:xfrm>
            <a:custGeom>
              <a:avLst/>
              <a:gdLst>
                <a:gd name="T0" fmla="*/ 12 w 2843"/>
                <a:gd name="T1" fmla="*/ 16 h 366"/>
                <a:gd name="T2" fmla="*/ 38 w 2843"/>
                <a:gd name="T3" fmla="*/ 44 h 366"/>
                <a:gd name="T4" fmla="*/ 69 w 2843"/>
                <a:gd name="T5" fmla="*/ 68 h 366"/>
                <a:gd name="T6" fmla="*/ 106 w 2843"/>
                <a:gd name="T7" fmla="*/ 88 h 366"/>
                <a:gd name="T8" fmla="*/ 147 w 2843"/>
                <a:gd name="T9" fmla="*/ 105 h 366"/>
                <a:gd name="T10" fmla="*/ 181 w 2843"/>
                <a:gd name="T11" fmla="*/ 116 h 366"/>
                <a:gd name="T12" fmla="*/ 220 w 2843"/>
                <a:gd name="T13" fmla="*/ 126 h 366"/>
                <a:gd name="T14" fmla="*/ 255 w 2843"/>
                <a:gd name="T15" fmla="*/ 130 h 366"/>
                <a:gd name="T16" fmla="*/ 270 w 2843"/>
                <a:gd name="T17" fmla="*/ 128 h 366"/>
                <a:gd name="T18" fmla="*/ 2843 w 2843"/>
                <a:gd name="T19" fmla="*/ 128 h 366"/>
                <a:gd name="T20" fmla="*/ 2837 w 2843"/>
                <a:gd name="T21" fmla="*/ 145 h 366"/>
                <a:gd name="T22" fmla="*/ 2819 w 2843"/>
                <a:gd name="T23" fmla="*/ 192 h 366"/>
                <a:gd name="T24" fmla="*/ 2786 w 2843"/>
                <a:gd name="T25" fmla="*/ 263 h 366"/>
                <a:gd name="T26" fmla="*/ 2738 w 2843"/>
                <a:gd name="T27" fmla="*/ 350 h 366"/>
                <a:gd name="T28" fmla="*/ 2592 w 2843"/>
                <a:gd name="T29" fmla="*/ 355 h 366"/>
                <a:gd name="T30" fmla="*/ 2435 w 2843"/>
                <a:gd name="T31" fmla="*/ 360 h 366"/>
                <a:gd name="T32" fmla="*/ 2268 w 2843"/>
                <a:gd name="T33" fmla="*/ 363 h 366"/>
                <a:gd name="T34" fmla="*/ 2091 w 2843"/>
                <a:gd name="T35" fmla="*/ 365 h 366"/>
                <a:gd name="T36" fmla="*/ 1908 w 2843"/>
                <a:gd name="T37" fmla="*/ 366 h 366"/>
                <a:gd name="T38" fmla="*/ 1715 w 2843"/>
                <a:gd name="T39" fmla="*/ 365 h 366"/>
                <a:gd name="T40" fmla="*/ 1515 w 2843"/>
                <a:gd name="T41" fmla="*/ 363 h 366"/>
                <a:gd name="T42" fmla="*/ 1308 w 2843"/>
                <a:gd name="T43" fmla="*/ 360 h 366"/>
                <a:gd name="T44" fmla="*/ 1083 w 2843"/>
                <a:gd name="T45" fmla="*/ 350 h 366"/>
                <a:gd name="T46" fmla="*/ 886 w 2843"/>
                <a:gd name="T47" fmla="*/ 336 h 366"/>
                <a:gd name="T48" fmla="*/ 714 w 2843"/>
                <a:gd name="T49" fmla="*/ 315 h 366"/>
                <a:gd name="T50" fmla="*/ 566 w 2843"/>
                <a:gd name="T51" fmla="*/ 290 h 366"/>
                <a:gd name="T52" fmla="*/ 440 w 2843"/>
                <a:gd name="T53" fmla="*/ 263 h 366"/>
                <a:gd name="T54" fmla="*/ 334 w 2843"/>
                <a:gd name="T55" fmla="*/ 232 h 366"/>
                <a:gd name="T56" fmla="*/ 247 w 2843"/>
                <a:gd name="T57" fmla="*/ 201 h 366"/>
                <a:gd name="T58" fmla="*/ 177 w 2843"/>
                <a:gd name="T59" fmla="*/ 168 h 366"/>
                <a:gd name="T60" fmla="*/ 120 w 2843"/>
                <a:gd name="T61" fmla="*/ 137 h 366"/>
                <a:gd name="T62" fmla="*/ 78 w 2843"/>
                <a:gd name="T63" fmla="*/ 106 h 366"/>
                <a:gd name="T64" fmla="*/ 47 w 2843"/>
                <a:gd name="T65" fmla="*/ 78 h 366"/>
                <a:gd name="T66" fmla="*/ 25 w 2843"/>
                <a:gd name="T67" fmla="*/ 52 h 366"/>
                <a:gd name="T68" fmla="*/ 12 w 2843"/>
                <a:gd name="T69" fmla="*/ 31 h 366"/>
                <a:gd name="T70" fmla="*/ 5 w 2843"/>
                <a:gd name="T71" fmla="*/ 15 h 366"/>
                <a:gd name="T72" fmla="*/ 0 w 2843"/>
                <a:gd name="T73" fmla="*/ 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3" h="366">
                  <a:moveTo>
                    <a:pt x="0" y="0"/>
                  </a:moveTo>
                  <a:lnTo>
                    <a:pt x="12" y="16"/>
                  </a:lnTo>
                  <a:lnTo>
                    <a:pt x="25" y="31"/>
                  </a:lnTo>
                  <a:lnTo>
                    <a:pt x="38" y="44"/>
                  </a:lnTo>
                  <a:lnTo>
                    <a:pt x="53" y="56"/>
                  </a:lnTo>
                  <a:lnTo>
                    <a:pt x="69" y="68"/>
                  </a:lnTo>
                  <a:lnTo>
                    <a:pt x="86" y="78"/>
                  </a:lnTo>
                  <a:lnTo>
                    <a:pt x="106" y="88"/>
                  </a:lnTo>
                  <a:lnTo>
                    <a:pt x="128" y="97"/>
                  </a:lnTo>
                  <a:lnTo>
                    <a:pt x="147" y="105"/>
                  </a:lnTo>
                  <a:lnTo>
                    <a:pt x="165" y="112"/>
                  </a:lnTo>
                  <a:lnTo>
                    <a:pt x="181" y="116"/>
                  </a:lnTo>
                  <a:lnTo>
                    <a:pt x="195" y="120"/>
                  </a:lnTo>
                  <a:lnTo>
                    <a:pt x="220" y="126"/>
                  </a:lnTo>
                  <a:lnTo>
                    <a:pt x="241" y="129"/>
                  </a:lnTo>
                  <a:lnTo>
                    <a:pt x="255" y="130"/>
                  </a:lnTo>
                  <a:lnTo>
                    <a:pt x="265" y="129"/>
                  </a:lnTo>
                  <a:lnTo>
                    <a:pt x="270" y="128"/>
                  </a:lnTo>
                  <a:lnTo>
                    <a:pt x="272" y="128"/>
                  </a:lnTo>
                  <a:lnTo>
                    <a:pt x="2843" y="128"/>
                  </a:lnTo>
                  <a:lnTo>
                    <a:pt x="2842" y="132"/>
                  </a:lnTo>
                  <a:lnTo>
                    <a:pt x="2837" y="145"/>
                  </a:lnTo>
                  <a:lnTo>
                    <a:pt x="2830" y="166"/>
                  </a:lnTo>
                  <a:lnTo>
                    <a:pt x="2819" y="192"/>
                  </a:lnTo>
                  <a:lnTo>
                    <a:pt x="2804" y="225"/>
                  </a:lnTo>
                  <a:lnTo>
                    <a:pt x="2786" y="263"/>
                  </a:lnTo>
                  <a:lnTo>
                    <a:pt x="2764" y="305"/>
                  </a:lnTo>
                  <a:lnTo>
                    <a:pt x="2738" y="350"/>
                  </a:lnTo>
                  <a:lnTo>
                    <a:pt x="2667" y="353"/>
                  </a:lnTo>
                  <a:lnTo>
                    <a:pt x="2592" y="355"/>
                  </a:lnTo>
                  <a:lnTo>
                    <a:pt x="2514" y="357"/>
                  </a:lnTo>
                  <a:lnTo>
                    <a:pt x="2435" y="360"/>
                  </a:lnTo>
                  <a:lnTo>
                    <a:pt x="2352" y="361"/>
                  </a:lnTo>
                  <a:lnTo>
                    <a:pt x="2268" y="363"/>
                  </a:lnTo>
                  <a:lnTo>
                    <a:pt x="2181" y="364"/>
                  </a:lnTo>
                  <a:lnTo>
                    <a:pt x="2091" y="365"/>
                  </a:lnTo>
                  <a:lnTo>
                    <a:pt x="2000" y="365"/>
                  </a:lnTo>
                  <a:lnTo>
                    <a:pt x="1908" y="366"/>
                  </a:lnTo>
                  <a:lnTo>
                    <a:pt x="1812" y="366"/>
                  </a:lnTo>
                  <a:lnTo>
                    <a:pt x="1715" y="365"/>
                  </a:lnTo>
                  <a:lnTo>
                    <a:pt x="1616" y="364"/>
                  </a:lnTo>
                  <a:lnTo>
                    <a:pt x="1515" y="363"/>
                  </a:lnTo>
                  <a:lnTo>
                    <a:pt x="1413" y="362"/>
                  </a:lnTo>
                  <a:lnTo>
                    <a:pt x="1308" y="360"/>
                  </a:lnTo>
                  <a:lnTo>
                    <a:pt x="1192" y="355"/>
                  </a:lnTo>
                  <a:lnTo>
                    <a:pt x="1083" y="350"/>
                  </a:lnTo>
                  <a:lnTo>
                    <a:pt x="981" y="343"/>
                  </a:lnTo>
                  <a:lnTo>
                    <a:pt x="886" y="336"/>
                  </a:lnTo>
                  <a:lnTo>
                    <a:pt x="796" y="326"/>
                  </a:lnTo>
                  <a:lnTo>
                    <a:pt x="714" y="315"/>
                  </a:lnTo>
                  <a:lnTo>
                    <a:pt x="637" y="303"/>
                  </a:lnTo>
                  <a:lnTo>
                    <a:pt x="566" y="290"/>
                  </a:lnTo>
                  <a:lnTo>
                    <a:pt x="501" y="277"/>
                  </a:lnTo>
                  <a:lnTo>
                    <a:pt x="440" y="263"/>
                  </a:lnTo>
                  <a:lnTo>
                    <a:pt x="384" y="248"/>
                  </a:lnTo>
                  <a:lnTo>
                    <a:pt x="334" y="232"/>
                  </a:lnTo>
                  <a:lnTo>
                    <a:pt x="289" y="217"/>
                  </a:lnTo>
                  <a:lnTo>
                    <a:pt x="247" y="201"/>
                  </a:lnTo>
                  <a:lnTo>
                    <a:pt x="209" y="184"/>
                  </a:lnTo>
                  <a:lnTo>
                    <a:pt x="177" y="168"/>
                  </a:lnTo>
                  <a:lnTo>
                    <a:pt x="146" y="152"/>
                  </a:lnTo>
                  <a:lnTo>
                    <a:pt x="120" y="137"/>
                  </a:lnTo>
                  <a:lnTo>
                    <a:pt x="98" y="121"/>
                  </a:lnTo>
                  <a:lnTo>
                    <a:pt x="78" y="106"/>
                  </a:lnTo>
                  <a:lnTo>
                    <a:pt x="61" y="91"/>
                  </a:lnTo>
                  <a:lnTo>
                    <a:pt x="47" y="78"/>
                  </a:lnTo>
                  <a:lnTo>
                    <a:pt x="35" y="64"/>
                  </a:lnTo>
                  <a:lnTo>
                    <a:pt x="25" y="52"/>
                  </a:lnTo>
                  <a:lnTo>
                    <a:pt x="18" y="41"/>
                  </a:lnTo>
                  <a:lnTo>
                    <a:pt x="12" y="31"/>
                  </a:lnTo>
                  <a:lnTo>
                    <a:pt x="8" y="21"/>
                  </a:lnTo>
                  <a:lnTo>
                    <a:pt x="5" y="15"/>
                  </a:lnTo>
                  <a:lnTo>
                    <a:pt x="2" y="4"/>
                  </a:lnTo>
                  <a:lnTo>
                    <a:pt x="0" y="1"/>
                  </a:lnTo>
                  <a:lnTo>
                    <a:pt x="0" y="0"/>
                  </a:lnTo>
                  <a:close/>
                </a:path>
              </a:pathLst>
            </a:custGeom>
            <a:solidFill>
              <a:srgbClr val="894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38" name="Freeform 10"/>
            <p:cNvSpPr>
              <a:spLocks/>
            </p:cNvSpPr>
            <p:nvPr/>
          </p:nvSpPr>
          <p:spPr bwMode="auto">
            <a:xfrm>
              <a:off x="3227465" y="4129816"/>
              <a:ext cx="681532" cy="435195"/>
            </a:xfrm>
            <a:custGeom>
              <a:avLst/>
              <a:gdLst>
                <a:gd name="T0" fmla="*/ 946 w 1328"/>
                <a:gd name="T1" fmla="*/ 0 h 851"/>
                <a:gd name="T2" fmla="*/ 1006 w 1328"/>
                <a:gd name="T3" fmla="*/ 8 h 851"/>
                <a:gd name="T4" fmla="*/ 1064 w 1328"/>
                <a:gd name="T5" fmla="*/ 25 h 851"/>
                <a:gd name="T6" fmla="*/ 1117 w 1328"/>
                <a:gd name="T7" fmla="*/ 49 h 851"/>
                <a:gd name="T8" fmla="*/ 1166 w 1328"/>
                <a:gd name="T9" fmla="*/ 81 h 851"/>
                <a:gd name="T10" fmla="*/ 1209 w 1328"/>
                <a:gd name="T11" fmla="*/ 119 h 851"/>
                <a:gd name="T12" fmla="*/ 1247 w 1328"/>
                <a:gd name="T13" fmla="*/ 162 h 851"/>
                <a:gd name="T14" fmla="*/ 1279 w 1328"/>
                <a:gd name="T15" fmla="*/ 211 h 851"/>
                <a:gd name="T16" fmla="*/ 1304 w 1328"/>
                <a:gd name="T17" fmla="*/ 264 h 851"/>
                <a:gd name="T18" fmla="*/ 1320 w 1328"/>
                <a:gd name="T19" fmla="*/ 322 h 851"/>
                <a:gd name="T20" fmla="*/ 1328 w 1328"/>
                <a:gd name="T21" fmla="*/ 382 h 851"/>
                <a:gd name="T22" fmla="*/ 1328 w 1328"/>
                <a:gd name="T23" fmla="*/ 469 h 851"/>
                <a:gd name="T24" fmla="*/ 1320 w 1328"/>
                <a:gd name="T25" fmla="*/ 529 h 851"/>
                <a:gd name="T26" fmla="*/ 1304 w 1328"/>
                <a:gd name="T27" fmla="*/ 586 h 851"/>
                <a:gd name="T28" fmla="*/ 1279 w 1328"/>
                <a:gd name="T29" fmla="*/ 640 h 851"/>
                <a:gd name="T30" fmla="*/ 1247 w 1328"/>
                <a:gd name="T31" fmla="*/ 689 h 851"/>
                <a:gd name="T32" fmla="*/ 1209 w 1328"/>
                <a:gd name="T33" fmla="*/ 732 h 851"/>
                <a:gd name="T34" fmla="*/ 1166 w 1328"/>
                <a:gd name="T35" fmla="*/ 770 h 851"/>
                <a:gd name="T36" fmla="*/ 1117 w 1328"/>
                <a:gd name="T37" fmla="*/ 802 h 851"/>
                <a:gd name="T38" fmla="*/ 1064 w 1328"/>
                <a:gd name="T39" fmla="*/ 827 h 851"/>
                <a:gd name="T40" fmla="*/ 1006 w 1328"/>
                <a:gd name="T41" fmla="*/ 843 h 851"/>
                <a:gd name="T42" fmla="*/ 946 w 1328"/>
                <a:gd name="T43" fmla="*/ 851 h 851"/>
                <a:gd name="T44" fmla="*/ 382 w 1328"/>
                <a:gd name="T45" fmla="*/ 851 h 851"/>
                <a:gd name="T46" fmla="*/ 322 w 1328"/>
                <a:gd name="T47" fmla="*/ 843 h 851"/>
                <a:gd name="T48" fmla="*/ 264 w 1328"/>
                <a:gd name="T49" fmla="*/ 827 h 851"/>
                <a:gd name="T50" fmla="*/ 211 w 1328"/>
                <a:gd name="T51" fmla="*/ 802 h 851"/>
                <a:gd name="T52" fmla="*/ 162 w 1328"/>
                <a:gd name="T53" fmla="*/ 770 h 851"/>
                <a:gd name="T54" fmla="*/ 119 w 1328"/>
                <a:gd name="T55" fmla="*/ 732 h 851"/>
                <a:gd name="T56" fmla="*/ 81 w 1328"/>
                <a:gd name="T57" fmla="*/ 689 h 851"/>
                <a:gd name="T58" fmla="*/ 49 w 1328"/>
                <a:gd name="T59" fmla="*/ 640 h 851"/>
                <a:gd name="T60" fmla="*/ 24 w 1328"/>
                <a:gd name="T61" fmla="*/ 586 h 851"/>
                <a:gd name="T62" fmla="*/ 8 w 1328"/>
                <a:gd name="T63" fmla="*/ 529 h 851"/>
                <a:gd name="T64" fmla="*/ 0 w 1328"/>
                <a:gd name="T65" fmla="*/ 469 h 851"/>
                <a:gd name="T66" fmla="*/ 0 w 1328"/>
                <a:gd name="T67" fmla="*/ 382 h 851"/>
                <a:gd name="T68" fmla="*/ 8 w 1328"/>
                <a:gd name="T69" fmla="*/ 322 h 851"/>
                <a:gd name="T70" fmla="*/ 24 w 1328"/>
                <a:gd name="T71" fmla="*/ 264 h 851"/>
                <a:gd name="T72" fmla="*/ 49 w 1328"/>
                <a:gd name="T73" fmla="*/ 211 h 851"/>
                <a:gd name="T74" fmla="*/ 81 w 1328"/>
                <a:gd name="T75" fmla="*/ 162 h 851"/>
                <a:gd name="T76" fmla="*/ 119 w 1328"/>
                <a:gd name="T77" fmla="*/ 119 h 851"/>
                <a:gd name="T78" fmla="*/ 162 w 1328"/>
                <a:gd name="T79" fmla="*/ 81 h 851"/>
                <a:gd name="T80" fmla="*/ 211 w 1328"/>
                <a:gd name="T81" fmla="*/ 49 h 851"/>
                <a:gd name="T82" fmla="*/ 264 w 1328"/>
                <a:gd name="T83" fmla="*/ 25 h 851"/>
                <a:gd name="T84" fmla="*/ 322 w 1328"/>
                <a:gd name="T85" fmla="*/ 8 h 851"/>
                <a:gd name="T86" fmla="*/ 382 w 1328"/>
                <a:gd name="T87"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8" h="851">
                  <a:moveTo>
                    <a:pt x="403" y="0"/>
                  </a:moveTo>
                  <a:lnTo>
                    <a:pt x="926" y="0"/>
                  </a:lnTo>
                  <a:lnTo>
                    <a:pt x="946" y="0"/>
                  </a:lnTo>
                  <a:lnTo>
                    <a:pt x="966" y="2"/>
                  </a:lnTo>
                  <a:lnTo>
                    <a:pt x="986" y="5"/>
                  </a:lnTo>
                  <a:lnTo>
                    <a:pt x="1006" y="8"/>
                  </a:lnTo>
                  <a:lnTo>
                    <a:pt x="1026" y="13"/>
                  </a:lnTo>
                  <a:lnTo>
                    <a:pt x="1044" y="19"/>
                  </a:lnTo>
                  <a:lnTo>
                    <a:pt x="1064" y="25"/>
                  </a:lnTo>
                  <a:lnTo>
                    <a:pt x="1081" y="32"/>
                  </a:lnTo>
                  <a:lnTo>
                    <a:pt x="1099" y="40"/>
                  </a:lnTo>
                  <a:lnTo>
                    <a:pt x="1117" y="49"/>
                  </a:lnTo>
                  <a:lnTo>
                    <a:pt x="1133" y="59"/>
                  </a:lnTo>
                  <a:lnTo>
                    <a:pt x="1150" y="69"/>
                  </a:lnTo>
                  <a:lnTo>
                    <a:pt x="1166" y="81"/>
                  </a:lnTo>
                  <a:lnTo>
                    <a:pt x="1181" y="93"/>
                  </a:lnTo>
                  <a:lnTo>
                    <a:pt x="1195" y="105"/>
                  </a:lnTo>
                  <a:lnTo>
                    <a:pt x="1209" y="119"/>
                  </a:lnTo>
                  <a:lnTo>
                    <a:pt x="1223" y="133"/>
                  </a:lnTo>
                  <a:lnTo>
                    <a:pt x="1235" y="147"/>
                  </a:lnTo>
                  <a:lnTo>
                    <a:pt x="1247" y="162"/>
                  </a:lnTo>
                  <a:lnTo>
                    <a:pt x="1259" y="179"/>
                  </a:lnTo>
                  <a:lnTo>
                    <a:pt x="1269" y="195"/>
                  </a:lnTo>
                  <a:lnTo>
                    <a:pt x="1279" y="211"/>
                  </a:lnTo>
                  <a:lnTo>
                    <a:pt x="1288" y="229"/>
                  </a:lnTo>
                  <a:lnTo>
                    <a:pt x="1296" y="247"/>
                  </a:lnTo>
                  <a:lnTo>
                    <a:pt x="1304" y="264"/>
                  </a:lnTo>
                  <a:lnTo>
                    <a:pt x="1309" y="284"/>
                  </a:lnTo>
                  <a:lnTo>
                    <a:pt x="1315" y="303"/>
                  </a:lnTo>
                  <a:lnTo>
                    <a:pt x="1320" y="322"/>
                  </a:lnTo>
                  <a:lnTo>
                    <a:pt x="1323" y="342"/>
                  </a:lnTo>
                  <a:lnTo>
                    <a:pt x="1326" y="362"/>
                  </a:lnTo>
                  <a:lnTo>
                    <a:pt x="1328" y="382"/>
                  </a:lnTo>
                  <a:lnTo>
                    <a:pt x="1328" y="403"/>
                  </a:lnTo>
                  <a:lnTo>
                    <a:pt x="1328" y="448"/>
                  </a:lnTo>
                  <a:lnTo>
                    <a:pt x="1328" y="469"/>
                  </a:lnTo>
                  <a:lnTo>
                    <a:pt x="1326" y="488"/>
                  </a:lnTo>
                  <a:lnTo>
                    <a:pt x="1323" y="509"/>
                  </a:lnTo>
                  <a:lnTo>
                    <a:pt x="1320" y="529"/>
                  </a:lnTo>
                  <a:lnTo>
                    <a:pt x="1315" y="548"/>
                  </a:lnTo>
                  <a:lnTo>
                    <a:pt x="1309" y="568"/>
                  </a:lnTo>
                  <a:lnTo>
                    <a:pt x="1304" y="586"/>
                  </a:lnTo>
                  <a:lnTo>
                    <a:pt x="1296" y="605"/>
                  </a:lnTo>
                  <a:lnTo>
                    <a:pt x="1288" y="622"/>
                  </a:lnTo>
                  <a:lnTo>
                    <a:pt x="1279" y="640"/>
                  </a:lnTo>
                  <a:lnTo>
                    <a:pt x="1269" y="656"/>
                  </a:lnTo>
                  <a:lnTo>
                    <a:pt x="1259" y="672"/>
                  </a:lnTo>
                  <a:lnTo>
                    <a:pt x="1247" y="689"/>
                  </a:lnTo>
                  <a:lnTo>
                    <a:pt x="1235" y="704"/>
                  </a:lnTo>
                  <a:lnTo>
                    <a:pt x="1223" y="718"/>
                  </a:lnTo>
                  <a:lnTo>
                    <a:pt x="1209" y="732"/>
                  </a:lnTo>
                  <a:lnTo>
                    <a:pt x="1195" y="746"/>
                  </a:lnTo>
                  <a:lnTo>
                    <a:pt x="1181" y="758"/>
                  </a:lnTo>
                  <a:lnTo>
                    <a:pt x="1166" y="770"/>
                  </a:lnTo>
                  <a:lnTo>
                    <a:pt x="1150" y="782"/>
                  </a:lnTo>
                  <a:lnTo>
                    <a:pt x="1133" y="792"/>
                  </a:lnTo>
                  <a:lnTo>
                    <a:pt x="1117" y="802"/>
                  </a:lnTo>
                  <a:lnTo>
                    <a:pt x="1099" y="810"/>
                  </a:lnTo>
                  <a:lnTo>
                    <a:pt x="1081" y="819"/>
                  </a:lnTo>
                  <a:lnTo>
                    <a:pt x="1064" y="827"/>
                  </a:lnTo>
                  <a:lnTo>
                    <a:pt x="1044" y="832"/>
                  </a:lnTo>
                  <a:lnTo>
                    <a:pt x="1026" y="838"/>
                  </a:lnTo>
                  <a:lnTo>
                    <a:pt x="1006" y="843"/>
                  </a:lnTo>
                  <a:lnTo>
                    <a:pt x="986" y="846"/>
                  </a:lnTo>
                  <a:lnTo>
                    <a:pt x="966" y="848"/>
                  </a:lnTo>
                  <a:lnTo>
                    <a:pt x="946" y="851"/>
                  </a:lnTo>
                  <a:lnTo>
                    <a:pt x="926" y="851"/>
                  </a:lnTo>
                  <a:lnTo>
                    <a:pt x="403" y="851"/>
                  </a:lnTo>
                  <a:lnTo>
                    <a:pt x="382" y="851"/>
                  </a:lnTo>
                  <a:lnTo>
                    <a:pt x="362" y="848"/>
                  </a:lnTo>
                  <a:lnTo>
                    <a:pt x="342" y="846"/>
                  </a:lnTo>
                  <a:lnTo>
                    <a:pt x="322" y="843"/>
                  </a:lnTo>
                  <a:lnTo>
                    <a:pt x="302" y="838"/>
                  </a:lnTo>
                  <a:lnTo>
                    <a:pt x="283" y="832"/>
                  </a:lnTo>
                  <a:lnTo>
                    <a:pt x="264" y="827"/>
                  </a:lnTo>
                  <a:lnTo>
                    <a:pt x="246" y="819"/>
                  </a:lnTo>
                  <a:lnTo>
                    <a:pt x="229" y="810"/>
                  </a:lnTo>
                  <a:lnTo>
                    <a:pt x="211" y="802"/>
                  </a:lnTo>
                  <a:lnTo>
                    <a:pt x="195" y="792"/>
                  </a:lnTo>
                  <a:lnTo>
                    <a:pt x="177" y="782"/>
                  </a:lnTo>
                  <a:lnTo>
                    <a:pt x="162" y="770"/>
                  </a:lnTo>
                  <a:lnTo>
                    <a:pt x="147" y="758"/>
                  </a:lnTo>
                  <a:lnTo>
                    <a:pt x="132" y="746"/>
                  </a:lnTo>
                  <a:lnTo>
                    <a:pt x="119" y="732"/>
                  </a:lnTo>
                  <a:lnTo>
                    <a:pt x="105" y="718"/>
                  </a:lnTo>
                  <a:lnTo>
                    <a:pt x="93" y="704"/>
                  </a:lnTo>
                  <a:lnTo>
                    <a:pt x="81" y="689"/>
                  </a:lnTo>
                  <a:lnTo>
                    <a:pt x="69" y="672"/>
                  </a:lnTo>
                  <a:lnTo>
                    <a:pt x="59" y="656"/>
                  </a:lnTo>
                  <a:lnTo>
                    <a:pt x="49" y="640"/>
                  </a:lnTo>
                  <a:lnTo>
                    <a:pt x="39" y="622"/>
                  </a:lnTo>
                  <a:lnTo>
                    <a:pt x="32" y="605"/>
                  </a:lnTo>
                  <a:lnTo>
                    <a:pt x="24" y="586"/>
                  </a:lnTo>
                  <a:lnTo>
                    <a:pt x="18" y="568"/>
                  </a:lnTo>
                  <a:lnTo>
                    <a:pt x="12" y="548"/>
                  </a:lnTo>
                  <a:lnTo>
                    <a:pt x="8" y="529"/>
                  </a:lnTo>
                  <a:lnTo>
                    <a:pt x="5" y="509"/>
                  </a:lnTo>
                  <a:lnTo>
                    <a:pt x="2" y="488"/>
                  </a:lnTo>
                  <a:lnTo>
                    <a:pt x="0" y="469"/>
                  </a:lnTo>
                  <a:lnTo>
                    <a:pt x="0" y="448"/>
                  </a:lnTo>
                  <a:lnTo>
                    <a:pt x="0" y="403"/>
                  </a:lnTo>
                  <a:lnTo>
                    <a:pt x="0" y="382"/>
                  </a:lnTo>
                  <a:lnTo>
                    <a:pt x="2" y="362"/>
                  </a:lnTo>
                  <a:lnTo>
                    <a:pt x="5" y="342"/>
                  </a:lnTo>
                  <a:lnTo>
                    <a:pt x="8" y="322"/>
                  </a:lnTo>
                  <a:lnTo>
                    <a:pt x="12" y="303"/>
                  </a:lnTo>
                  <a:lnTo>
                    <a:pt x="18" y="284"/>
                  </a:lnTo>
                  <a:lnTo>
                    <a:pt x="24" y="264"/>
                  </a:lnTo>
                  <a:lnTo>
                    <a:pt x="32" y="247"/>
                  </a:lnTo>
                  <a:lnTo>
                    <a:pt x="39" y="229"/>
                  </a:lnTo>
                  <a:lnTo>
                    <a:pt x="49" y="211"/>
                  </a:lnTo>
                  <a:lnTo>
                    <a:pt x="59" y="195"/>
                  </a:lnTo>
                  <a:lnTo>
                    <a:pt x="69" y="179"/>
                  </a:lnTo>
                  <a:lnTo>
                    <a:pt x="81" y="162"/>
                  </a:lnTo>
                  <a:lnTo>
                    <a:pt x="93" y="147"/>
                  </a:lnTo>
                  <a:lnTo>
                    <a:pt x="105" y="133"/>
                  </a:lnTo>
                  <a:lnTo>
                    <a:pt x="119" y="119"/>
                  </a:lnTo>
                  <a:lnTo>
                    <a:pt x="132" y="105"/>
                  </a:lnTo>
                  <a:lnTo>
                    <a:pt x="147" y="93"/>
                  </a:lnTo>
                  <a:lnTo>
                    <a:pt x="162" y="81"/>
                  </a:lnTo>
                  <a:lnTo>
                    <a:pt x="177" y="69"/>
                  </a:lnTo>
                  <a:lnTo>
                    <a:pt x="195" y="59"/>
                  </a:lnTo>
                  <a:lnTo>
                    <a:pt x="211" y="49"/>
                  </a:lnTo>
                  <a:lnTo>
                    <a:pt x="229" y="40"/>
                  </a:lnTo>
                  <a:lnTo>
                    <a:pt x="246" y="32"/>
                  </a:lnTo>
                  <a:lnTo>
                    <a:pt x="264" y="25"/>
                  </a:lnTo>
                  <a:lnTo>
                    <a:pt x="283" y="19"/>
                  </a:lnTo>
                  <a:lnTo>
                    <a:pt x="302" y="13"/>
                  </a:lnTo>
                  <a:lnTo>
                    <a:pt x="322" y="8"/>
                  </a:lnTo>
                  <a:lnTo>
                    <a:pt x="342" y="5"/>
                  </a:lnTo>
                  <a:lnTo>
                    <a:pt x="362" y="2"/>
                  </a:lnTo>
                  <a:lnTo>
                    <a:pt x="382" y="0"/>
                  </a:lnTo>
                  <a:lnTo>
                    <a:pt x="403" y="0"/>
                  </a:lnTo>
                  <a:close/>
                </a:path>
              </a:pathLst>
            </a:custGeom>
            <a:solidFill>
              <a:srgbClr val="603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39" name="Freeform 11"/>
            <p:cNvSpPr>
              <a:spLocks/>
            </p:cNvSpPr>
            <p:nvPr/>
          </p:nvSpPr>
          <p:spPr bwMode="auto">
            <a:xfrm>
              <a:off x="3356793" y="2980244"/>
              <a:ext cx="681532" cy="437249"/>
            </a:xfrm>
            <a:custGeom>
              <a:avLst/>
              <a:gdLst>
                <a:gd name="T0" fmla="*/ 946 w 1327"/>
                <a:gd name="T1" fmla="*/ 1 h 852"/>
                <a:gd name="T2" fmla="*/ 1005 w 1327"/>
                <a:gd name="T3" fmla="*/ 9 h 852"/>
                <a:gd name="T4" fmla="*/ 1063 w 1327"/>
                <a:gd name="T5" fmla="*/ 25 h 852"/>
                <a:gd name="T6" fmla="*/ 1116 w 1327"/>
                <a:gd name="T7" fmla="*/ 49 h 852"/>
                <a:gd name="T8" fmla="*/ 1165 w 1327"/>
                <a:gd name="T9" fmla="*/ 81 h 852"/>
                <a:gd name="T10" fmla="*/ 1210 w 1327"/>
                <a:gd name="T11" fmla="*/ 119 h 852"/>
                <a:gd name="T12" fmla="*/ 1248 w 1327"/>
                <a:gd name="T13" fmla="*/ 163 h 852"/>
                <a:gd name="T14" fmla="*/ 1279 w 1327"/>
                <a:gd name="T15" fmla="*/ 212 h 852"/>
                <a:gd name="T16" fmla="*/ 1303 w 1327"/>
                <a:gd name="T17" fmla="*/ 265 h 852"/>
                <a:gd name="T18" fmla="*/ 1320 w 1327"/>
                <a:gd name="T19" fmla="*/ 323 h 852"/>
                <a:gd name="T20" fmla="*/ 1327 w 1327"/>
                <a:gd name="T21" fmla="*/ 383 h 852"/>
                <a:gd name="T22" fmla="*/ 1327 w 1327"/>
                <a:gd name="T23" fmla="*/ 469 h 852"/>
                <a:gd name="T24" fmla="*/ 1320 w 1327"/>
                <a:gd name="T25" fmla="*/ 530 h 852"/>
                <a:gd name="T26" fmla="*/ 1303 w 1327"/>
                <a:gd name="T27" fmla="*/ 586 h 852"/>
                <a:gd name="T28" fmla="*/ 1279 w 1327"/>
                <a:gd name="T29" fmla="*/ 639 h 852"/>
                <a:gd name="T30" fmla="*/ 1248 w 1327"/>
                <a:gd name="T31" fmla="*/ 688 h 852"/>
                <a:gd name="T32" fmla="*/ 1210 w 1327"/>
                <a:gd name="T33" fmla="*/ 733 h 852"/>
                <a:gd name="T34" fmla="*/ 1165 w 1327"/>
                <a:gd name="T35" fmla="*/ 771 h 852"/>
                <a:gd name="T36" fmla="*/ 1116 w 1327"/>
                <a:gd name="T37" fmla="*/ 803 h 852"/>
                <a:gd name="T38" fmla="*/ 1063 w 1327"/>
                <a:gd name="T39" fmla="*/ 827 h 852"/>
                <a:gd name="T40" fmla="*/ 1005 w 1327"/>
                <a:gd name="T41" fmla="*/ 843 h 852"/>
                <a:gd name="T42" fmla="*/ 946 w 1327"/>
                <a:gd name="T43" fmla="*/ 850 h 852"/>
                <a:gd name="T44" fmla="*/ 382 w 1327"/>
                <a:gd name="T45" fmla="*/ 850 h 852"/>
                <a:gd name="T46" fmla="*/ 321 w 1327"/>
                <a:gd name="T47" fmla="*/ 843 h 852"/>
                <a:gd name="T48" fmla="*/ 265 w 1327"/>
                <a:gd name="T49" fmla="*/ 827 h 852"/>
                <a:gd name="T50" fmla="*/ 210 w 1327"/>
                <a:gd name="T51" fmla="*/ 803 h 852"/>
                <a:gd name="T52" fmla="*/ 162 w 1327"/>
                <a:gd name="T53" fmla="*/ 771 h 852"/>
                <a:gd name="T54" fmla="*/ 118 w 1327"/>
                <a:gd name="T55" fmla="*/ 733 h 852"/>
                <a:gd name="T56" fmla="*/ 80 w 1327"/>
                <a:gd name="T57" fmla="*/ 688 h 852"/>
                <a:gd name="T58" fmla="*/ 48 w 1327"/>
                <a:gd name="T59" fmla="*/ 639 h 852"/>
                <a:gd name="T60" fmla="*/ 25 w 1327"/>
                <a:gd name="T61" fmla="*/ 586 h 852"/>
                <a:gd name="T62" fmla="*/ 8 w 1327"/>
                <a:gd name="T63" fmla="*/ 530 h 852"/>
                <a:gd name="T64" fmla="*/ 1 w 1327"/>
                <a:gd name="T65" fmla="*/ 469 h 852"/>
                <a:gd name="T66" fmla="*/ 1 w 1327"/>
                <a:gd name="T67" fmla="*/ 383 h 852"/>
                <a:gd name="T68" fmla="*/ 8 w 1327"/>
                <a:gd name="T69" fmla="*/ 323 h 852"/>
                <a:gd name="T70" fmla="*/ 25 w 1327"/>
                <a:gd name="T71" fmla="*/ 265 h 852"/>
                <a:gd name="T72" fmla="*/ 48 w 1327"/>
                <a:gd name="T73" fmla="*/ 212 h 852"/>
                <a:gd name="T74" fmla="*/ 80 w 1327"/>
                <a:gd name="T75" fmla="*/ 163 h 852"/>
                <a:gd name="T76" fmla="*/ 118 w 1327"/>
                <a:gd name="T77" fmla="*/ 119 h 852"/>
                <a:gd name="T78" fmla="*/ 162 w 1327"/>
                <a:gd name="T79" fmla="*/ 81 h 852"/>
                <a:gd name="T80" fmla="*/ 210 w 1327"/>
                <a:gd name="T81" fmla="*/ 49 h 852"/>
                <a:gd name="T82" fmla="*/ 265 w 1327"/>
                <a:gd name="T83" fmla="*/ 25 h 852"/>
                <a:gd name="T84" fmla="*/ 321 w 1327"/>
                <a:gd name="T85" fmla="*/ 9 h 852"/>
                <a:gd name="T86" fmla="*/ 382 w 1327"/>
                <a:gd name="T87" fmla="*/ 1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7" h="852">
                  <a:moveTo>
                    <a:pt x="403" y="0"/>
                  </a:moveTo>
                  <a:lnTo>
                    <a:pt x="925" y="0"/>
                  </a:lnTo>
                  <a:lnTo>
                    <a:pt x="946" y="1"/>
                  </a:lnTo>
                  <a:lnTo>
                    <a:pt x="966" y="2"/>
                  </a:lnTo>
                  <a:lnTo>
                    <a:pt x="986" y="5"/>
                  </a:lnTo>
                  <a:lnTo>
                    <a:pt x="1005" y="9"/>
                  </a:lnTo>
                  <a:lnTo>
                    <a:pt x="1025" y="13"/>
                  </a:lnTo>
                  <a:lnTo>
                    <a:pt x="1044" y="19"/>
                  </a:lnTo>
                  <a:lnTo>
                    <a:pt x="1063" y="25"/>
                  </a:lnTo>
                  <a:lnTo>
                    <a:pt x="1081" y="33"/>
                  </a:lnTo>
                  <a:lnTo>
                    <a:pt x="1099" y="40"/>
                  </a:lnTo>
                  <a:lnTo>
                    <a:pt x="1116" y="49"/>
                  </a:lnTo>
                  <a:lnTo>
                    <a:pt x="1134" y="59"/>
                  </a:lnTo>
                  <a:lnTo>
                    <a:pt x="1150" y="70"/>
                  </a:lnTo>
                  <a:lnTo>
                    <a:pt x="1165" y="81"/>
                  </a:lnTo>
                  <a:lnTo>
                    <a:pt x="1180" y="92"/>
                  </a:lnTo>
                  <a:lnTo>
                    <a:pt x="1196" y="106"/>
                  </a:lnTo>
                  <a:lnTo>
                    <a:pt x="1210" y="119"/>
                  </a:lnTo>
                  <a:lnTo>
                    <a:pt x="1223" y="133"/>
                  </a:lnTo>
                  <a:lnTo>
                    <a:pt x="1236" y="148"/>
                  </a:lnTo>
                  <a:lnTo>
                    <a:pt x="1248" y="163"/>
                  </a:lnTo>
                  <a:lnTo>
                    <a:pt x="1259" y="178"/>
                  </a:lnTo>
                  <a:lnTo>
                    <a:pt x="1270" y="195"/>
                  </a:lnTo>
                  <a:lnTo>
                    <a:pt x="1279" y="212"/>
                  </a:lnTo>
                  <a:lnTo>
                    <a:pt x="1288" y="229"/>
                  </a:lnTo>
                  <a:lnTo>
                    <a:pt x="1296" y="247"/>
                  </a:lnTo>
                  <a:lnTo>
                    <a:pt x="1303" y="265"/>
                  </a:lnTo>
                  <a:lnTo>
                    <a:pt x="1310" y="284"/>
                  </a:lnTo>
                  <a:lnTo>
                    <a:pt x="1315" y="303"/>
                  </a:lnTo>
                  <a:lnTo>
                    <a:pt x="1320" y="323"/>
                  </a:lnTo>
                  <a:lnTo>
                    <a:pt x="1323" y="343"/>
                  </a:lnTo>
                  <a:lnTo>
                    <a:pt x="1326" y="362"/>
                  </a:lnTo>
                  <a:lnTo>
                    <a:pt x="1327" y="383"/>
                  </a:lnTo>
                  <a:lnTo>
                    <a:pt x="1327" y="403"/>
                  </a:lnTo>
                  <a:lnTo>
                    <a:pt x="1327" y="448"/>
                  </a:lnTo>
                  <a:lnTo>
                    <a:pt x="1327" y="469"/>
                  </a:lnTo>
                  <a:lnTo>
                    <a:pt x="1326" y="489"/>
                  </a:lnTo>
                  <a:lnTo>
                    <a:pt x="1323" y="509"/>
                  </a:lnTo>
                  <a:lnTo>
                    <a:pt x="1320" y="530"/>
                  </a:lnTo>
                  <a:lnTo>
                    <a:pt x="1315" y="548"/>
                  </a:lnTo>
                  <a:lnTo>
                    <a:pt x="1310" y="568"/>
                  </a:lnTo>
                  <a:lnTo>
                    <a:pt x="1303" y="586"/>
                  </a:lnTo>
                  <a:lnTo>
                    <a:pt x="1296" y="605"/>
                  </a:lnTo>
                  <a:lnTo>
                    <a:pt x="1288" y="622"/>
                  </a:lnTo>
                  <a:lnTo>
                    <a:pt x="1279" y="639"/>
                  </a:lnTo>
                  <a:lnTo>
                    <a:pt x="1270" y="657"/>
                  </a:lnTo>
                  <a:lnTo>
                    <a:pt x="1259" y="673"/>
                  </a:lnTo>
                  <a:lnTo>
                    <a:pt x="1248" y="688"/>
                  </a:lnTo>
                  <a:lnTo>
                    <a:pt x="1236" y="704"/>
                  </a:lnTo>
                  <a:lnTo>
                    <a:pt x="1223" y="719"/>
                  </a:lnTo>
                  <a:lnTo>
                    <a:pt x="1210" y="733"/>
                  </a:lnTo>
                  <a:lnTo>
                    <a:pt x="1196" y="746"/>
                  </a:lnTo>
                  <a:lnTo>
                    <a:pt x="1180" y="759"/>
                  </a:lnTo>
                  <a:lnTo>
                    <a:pt x="1165" y="771"/>
                  </a:lnTo>
                  <a:lnTo>
                    <a:pt x="1150" y="782"/>
                  </a:lnTo>
                  <a:lnTo>
                    <a:pt x="1134" y="793"/>
                  </a:lnTo>
                  <a:lnTo>
                    <a:pt x="1116" y="803"/>
                  </a:lnTo>
                  <a:lnTo>
                    <a:pt x="1099" y="811"/>
                  </a:lnTo>
                  <a:lnTo>
                    <a:pt x="1081" y="819"/>
                  </a:lnTo>
                  <a:lnTo>
                    <a:pt x="1063" y="827"/>
                  </a:lnTo>
                  <a:lnTo>
                    <a:pt x="1044" y="833"/>
                  </a:lnTo>
                  <a:lnTo>
                    <a:pt x="1025" y="838"/>
                  </a:lnTo>
                  <a:lnTo>
                    <a:pt x="1005" y="843"/>
                  </a:lnTo>
                  <a:lnTo>
                    <a:pt x="986" y="846"/>
                  </a:lnTo>
                  <a:lnTo>
                    <a:pt x="966" y="849"/>
                  </a:lnTo>
                  <a:lnTo>
                    <a:pt x="946" y="850"/>
                  </a:lnTo>
                  <a:lnTo>
                    <a:pt x="925" y="852"/>
                  </a:lnTo>
                  <a:lnTo>
                    <a:pt x="403" y="852"/>
                  </a:lnTo>
                  <a:lnTo>
                    <a:pt x="382" y="850"/>
                  </a:lnTo>
                  <a:lnTo>
                    <a:pt x="362" y="849"/>
                  </a:lnTo>
                  <a:lnTo>
                    <a:pt x="341" y="846"/>
                  </a:lnTo>
                  <a:lnTo>
                    <a:pt x="321" y="843"/>
                  </a:lnTo>
                  <a:lnTo>
                    <a:pt x="302" y="838"/>
                  </a:lnTo>
                  <a:lnTo>
                    <a:pt x="283" y="833"/>
                  </a:lnTo>
                  <a:lnTo>
                    <a:pt x="265" y="827"/>
                  </a:lnTo>
                  <a:lnTo>
                    <a:pt x="246" y="819"/>
                  </a:lnTo>
                  <a:lnTo>
                    <a:pt x="228" y="811"/>
                  </a:lnTo>
                  <a:lnTo>
                    <a:pt x="210" y="803"/>
                  </a:lnTo>
                  <a:lnTo>
                    <a:pt x="194" y="793"/>
                  </a:lnTo>
                  <a:lnTo>
                    <a:pt x="178" y="782"/>
                  </a:lnTo>
                  <a:lnTo>
                    <a:pt x="162" y="771"/>
                  </a:lnTo>
                  <a:lnTo>
                    <a:pt x="146" y="759"/>
                  </a:lnTo>
                  <a:lnTo>
                    <a:pt x="132" y="746"/>
                  </a:lnTo>
                  <a:lnTo>
                    <a:pt x="118" y="733"/>
                  </a:lnTo>
                  <a:lnTo>
                    <a:pt x="105" y="719"/>
                  </a:lnTo>
                  <a:lnTo>
                    <a:pt x="92" y="704"/>
                  </a:lnTo>
                  <a:lnTo>
                    <a:pt x="80" y="688"/>
                  </a:lnTo>
                  <a:lnTo>
                    <a:pt x="69" y="673"/>
                  </a:lnTo>
                  <a:lnTo>
                    <a:pt x="58" y="657"/>
                  </a:lnTo>
                  <a:lnTo>
                    <a:pt x="48" y="639"/>
                  </a:lnTo>
                  <a:lnTo>
                    <a:pt x="40" y="622"/>
                  </a:lnTo>
                  <a:lnTo>
                    <a:pt x="31" y="605"/>
                  </a:lnTo>
                  <a:lnTo>
                    <a:pt x="25" y="586"/>
                  </a:lnTo>
                  <a:lnTo>
                    <a:pt x="18" y="568"/>
                  </a:lnTo>
                  <a:lnTo>
                    <a:pt x="13" y="548"/>
                  </a:lnTo>
                  <a:lnTo>
                    <a:pt x="8" y="530"/>
                  </a:lnTo>
                  <a:lnTo>
                    <a:pt x="4" y="509"/>
                  </a:lnTo>
                  <a:lnTo>
                    <a:pt x="2" y="489"/>
                  </a:lnTo>
                  <a:lnTo>
                    <a:pt x="1" y="469"/>
                  </a:lnTo>
                  <a:lnTo>
                    <a:pt x="0" y="448"/>
                  </a:lnTo>
                  <a:lnTo>
                    <a:pt x="0" y="403"/>
                  </a:lnTo>
                  <a:lnTo>
                    <a:pt x="1" y="383"/>
                  </a:lnTo>
                  <a:lnTo>
                    <a:pt x="2" y="362"/>
                  </a:lnTo>
                  <a:lnTo>
                    <a:pt x="4" y="343"/>
                  </a:lnTo>
                  <a:lnTo>
                    <a:pt x="8" y="323"/>
                  </a:lnTo>
                  <a:lnTo>
                    <a:pt x="13" y="303"/>
                  </a:lnTo>
                  <a:lnTo>
                    <a:pt x="18" y="284"/>
                  </a:lnTo>
                  <a:lnTo>
                    <a:pt x="25" y="265"/>
                  </a:lnTo>
                  <a:lnTo>
                    <a:pt x="31" y="247"/>
                  </a:lnTo>
                  <a:lnTo>
                    <a:pt x="40" y="229"/>
                  </a:lnTo>
                  <a:lnTo>
                    <a:pt x="48" y="212"/>
                  </a:lnTo>
                  <a:lnTo>
                    <a:pt x="58" y="195"/>
                  </a:lnTo>
                  <a:lnTo>
                    <a:pt x="69" y="178"/>
                  </a:lnTo>
                  <a:lnTo>
                    <a:pt x="80" y="163"/>
                  </a:lnTo>
                  <a:lnTo>
                    <a:pt x="92" y="148"/>
                  </a:lnTo>
                  <a:lnTo>
                    <a:pt x="105" y="133"/>
                  </a:lnTo>
                  <a:lnTo>
                    <a:pt x="118" y="119"/>
                  </a:lnTo>
                  <a:lnTo>
                    <a:pt x="132" y="106"/>
                  </a:lnTo>
                  <a:lnTo>
                    <a:pt x="146" y="92"/>
                  </a:lnTo>
                  <a:lnTo>
                    <a:pt x="162" y="81"/>
                  </a:lnTo>
                  <a:lnTo>
                    <a:pt x="178" y="70"/>
                  </a:lnTo>
                  <a:lnTo>
                    <a:pt x="194" y="59"/>
                  </a:lnTo>
                  <a:lnTo>
                    <a:pt x="210" y="49"/>
                  </a:lnTo>
                  <a:lnTo>
                    <a:pt x="228" y="40"/>
                  </a:lnTo>
                  <a:lnTo>
                    <a:pt x="246" y="33"/>
                  </a:lnTo>
                  <a:lnTo>
                    <a:pt x="265" y="25"/>
                  </a:lnTo>
                  <a:lnTo>
                    <a:pt x="283" y="19"/>
                  </a:lnTo>
                  <a:lnTo>
                    <a:pt x="302" y="13"/>
                  </a:lnTo>
                  <a:lnTo>
                    <a:pt x="321" y="9"/>
                  </a:lnTo>
                  <a:lnTo>
                    <a:pt x="341" y="5"/>
                  </a:lnTo>
                  <a:lnTo>
                    <a:pt x="362" y="2"/>
                  </a:lnTo>
                  <a:lnTo>
                    <a:pt x="382" y="1"/>
                  </a:lnTo>
                  <a:lnTo>
                    <a:pt x="403" y="0"/>
                  </a:lnTo>
                  <a:close/>
                </a:path>
              </a:pathLst>
            </a:custGeom>
            <a:solidFill>
              <a:srgbClr val="603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40" name="Freeform 12"/>
            <p:cNvSpPr>
              <a:spLocks/>
            </p:cNvSpPr>
            <p:nvPr/>
          </p:nvSpPr>
          <p:spPr bwMode="auto">
            <a:xfrm>
              <a:off x="3465591" y="2247390"/>
              <a:ext cx="700008" cy="599420"/>
            </a:xfrm>
            <a:custGeom>
              <a:avLst/>
              <a:gdLst>
                <a:gd name="T0" fmla="*/ 729 w 1364"/>
                <a:gd name="T1" fmla="*/ 43 h 1166"/>
                <a:gd name="T2" fmla="*/ 789 w 1364"/>
                <a:gd name="T3" fmla="*/ 19 h 1166"/>
                <a:gd name="T4" fmla="*/ 851 w 1364"/>
                <a:gd name="T5" fmla="*/ 5 h 1166"/>
                <a:gd name="T6" fmla="*/ 913 w 1364"/>
                <a:gd name="T7" fmla="*/ 0 h 1166"/>
                <a:gd name="T8" fmla="*/ 975 w 1364"/>
                <a:gd name="T9" fmla="*/ 5 h 1166"/>
                <a:gd name="T10" fmla="*/ 1036 w 1364"/>
                <a:gd name="T11" fmla="*/ 18 h 1166"/>
                <a:gd name="T12" fmla="*/ 1093 w 1364"/>
                <a:gd name="T13" fmla="*/ 39 h 1166"/>
                <a:gd name="T14" fmla="*/ 1148 w 1364"/>
                <a:gd name="T15" fmla="*/ 70 h 1166"/>
                <a:gd name="T16" fmla="*/ 1197 w 1364"/>
                <a:gd name="T17" fmla="*/ 107 h 1166"/>
                <a:gd name="T18" fmla="*/ 1241 w 1364"/>
                <a:gd name="T19" fmla="*/ 152 h 1166"/>
                <a:gd name="T20" fmla="*/ 1279 w 1364"/>
                <a:gd name="T21" fmla="*/ 205 h 1166"/>
                <a:gd name="T22" fmla="*/ 1323 w 1364"/>
                <a:gd name="T23" fmla="*/ 286 h 1166"/>
                <a:gd name="T24" fmla="*/ 1346 w 1364"/>
                <a:gd name="T25" fmla="*/ 346 h 1166"/>
                <a:gd name="T26" fmla="*/ 1360 w 1364"/>
                <a:gd name="T27" fmla="*/ 408 h 1166"/>
                <a:gd name="T28" fmla="*/ 1364 w 1364"/>
                <a:gd name="T29" fmla="*/ 471 h 1166"/>
                <a:gd name="T30" fmla="*/ 1360 w 1364"/>
                <a:gd name="T31" fmla="*/ 533 h 1166"/>
                <a:gd name="T32" fmla="*/ 1346 w 1364"/>
                <a:gd name="T33" fmla="*/ 593 h 1166"/>
                <a:gd name="T34" fmla="*/ 1324 w 1364"/>
                <a:gd name="T35" fmla="*/ 652 h 1166"/>
                <a:gd name="T36" fmla="*/ 1294 w 1364"/>
                <a:gd name="T37" fmla="*/ 706 h 1166"/>
                <a:gd name="T38" fmla="*/ 1256 w 1364"/>
                <a:gd name="T39" fmla="*/ 756 h 1166"/>
                <a:gd name="T40" fmla="*/ 1212 w 1364"/>
                <a:gd name="T41" fmla="*/ 801 h 1166"/>
                <a:gd name="T42" fmla="*/ 1160 w 1364"/>
                <a:gd name="T43" fmla="*/ 839 h 1166"/>
                <a:gd name="T44" fmla="*/ 635 w 1364"/>
                <a:gd name="T45" fmla="*/ 1124 h 1166"/>
                <a:gd name="T46" fmla="*/ 576 w 1364"/>
                <a:gd name="T47" fmla="*/ 1148 h 1166"/>
                <a:gd name="T48" fmla="*/ 514 w 1364"/>
                <a:gd name="T49" fmla="*/ 1162 h 1166"/>
                <a:gd name="T50" fmla="*/ 452 w 1364"/>
                <a:gd name="T51" fmla="*/ 1166 h 1166"/>
                <a:gd name="T52" fmla="*/ 390 w 1364"/>
                <a:gd name="T53" fmla="*/ 1162 h 1166"/>
                <a:gd name="T54" fmla="*/ 330 w 1364"/>
                <a:gd name="T55" fmla="*/ 1149 h 1166"/>
                <a:gd name="T56" fmla="*/ 272 w 1364"/>
                <a:gd name="T57" fmla="*/ 1127 h 1166"/>
                <a:gd name="T58" fmla="*/ 218 w 1364"/>
                <a:gd name="T59" fmla="*/ 1096 h 1166"/>
                <a:gd name="T60" fmla="*/ 168 w 1364"/>
                <a:gd name="T61" fmla="*/ 1059 h 1166"/>
                <a:gd name="T62" fmla="*/ 123 w 1364"/>
                <a:gd name="T63" fmla="*/ 1014 h 1166"/>
                <a:gd name="T64" fmla="*/ 86 w 1364"/>
                <a:gd name="T65" fmla="*/ 962 h 1166"/>
                <a:gd name="T66" fmla="*/ 43 w 1364"/>
                <a:gd name="T67" fmla="*/ 880 h 1166"/>
                <a:gd name="T68" fmla="*/ 19 w 1364"/>
                <a:gd name="T69" fmla="*/ 820 h 1166"/>
                <a:gd name="T70" fmla="*/ 6 w 1364"/>
                <a:gd name="T71" fmla="*/ 758 h 1166"/>
                <a:gd name="T72" fmla="*/ 0 w 1364"/>
                <a:gd name="T73" fmla="*/ 695 h 1166"/>
                <a:gd name="T74" fmla="*/ 6 w 1364"/>
                <a:gd name="T75" fmla="*/ 633 h 1166"/>
                <a:gd name="T76" fmla="*/ 19 w 1364"/>
                <a:gd name="T77" fmla="*/ 573 h 1166"/>
                <a:gd name="T78" fmla="*/ 41 w 1364"/>
                <a:gd name="T79" fmla="*/ 515 h 1166"/>
                <a:gd name="T80" fmla="*/ 70 w 1364"/>
                <a:gd name="T81" fmla="*/ 460 h 1166"/>
                <a:gd name="T82" fmla="*/ 108 w 1364"/>
                <a:gd name="T83" fmla="*/ 410 h 1166"/>
                <a:gd name="T84" fmla="*/ 154 w 1364"/>
                <a:gd name="T85" fmla="*/ 366 h 1166"/>
                <a:gd name="T86" fmla="*/ 206 w 1364"/>
                <a:gd name="T87" fmla="*/ 32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4" h="1166">
                  <a:moveTo>
                    <a:pt x="224" y="317"/>
                  </a:moveTo>
                  <a:lnTo>
                    <a:pt x="709" y="52"/>
                  </a:lnTo>
                  <a:lnTo>
                    <a:pt x="729" y="43"/>
                  </a:lnTo>
                  <a:lnTo>
                    <a:pt x="749" y="33"/>
                  </a:lnTo>
                  <a:lnTo>
                    <a:pt x="769" y="25"/>
                  </a:lnTo>
                  <a:lnTo>
                    <a:pt x="789" y="19"/>
                  </a:lnTo>
                  <a:lnTo>
                    <a:pt x="809" y="13"/>
                  </a:lnTo>
                  <a:lnTo>
                    <a:pt x="830" y="9"/>
                  </a:lnTo>
                  <a:lnTo>
                    <a:pt x="851" y="5"/>
                  </a:lnTo>
                  <a:lnTo>
                    <a:pt x="871" y="2"/>
                  </a:lnTo>
                  <a:lnTo>
                    <a:pt x="892" y="0"/>
                  </a:lnTo>
                  <a:lnTo>
                    <a:pt x="913" y="0"/>
                  </a:lnTo>
                  <a:lnTo>
                    <a:pt x="933" y="0"/>
                  </a:lnTo>
                  <a:lnTo>
                    <a:pt x="954" y="2"/>
                  </a:lnTo>
                  <a:lnTo>
                    <a:pt x="975" y="5"/>
                  </a:lnTo>
                  <a:lnTo>
                    <a:pt x="995" y="8"/>
                  </a:lnTo>
                  <a:lnTo>
                    <a:pt x="1015" y="12"/>
                  </a:lnTo>
                  <a:lnTo>
                    <a:pt x="1036" y="18"/>
                  </a:lnTo>
                  <a:lnTo>
                    <a:pt x="1055" y="24"/>
                  </a:lnTo>
                  <a:lnTo>
                    <a:pt x="1074" y="32"/>
                  </a:lnTo>
                  <a:lnTo>
                    <a:pt x="1093" y="39"/>
                  </a:lnTo>
                  <a:lnTo>
                    <a:pt x="1112" y="49"/>
                  </a:lnTo>
                  <a:lnTo>
                    <a:pt x="1129" y="59"/>
                  </a:lnTo>
                  <a:lnTo>
                    <a:pt x="1148" y="70"/>
                  </a:lnTo>
                  <a:lnTo>
                    <a:pt x="1164" y="82"/>
                  </a:lnTo>
                  <a:lnTo>
                    <a:pt x="1181" y="94"/>
                  </a:lnTo>
                  <a:lnTo>
                    <a:pt x="1197" y="107"/>
                  </a:lnTo>
                  <a:lnTo>
                    <a:pt x="1213" y="122"/>
                  </a:lnTo>
                  <a:lnTo>
                    <a:pt x="1227" y="136"/>
                  </a:lnTo>
                  <a:lnTo>
                    <a:pt x="1241" y="152"/>
                  </a:lnTo>
                  <a:lnTo>
                    <a:pt x="1254" y="169"/>
                  </a:lnTo>
                  <a:lnTo>
                    <a:pt x="1267" y="187"/>
                  </a:lnTo>
                  <a:lnTo>
                    <a:pt x="1279" y="205"/>
                  </a:lnTo>
                  <a:lnTo>
                    <a:pt x="1290" y="224"/>
                  </a:lnTo>
                  <a:lnTo>
                    <a:pt x="1313" y="267"/>
                  </a:lnTo>
                  <a:lnTo>
                    <a:pt x="1323" y="286"/>
                  </a:lnTo>
                  <a:lnTo>
                    <a:pt x="1331" y="306"/>
                  </a:lnTo>
                  <a:lnTo>
                    <a:pt x="1339" y="325"/>
                  </a:lnTo>
                  <a:lnTo>
                    <a:pt x="1346" y="346"/>
                  </a:lnTo>
                  <a:lnTo>
                    <a:pt x="1352" y="367"/>
                  </a:lnTo>
                  <a:lnTo>
                    <a:pt x="1356" y="387"/>
                  </a:lnTo>
                  <a:lnTo>
                    <a:pt x="1360" y="408"/>
                  </a:lnTo>
                  <a:lnTo>
                    <a:pt x="1362" y="429"/>
                  </a:lnTo>
                  <a:lnTo>
                    <a:pt x="1364" y="449"/>
                  </a:lnTo>
                  <a:lnTo>
                    <a:pt x="1364" y="471"/>
                  </a:lnTo>
                  <a:lnTo>
                    <a:pt x="1363" y="492"/>
                  </a:lnTo>
                  <a:lnTo>
                    <a:pt x="1362" y="512"/>
                  </a:lnTo>
                  <a:lnTo>
                    <a:pt x="1360" y="533"/>
                  </a:lnTo>
                  <a:lnTo>
                    <a:pt x="1356" y="553"/>
                  </a:lnTo>
                  <a:lnTo>
                    <a:pt x="1351" y="573"/>
                  </a:lnTo>
                  <a:lnTo>
                    <a:pt x="1346" y="593"/>
                  </a:lnTo>
                  <a:lnTo>
                    <a:pt x="1340" y="612"/>
                  </a:lnTo>
                  <a:lnTo>
                    <a:pt x="1332" y="632"/>
                  </a:lnTo>
                  <a:lnTo>
                    <a:pt x="1324" y="652"/>
                  </a:lnTo>
                  <a:lnTo>
                    <a:pt x="1315" y="670"/>
                  </a:lnTo>
                  <a:lnTo>
                    <a:pt x="1305" y="688"/>
                  </a:lnTo>
                  <a:lnTo>
                    <a:pt x="1294" y="706"/>
                  </a:lnTo>
                  <a:lnTo>
                    <a:pt x="1282" y="723"/>
                  </a:lnTo>
                  <a:lnTo>
                    <a:pt x="1270" y="740"/>
                  </a:lnTo>
                  <a:lnTo>
                    <a:pt x="1256" y="756"/>
                  </a:lnTo>
                  <a:lnTo>
                    <a:pt x="1242" y="771"/>
                  </a:lnTo>
                  <a:lnTo>
                    <a:pt x="1227" y="786"/>
                  </a:lnTo>
                  <a:lnTo>
                    <a:pt x="1212" y="801"/>
                  </a:lnTo>
                  <a:lnTo>
                    <a:pt x="1194" y="814"/>
                  </a:lnTo>
                  <a:lnTo>
                    <a:pt x="1177" y="827"/>
                  </a:lnTo>
                  <a:lnTo>
                    <a:pt x="1160" y="839"/>
                  </a:lnTo>
                  <a:lnTo>
                    <a:pt x="1140" y="850"/>
                  </a:lnTo>
                  <a:lnTo>
                    <a:pt x="655" y="1114"/>
                  </a:lnTo>
                  <a:lnTo>
                    <a:pt x="635" y="1124"/>
                  </a:lnTo>
                  <a:lnTo>
                    <a:pt x="616" y="1133"/>
                  </a:lnTo>
                  <a:lnTo>
                    <a:pt x="596" y="1141"/>
                  </a:lnTo>
                  <a:lnTo>
                    <a:pt x="576" y="1148"/>
                  </a:lnTo>
                  <a:lnTo>
                    <a:pt x="555" y="1153"/>
                  </a:lnTo>
                  <a:lnTo>
                    <a:pt x="534" y="1157"/>
                  </a:lnTo>
                  <a:lnTo>
                    <a:pt x="514" y="1162"/>
                  </a:lnTo>
                  <a:lnTo>
                    <a:pt x="493" y="1164"/>
                  </a:lnTo>
                  <a:lnTo>
                    <a:pt x="472" y="1166"/>
                  </a:lnTo>
                  <a:lnTo>
                    <a:pt x="452" y="1166"/>
                  </a:lnTo>
                  <a:lnTo>
                    <a:pt x="431" y="1166"/>
                  </a:lnTo>
                  <a:lnTo>
                    <a:pt x="410" y="1164"/>
                  </a:lnTo>
                  <a:lnTo>
                    <a:pt x="390" y="1162"/>
                  </a:lnTo>
                  <a:lnTo>
                    <a:pt x="370" y="1158"/>
                  </a:lnTo>
                  <a:lnTo>
                    <a:pt x="350" y="1154"/>
                  </a:lnTo>
                  <a:lnTo>
                    <a:pt x="330" y="1149"/>
                  </a:lnTo>
                  <a:lnTo>
                    <a:pt x="310" y="1142"/>
                  </a:lnTo>
                  <a:lnTo>
                    <a:pt x="291" y="1134"/>
                  </a:lnTo>
                  <a:lnTo>
                    <a:pt x="272" y="1127"/>
                  </a:lnTo>
                  <a:lnTo>
                    <a:pt x="254" y="1117"/>
                  </a:lnTo>
                  <a:lnTo>
                    <a:pt x="235" y="1107"/>
                  </a:lnTo>
                  <a:lnTo>
                    <a:pt x="218" y="1096"/>
                  </a:lnTo>
                  <a:lnTo>
                    <a:pt x="201" y="1086"/>
                  </a:lnTo>
                  <a:lnTo>
                    <a:pt x="184" y="1073"/>
                  </a:lnTo>
                  <a:lnTo>
                    <a:pt x="168" y="1059"/>
                  </a:lnTo>
                  <a:lnTo>
                    <a:pt x="153" y="1044"/>
                  </a:lnTo>
                  <a:lnTo>
                    <a:pt x="138" y="1030"/>
                  </a:lnTo>
                  <a:lnTo>
                    <a:pt x="123" y="1014"/>
                  </a:lnTo>
                  <a:lnTo>
                    <a:pt x="110" y="997"/>
                  </a:lnTo>
                  <a:lnTo>
                    <a:pt x="97" y="979"/>
                  </a:lnTo>
                  <a:lnTo>
                    <a:pt x="86" y="962"/>
                  </a:lnTo>
                  <a:lnTo>
                    <a:pt x="76" y="942"/>
                  </a:lnTo>
                  <a:lnTo>
                    <a:pt x="53" y="901"/>
                  </a:lnTo>
                  <a:lnTo>
                    <a:pt x="43" y="880"/>
                  </a:lnTo>
                  <a:lnTo>
                    <a:pt x="33" y="860"/>
                  </a:lnTo>
                  <a:lnTo>
                    <a:pt x="26" y="841"/>
                  </a:lnTo>
                  <a:lnTo>
                    <a:pt x="19" y="820"/>
                  </a:lnTo>
                  <a:lnTo>
                    <a:pt x="14" y="800"/>
                  </a:lnTo>
                  <a:lnTo>
                    <a:pt x="9" y="779"/>
                  </a:lnTo>
                  <a:lnTo>
                    <a:pt x="6" y="758"/>
                  </a:lnTo>
                  <a:lnTo>
                    <a:pt x="3" y="738"/>
                  </a:lnTo>
                  <a:lnTo>
                    <a:pt x="2" y="717"/>
                  </a:lnTo>
                  <a:lnTo>
                    <a:pt x="0" y="695"/>
                  </a:lnTo>
                  <a:lnTo>
                    <a:pt x="2" y="674"/>
                  </a:lnTo>
                  <a:lnTo>
                    <a:pt x="3" y="654"/>
                  </a:lnTo>
                  <a:lnTo>
                    <a:pt x="6" y="633"/>
                  </a:lnTo>
                  <a:lnTo>
                    <a:pt x="9" y="614"/>
                  </a:lnTo>
                  <a:lnTo>
                    <a:pt x="14" y="593"/>
                  </a:lnTo>
                  <a:lnTo>
                    <a:pt x="19" y="573"/>
                  </a:lnTo>
                  <a:lnTo>
                    <a:pt x="26" y="554"/>
                  </a:lnTo>
                  <a:lnTo>
                    <a:pt x="32" y="534"/>
                  </a:lnTo>
                  <a:lnTo>
                    <a:pt x="41" y="515"/>
                  </a:lnTo>
                  <a:lnTo>
                    <a:pt x="49" y="496"/>
                  </a:lnTo>
                  <a:lnTo>
                    <a:pt x="59" y="479"/>
                  </a:lnTo>
                  <a:lnTo>
                    <a:pt x="70" y="460"/>
                  </a:lnTo>
                  <a:lnTo>
                    <a:pt x="82" y="443"/>
                  </a:lnTo>
                  <a:lnTo>
                    <a:pt x="95" y="427"/>
                  </a:lnTo>
                  <a:lnTo>
                    <a:pt x="108" y="410"/>
                  </a:lnTo>
                  <a:lnTo>
                    <a:pt x="122" y="395"/>
                  </a:lnTo>
                  <a:lnTo>
                    <a:pt x="138" y="380"/>
                  </a:lnTo>
                  <a:lnTo>
                    <a:pt x="154" y="366"/>
                  </a:lnTo>
                  <a:lnTo>
                    <a:pt x="170" y="353"/>
                  </a:lnTo>
                  <a:lnTo>
                    <a:pt x="188" y="340"/>
                  </a:lnTo>
                  <a:lnTo>
                    <a:pt x="206" y="328"/>
                  </a:lnTo>
                  <a:lnTo>
                    <a:pt x="224" y="317"/>
                  </a:lnTo>
                  <a:close/>
                </a:path>
              </a:pathLst>
            </a:custGeom>
            <a:solidFill>
              <a:srgbClr val="603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41" name="Freeform 13"/>
            <p:cNvSpPr>
              <a:spLocks/>
            </p:cNvSpPr>
            <p:nvPr/>
          </p:nvSpPr>
          <p:spPr bwMode="auto">
            <a:xfrm>
              <a:off x="2377603" y="4640965"/>
              <a:ext cx="240179" cy="240179"/>
            </a:xfrm>
            <a:custGeom>
              <a:avLst/>
              <a:gdLst>
                <a:gd name="T0" fmla="*/ 247 w 470"/>
                <a:gd name="T1" fmla="*/ 0 h 470"/>
                <a:gd name="T2" fmla="*/ 271 w 470"/>
                <a:gd name="T3" fmla="*/ 3 h 470"/>
                <a:gd name="T4" fmla="*/ 294 w 470"/>
                <a:gd name="T5" fmla="*/ 8 h 470"/>
                <a:gd name="T6" fmla="*/ 315 w 470"/>
                <a:gd name="T7" fmla="*/ 14 h 470"/>
                <a:gd name="T8" fmla="*/ 336 w 470"/>
                <a:gd name="T9" fmla="*/ 23 h 470"/>
                <a:gd name="T10" fmla="*/ 357 w 470"/>
                <a:gd name="T11" fmla="*/ 34 h 470"/>
                <a:gd name="T12" fmla="*/ 384 w 470"/>
                <a:gd name="T13" fmla="*/ 54 h 470"/>
                <a:gd name="T14" fmla="*/ 415 w 470"/>
                <a:gd name="T15" fmla="*/ 86 h 470"/>
                <a:gd name="T16" fmla="*/ 436 w 470"/>
                <a:gd name="T17" fmla="*/ 113 h 470"/>
                <a:gd name="T18" fmla="*/ 447 w 470"/>
                <a:gd name="T19" fmla="*/ 133 h 470"/>
                <a:gd name="T20" fmla="*/ 456 w 470"/>
                <a:gd name="T21" fmla="*/ 155 h 470"/>
                <a:gd name="T22" fmla="*/ 462 w 470"/>
                <a:gd name="T23" fmla="*/ 177 h 470"/>
                <a:gd name="T24" fmla="*/ 467 w 470"/>
                <a:gd name="T25" fmla="*/ 199 h 470"/>
                <a:gd name="T26" fmla="*/ 470 w 470"/>
                <a:gd name="T27" fmla="*/ 223 h 470"/>
                <a:gd name="T28" fmla="*/ 470 w 470"/>
                <a:gd name="T29" fmla="*/ 247 h 470"/>
                <a:gd name="T30" fmla="*/ 467 w 470"/>
                <a:gd name="T31" fmla="*/ 271 h 470"/>
                <a:gd name="T32" fmla="*/ 462 w 470"/>
                <a:gd name="T33" fmla="*/ 294 h 470"/>
                <a:gd name="T34" fmla="*/ 456 w 470"/>
                <a:gd name="T35" fmla="*/ 316 h 470"/>
                <a:gd name="T36" fmla="*/ 447 w 470"/>
                <a:gd name="T37" fmla="*/ 337 h 470"/>
                <a:gd name="T38" fmla="*/ 436 w 470"/>
                <a:gd name="T39" fmla="*/ 357 h 470"/>
                <a:gd name="T40" fmla="*/ 415 w 470"/>
                <a:gd name="T41" fmla="*/ 385 h 470"/>
                <a:gd name="T42" fmla="*/ 384 w 470"/>
                <a:gd name="T43" fmla="*/ 417 h 470"/>
                <a:gd name="T44" fmla="*/ 357 w 470"/>
                <a:gd name="T45" fmla="*/ 436 h 470"/>
                <a:gd name="T46" fmla="*/ 336 w 470"/>
                <a:gd name="T47" fmla="*/ 447 h 470"/>
                <a:gd name="T48" fmla="*/ 315 w 470"/>
                <a:gd name="T49" fmla="*/ 456 h 470"/>
                <a:gd name="T50" fmla="*/ 294 w 470"/>
                <a:gd name="T51" fmla="*/ 463 h 470"/>
                <a:gd name="T52" fmla="*/ 271 w 470"/>
                <a:gd name="T53" fmla="*/ 468 h 470"/>
                <a:gd name="T54" fmla="*/ 247 w 470"/>
                <a:gd name="T55" fmla="*/ 470 h 470"/>
                <a:gd name="T56" fmla="*/ 223 w 470"/>
                <a:gd name="T57" fmla="*/ 470 h 470"/>
                <a:gd name="T58" fmla="*/ 199 w 470"/>
                <a:gd name="T59" fmla="*/ 468 h 470"/>
                <a:gd name="T60" fmla="*/ 176 w 470"/>
                <a:gd name="T61" fmla="*/ 463 h 470"/>
                <a:gd name="T62" fmla="*/ 153 w 470"/>
                <a:gd name="T63" fmla="*/ 456 h 470"/>
                <a:gd name="T64" fmla="*/ 133 w 470"/>
                <a:gd name="T65" fmla="*/ 447 h 470"/>
                <a:gd name="T66" fmla="*/ 113 w 470"/>
                <a:gd name="T67" fmla="*/ 436 h 470"/>
                <a:gd name="T68" fmla="*/ 85 w 470"/>
                <a:gd name="T69" fmla="*/ 417 h 470"/>
                <a:gd name="T70" fmla="*/ 53 w 470"/>
                <a:gd name="T71" fmla="*/ 385 h 470"/>
                <a:gd name="T72" fmla="*/ 34 w 470"/>
                <a:gd name="T73" fmla="*/ 357 h 470"/>
                <a:gd name="T74" fmla="*/ 23 w 470"/>
                <a:gd name="T75" fmla="*/ 337 h 470"/>
                <a:gd name="T76" fmla="*/ 14 w 470"/>
                <a:gd name="T77" fmla="*/ 316 h 470"/>
                <a:gd name="T78" fmla="*/ 7 w 470"/>
                <a:gd name="T79" fmla="*/ 294 h 470"/>
                <a:gd name="T80" fmla="*/ 2 w 470"/>
                <a:gd name="T81" fmla="*/ 271 h 470"/>
                <a:gd name="T82" fmla="*/ 0 w 470"/>
                <a:gd name="T83" fmla="*/ 247 h 470"/>
                <a:gd name="T84" fmla="*/ 0 w 470"/>
                <a:gd name="T85" fmla="*/ 223 h 470"/>
                <a:gd name="T86" fmla="*/ 2 w 470"/>
                <a:gd name="T87" fmla="*/ 199 h 470"/>
                <a:gd name="T88" fmla="*/ 7 w 470"/>
                <a:gd name="T89" fmla="*/ 177 h 470"/>
                <a:gd name="T90" fmla="*/ 14 w 470"/>
                <a:gd name="T91" fmla="*/ 155 h 470"/>
                <a:gd name="T92" fmla="*/ 23 w 470"/>
                <a:gd name="T93" fmla="*/ 133 h 470"/>
                <a:gd name="T94" fmla="*/ 34 w 470"/>
                <a:gd name="T95" fmla="*/ 113 h 470"/>
                <a:gd name="T96" fmla="*/ 53 w 470"/>
                <a:gd name="T97" fmla="*/ 86 h 470"/>
                <a:gd name="T98" fmla="*/ 85 w 470"/>
                <a:gd name="T99" fmla="*/ 54 h 470"/>
                <a:gd name="T100" fmla="*/ 113 w 470"/>
                <a:gd name="T101" fmla="*/ 34 h 470"/>
                <a:gd name="T102" fmla="*/ 133 w 470"/>
                <a:gd name="T103" fmla="*/ 23 h 470"/>
                <a:gd name="T104" fmla="*/ 153 w 470"/>
                <a:gd name="T105" fmla="*/ 14 h 470"/>
                <a:gd name="T106" fmla="*/ 176 w 470"/>
                <a:gd name="T107" fmla="*/ 8 h 470"/>
                <a:gd name="T108" fmla="*/ 199 w 470"/>
                <a:gd name="T109" fmla="*/ 3 h 470"/>
                <a:gd name="T110" fmla="*/ 223 w 470"/>
                <a:gd name="T111"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0" h="470">
                  <a:moveTo>
                    <a:pt x="235" y="0"/>
                  </a:moveTo>
                  <a:lnTo>
                    <a:pt x="247" y="0"/>
                  </a:lnTo>
                  <a:lnTo>
                    <a:pt x="259" y="1"/>
                  </a:lnTo>
                  <a:lnTo>
                    <a:pt x="271" y="3"/>
                  </a:lnTo>
                  <a:lnTo>
                    <a:pt x="282" y="5"/>
                  </a:lnTo>
                  <a:lnTo>
                    <a:pt x="294" y="8"/>
                  </a:lnTo>
                  <a:lnTo>
                    <a:pt x="305" y="11"/>
                  </a:lnTo>
                  <a:lnTo>
                    <a:pt x="315" y="14"/>
                  </a:lnTo>
                  <a:lnTo>
                    <a:pt x="326" y="19"/>
                  </a:lnTo>
                  <a:lnTo>
                    <a:pt x="336" y="23"/>
                  </a:lnTo>
                  <a:lnTo>
                    <a:pt x="347" y="29"/>
                  </a:lnTo>
                  <a:lnTo>
                    <a:pt x="357" y="34"/>
                  </a:lnTo>
                  <a:lnTo>
                    <a:pt x="367" y="41"/>
                  </a:lnTo>
                  <a:lnTo>
                    <a:pt x="384" y="54"/>
                  </a:lnTo>
                  <a:lnTo>
                    <a:pt x="401" y="69"/>
                  </a:lnTo>
                  <a:lnTo>
                    <a:pt x="415" y="86"/>
                  </a:lnTo>
                  <a:lnTo>
                    <a:pt x="430" y="104"/>
                  </a:lnTo>
                  <a:lnTo>
                    <a:pt x="436" y="113"/>
                  </a:lnTo>
                  <a:lnTo>
                    <a:pt x="442" y="123"/>
                  </a:lnTo>
                  <a:lnTo>
                    <a:pt x="447" y="133"/>
                  </a:lnTo>
                  <a:lnTo>
                    <a:pt x="451" y="144"/>
                  </a:lnTo>
                  <a:lnTo>
                    <a:pt x="456" y="155"/>
                  </a:lnTo>
                  <a:lnTo>
                    <a:pt x="459" y="166"/>
                  </a:lnTo>
                  <a:lnTo>
                    <a:pt x="462" y="177"/>
                  </a:lnTo>
                  <a:lnTo>
                    <a:pt x="464" y="188"/>
                  </a:lnTo>
                  <a:lnTo>
                    <a:pt x="467" y="199"/>
                  </a:lnTo>
                  <a:lnTo>
                    <a:pt x="469" y="211"/>
                  </a:lnTo>
                  <a:lnTo>
                    <a:pt x="470" y="223"/>
                  </a:lnTo>
                  <a:lnTo>
                    <a:pt x="470" y="235"/>
                  </a:lnTo>
                  <a:lnTo>
                    <a:pt x="470" y="247"/>
                  </a:lnTo>
                  <a:lnTo>
                    <a:pt x="469" y="259"/>
                  </a:lnTo>
                  <a:lnTo>
                    <a:pt x="467" y="271"/>
                  </a:lnTo>
                  <a:lnTo>
                    <a:pt x="464" y="283"/>
                  </a:lnTo>
                  <a:lnTo>
                    <a:pt x="462" y="294"/>
                  </a:lnTo>
                  <a:lnTo>
                    <a:pt x="459" y="305"/>
                  </a:lnTo>
                  <a:lnTo>
                    <a:pt x="456" y="316"/>
                  </a:lnTo>
                  <a:lnTo>
                    <a:pt x="451" y="327"/>
                  </a:lnTo>
                  <a:lnTo>
                    <a:pt x="447" y="337"/>
                  </a:lnTo>
                  <a:lnTo>
                    <a:pt x="442" y="347"/>
                  </a:lnTo>
                  <a:lnTo>
                    <a:pt x="436" y="357"/>
                  </a:lnTo>
                  <a:lnTo>
                    <a:pt x="430" y="367"/>
                  </a:lnTo>
                  <a:lnTo>
                    <a:pt x="415" y="385"/>
                  </a:lnTo>
                  <a:lnTo>
                    <a:pt x="401" y="402"/>
                  </a:lnTo>
                  <a:lnTo>
                    <a:pt x="384" y="417"/>
                  </a:lnTo>
                  <a:lnTo>
                    <a:pt x="367" y="430"/>
                  </a:lnTo>
                  <a:lnTo>
                    <a:pt x="357" y="436"/>
                  </a:lnTo>
                  <a:lnTo>
                    <a:pt x="347" y="442"/>
                  </a:lnTo>
                  <a:lnTo>
                    <a:pt x="336" y="447"/>
                  </a:lnTo>
                  <a:lnTo>
                    <a:pt x="326" y="452"/>
                  </a:lnTo>
                  <a:lnTo>
                    <a:pt x="315" y="456"/>
                  </a:lnTo>
                  <a:lnTo>
                    <a:pt x="305" y="459"/>
                  </a:lnTo>
                  <a:lnTo>
                    <a:pt x="294" y="463"/>
                  </a:lnTo>
                  <a:lnTo>
                    <a:pt x="282" y="466"/>
                  </a:lnTo>
                  <a:lnTo>
                    <a:pt x="271" y="468"/>
                  </a:lnTo>
                  <a:lnTo>
                    <a:pt x="259" y="469"/>
                  </a:lnTo>
                  <a:lnTo>
                    <a:pt x="247" y="470"/>
                  </a:lnTo>
                  <a:lnTo>
                    <a:pt x="235" y="470"/>
                  </a:lnTo>
                  <a:lnTo>
                    <a:pt x="223" y="470"/>
                  </a:lnTo>
                  <a:lnTo>
                    <a:pt x="211" y="469"/>
                  </a:lnTo>
                  <a:lnTo>
                    <a:pt x="199" y="468"/>
                  </a:lnTo>
                  <a:lnTo>
                    <a:pt x="187" y="466"/>
                  </a:lnTo>
                  <a:lnTo>
                    <a:pt x="176" y="463"/>
                  </a:lnTo>
                  <a:lnTo>
                    <a:pt x="164" y="459"/>
                  </a:lnTo>
                  <a:lnTo>
                    <a:pt x="153" y="456"/>
                  </a:lnTo>
                  <a:lnTo>
                    <a:pt x="144" y="452"/>
                  </a:lnTo>
                  <a:lnTo>
                    <a:pt x="133" y="447"/>
                  </a:lnTo>
                  <a:lnTo>
                    <a:pt x="123" y="442"/>
                  </a:lnTo>
                  <a:lnTo>
                    <a:pt x="113" y="436"/>
                  </a:lnTo>
                  <a:lnTo>
                    <a:pt x="103" y="430"/>
                  </a:lnTo>
                  <a:lnTo>
                    <a:pt x="85" y="417"/>
                  </a:lnTo>
                  <a:lnTo>
                    <a:pt x="69" y="402"/>
                  </a:lnTo>
                  <a:lnTo>
                    <a:pt x="53" y="385"/>
                  </a:lnTo>
                  <a:lnTo>
                    <a:pt x="39" y="367"/>
                  </a:lnTo>
                  <a:lnTo>
                    <a:pt x="34" y="357"/>
                  </a:lnTo>
                  <a:lnTo>
                    <a:pt x="28" y="347"/>
                  </a:lnTo>
                  <a:lnTo>
                    <a:pt x="23" y="337"/>
                  </a:lnTo>
                  <a:lnTo>
                    <a:pt x="19" y="327"/>
                  </a:lnTo>
                  <a:lnTo>
                    <a:pt x="14" y="316"/>
                  </a:lnTo>
                  <a:lnTo>
                    <a:pt x="10" y="305"/>
                  </a:lnTo>
                  <a:lnTo>
                    <a:pt x="7" y="294"/>
                  </a:lnTo>
                  <a:lnTo>
                    <a:pt x="4" y="283"/>
                  </a:lnTo>
                  <a:lnTo>
                    <a:pt x="2" y="271"/>
                  </a:lnTo>
                  <a:lnTo>
                    <a:pt x="1" y="259"/>
                  </a:lnTo>
                  <a:lnTo>
                    <a:pt x="0" y="247"/>
                  </a:lnTo>
                  <a:lnTo>
                    <a:pt x="0" y="235"/>
                  </a:lnTo>
                  <a:lnTo>
                    <a:pt x="0" y="223"/>
                  </a:lnTo>
                  <a:lnTo>
                    <a:pt x="1" y="211"/>
                  </a:lnTo>
                  <a:lnTo>
                    <a:pt x="2" y="199"/>
                  </a:lnTo>
                  <a:lnTo>
                    <a:pt x="4" y="188"/>
                  </a:lnTo>
                  <a:lnTo>
                    <a:pt x="7" y="177"/>
                  </a:lnTo>
                  <a:lnTo>
                    <a:pt x="10" y="166"/>
                  </a:lnTo>
                  <a:lnTo>
                    <a:pt x="14" y="155"/>
                  </a:lnTo>
                  <a:lnTo>
                    <a:pt x="19" y="144"/>
                  </a:lnTo>
                  <a:lnTo>
                    <a:pt x="23" y="133"/>
                  </a:lnTo>
                  <a:lnTo>
                    <a:pt x="28" y="123"/>
                  </a:lnTo>
                  <a:lnTo>
                    <a:pt x="34" y="113"/>
                  </a:lnTo>
                  <a:lnTo>
                    <a:pt x="39" y="104"/>
                  </a:lnTo>
                  <a:lnTo>
                    <a:pt x="53" y="86"/>
                  </a:lnTo>
                  <a:lnTo>
                    <a:pt x="69" y="69"/>
                  </a:lnTo>
                  <a:lnTo>
                    <a:pt x="85" y="54"/>
                  </a:lnTo>
                  <a:lnTo>
                    <a:pt x="103" y="41"/>
                  </a:lnTo>
                  <a:lnTo>
                    <a:pt x="113" y="34"/>
                  </a:lnTo>
                  <a:lnTo>
                    <a:pt x="123" y="29"/>
                  </a:lnTo>
                  <a:lnTo>
                    <a:pt x="133" y="23"/>
                  </a:lnTo>
                  <a:lnTo>
                    <a:pt x="144" y="19"/>
                  </a:lnTo>
                  <a:lnTo>
                    <a:pt x="153" y="14"/>
                  </a:lnTo>
                  <a:lnTo>
                    <a:pt x="164" y="11"/>
                  </a:lnTo>
                  <a:lnTo>
                    <a:pt x="176" y="8"/>
                  </a:lnTo>
                  <a:lnTo>
                    <a:pt x="187" y="5"/>
                  </a:lnTo>
                  <a:lnTo>
                    <a:pt x="199" y="3"/>
                  </a:lnTo>
                  <a:lnTo>
                    <a:pt x="211" y="1"/>
                  </a:lnTo>
                  <a:lnTo>
                    <a:pt x="223" y="0"/>
                  </a:lnTo>
                  <a:lnTo>
                    <a:pt x="235" y="0"/>
                  </a:lnTo>
                  <a:close/>
                </a:path>
              </a:pathLst>
            </a:custGeom>
            <a:solidFill>
              <a:srgbClr val="1A1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grpSp>
      <p:sp>
        <p:nvSpPr>
          <p:cNvPr id="31" name="Title 19"/>
          <p:cNvSpPr>
            <a:spLocks noGrp="1"/>
          </p:cNvSpPr>
          <p:nvPr>
            <p:ph type="ctrTitle" hasCustomPrompt="1"/>
          </p:nvPr>
        </p:nvSpPr>
        <p:spPr>
          <a:xfrm>
            <a:off x="3753382" y="615600"/>
            <a:ext cx="7157527" cy="665285"/>
          </a:xfrm>
        </p:spPr>
        <p:txBody>
          <a:bodyPr/>
          <a:lstStyle>
            <a:lvl1pPr>
              <a:defRPr>
                <a:solidFill>
                  <a:schemeClr val="bg1"/>
                </a:solidFill>
                <a:latin typeface="+mj-lt"/>
              </a:defRPr>
            </a:lvl1pPr>
          </a:lstStyle>
          <a:p>
            <a:r>
              <a:rPr lang="en-US" dirty="0"/>
              <a:t>Contact Us</a:t>
            </a:r>
            <a:endParaRPr lang="id-ID"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5896" y="4513691"/>
            <a:ext cx="7543732" cy="1706044"/>
          </a:xfrm>
          <a:prstGeom prst="rect">
            <a:avLst/>
          </a:prstGeom>
        </p:spPr>
      </p:pic>
      <p:sp>
        <p:nvSpPr>
          <p:cNvPr id="51" name="TextBox 50"/>
          <p:cNvSpPr txBox="1"/>
          <p:nvPr userDrawn="1"/>
        </p:nvSpPr>
        <p:spPr>
          <a:xfrm>
            <a:off x="3860060" y="2247390"/>
            <a:ext cx="5235814" cy="1692771"/>
          </a:xfrm>
          <a:prstGeom prst="rect">
            <a:avLst/>
          </a:prstGeom>
          <a:noFill/>
        </p:spPr>
        <p:txBody>
          <a:bodyPr wrap="square" rtlCol="0">
            <a:spAutoFit/>
          </a:bodyPr>
          <a:lstStyle/>
          <a:p>
            <a:pPr marL="0" indent="0">
              <a:buClr>
                <a:srgbClr val="00A59F"/>
              </a:buClr>
              <a:buFont typeface="Source Sans Pro" panose="020B0503030403020204" pitchFamily="34" charset="0"/>
              <a:buNone/>
            </a:pPr>
            <a:r>
              <a:rPr lang="en-US" sz="3200" dirty="0">
                <a:ln w="0"/>
                <a:solidFill>
                  <a:schemeClr val="bg1"/>
                </a:solidFill>
                <a:effectLst>
                  <a:outerShdw dist="25400" dir="3900000" sx="1000" sy="1000" algn="tl" rotWithShape="0">
                    <a:schemeClr val="dk1"/>
                  </a:outerShdw>
                </a:effectLst>
                <a:latin typeface="+mj-lt"/>
                <a:ea typeface="Source Sans Pro" panose="020B0503030403020204" pitchFamily="34" charset="0"/>
              </a:rPr>
              <a:t>Youth</a:t>
            </a:r>
            <a:r>
              <a:rPr lang="en-US" sz="3200"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rPr>
              <a:t> Collaboratory</a:t>
            </a:r>
          </a:p>
          <a:p>
            <a:pPr marL="0" indent="0">
              <a:buClr>
                <a:srgbClr val="00A59F"/>
              </a:buClr>
              <a:buFont typeface="Source Sans Pro" panose="020B0503030403020204" pitchFamily="34" charset="0"/>
              <a:buNone/>
            </a:pPr>
            <a:r>
              <a:rPr lang="en-US" sz="2400" i="1"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rPr>
              <a:t>8035 McKnight Road, Pittsburgh, PA</a:t>
            </a:r>
          </a:p>
          <a:p>
            <a:pPr marL="0" indent="0">
              <a:buClr>
                <a:srgbClr val="00A59F"/>
              </a:buClr>
              <a:buFont typeface="Source Sans Pro" panose="020B0503030403020204" pitchFamily="34" charset="0"/>
              <a:buNone/>
            </a:pPr>
            <a:r>
              <a:rPr lang="en-US" sz="2400" i="1"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rPr>
              <a:t>412-366-6562</a:t>
            </a:r>
          </a:p>
          <a:p>
            <a:pPr marL="0" indent="0">
              <a:buClr>
                <a:srgbClr val="00A59F"/>
              </a:buClr>
              <a:buFont typeface="Source Sans Pro" panose="020B0503030403020204" pitchFamily="34" charset="0"/>
              <a:buNone/>
            </a:pPr>
            <a:r>
              <a:rPr lang="en-US" sz="2400" i="1"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rPr>
              <a:t>Youthcollaboratory.org</a:t>
            </a:r>
            <a:endParaRPr lang="id-ID" sz="2400" i="1" dirty="0">
              <a:ln w="0"/>
              <a:solidFill>
                <a:schemeClr val="bg1"/>
              </a:solidFill>
              <a:effectLst>
                <a:outerShdw dist="25400" dir="3900000" sx="1000" sy="1000" algn="tl" rotWithShape="0">
                  <a:schemeClr val="dk1"/>
                </a:outerShdw>
              </a:effectLst>
              <a:latin typeface="+mj-lt"/>
              <a:ea typeface="Source Sans Pro" panose="020B0503030403020204" pitchFamily="34" charset="0"/>
            </a:endParaRPr>
          </a:p>
        </p:txBody>
      </p:sp>
      <p:pic>
        <p:nvPicPr>
          <p:cNvPr id="52" name="Picture 5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4500" y="2348109"/>
            <a:ext cx="1488312" cy="592490"/>
          </a:xfrm>
          <a:prstGeom prst="rect">
            <a:avLst/>
          </a:prstGeom>
        </p:spPr>
      </p:pic>
      <p:sp>
        <p:nvSpPr>
          <p:cNvPr id="3" name="Rectangle 2">
            <a:hlinkClick r:id="rId5"/>
          </p:cNvPr>
          <p:cNvSpPr/>
          <p:nvPr userDrawn="1"/>
        </p:nvSpPr>
        <p:spPr>
          <a:xfrm>
            <a:off x="3774488" y="4513691"/>
            <a:ext cx="1702540" cy="170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hlinkClick r:id="rId6"/>
          </p:cNvPr>
          <p:cNvSpPr/>
          <p:nvPr userDrawn="1"/>
        </p:nvSpPr>
        <p:spPr>
          <a:xfrm>
            <a:off x="5695916" y="4506456"/>
            <a:ext cx="1702540" cy="170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hlinkClick r:id="rId7"/>
          </p:cNvPr>
          <p:cNvSpPr/>
          <p:nvPr userDrawn="1"/>
        </p:nvSpPr>
        <p:spPr>
          <a:xfrm>
            <a:off x="7656502" y="4506456"/>
            <a:ext cx="1702540" cy="170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hlinkClick r:id="rId8"/>
          </p:cNvPr>
          <p:cNvSpPr/>
          <p:nvPr userDrawn="1"/>
        </p:nvSpPr>
        <p:spPr>
          <a:xfrm>
            <a:off x="9617088" y="4513691"/>
            <a:ext cx="1702540" cy="170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1710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CONTACT US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12" name="Content Placeholder 11"/>
          <p:cNvSpPr>
            <a:spLocks noGrp="1"/>
          </p:cNvSpPr>
          <p:nvPr>
            <p:ph sz="quarter" idx="37"/>
          </p:nvPr>
        </p:nvSpPr>
        <p:spPr>
          <a:xfrm>
            <a:off x="198707"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1" name="Content Placeholder 11"/>
          <p:cNvSpPr>
            <a:spLocks noGrp="1"/>
          </p:cNvSpPr>
          <p:nvPr>
            <p:ph sz="quarter" idx="42"/>
          </p:nvPr>
        </p:nvSpPr>
        <p:spPr>
          <a:xfrm>
            <a:off x="3235924"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6271998"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65" name="Content Placeholder 11"/>
          <p:cNvSpPr>
            <a:spLocks noGrp="1"/>
          </p:cNvSpPr>
          <p:nvPr>
            <p:ph sz="quarter" idx="52"/>
          </p:nvPr>
        </p:nvSpPr>
        <p:spPr>
          <a:xfrm>
            <a:off x="9308072"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33" name="Content Placeholder 4"/>
          <p:cNvSpPr>
            <a:spLocks noGrp="1"/>
          </p:cNvSpPr>
          <p:nvPr>
            <p:ph sz="quarter" idx="53" hasCustomPrompt="1"/>
          </p:nvPr>
        </p:nvSpPr>
        <p:spPr>
          <a:xfrm>
            <a:off x="180395"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6" name="Content Placeholder 4"/>
          <p:cNvSpPr>
            <a:spLocks noGrp="1"/>
          </p:cNvSpPr>
          <p:nvPr>
            <p:ph sz="quarter" idx="54" hasCustomPrompt="1"/>
          </p:nvPr>
        </p:nvSpPr>
        <p:spPr>
          <a:xfrm>
            <a:off x="175139"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7" name="Content Placeholder 4"/>
          <p:cNvSpPr>
            <a:spLocks noGrp="1"/>
          </p:cNvSpPr>
          <p:nvPr>
            <p:ph sz="quarter" idx="55" hasCustomPrompt="1"/>
          </p:nvPr>
        </p:nvSpPr>
        <p:spPr>
          <a:xfrm>
            <a:off x="3233638" y="5064309"/>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8" name="Content Placeholder 4"/>
          <p:cNvSpPr>
            <a:spLocks noGrp="1"/>
          </p:cNvSpPr>
          <p:nvPr>
            <p:ph sz="quarter" idx="56" hasCustomPrompt="1"/>
          </p:nvPr>
        </p:nvSpPr>
        <p:spPr>
          <a:xfrm>
            <a:off x="3228382" y="4712219"/>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9" name="Content Placeholder 4"/>
          <p:cNvSpPr>
            <a:spLocks noGrp="1"/>
          </p:cNvSpPr>
          <p:nvPr>
            <p:ph sz="quarter" idx="57" hasCustomPrompt="1"/>
          </p:nvPr>
        </p:nvSpPr>
        <p:spPr>
          <a:xfrm>
            <a:off x="6286881" y="5053801"/>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40" name="Content Placeholder 4"/>
          <p:cNvSpPr>
            <a:spLocks noGrp="1"/>
          </p:cNvSpPr>
          <p:nvPr>
            <p:ph sz="quarter" idx="58" hasCustomPrompt="1"/>
          </p:nvPr>
        </p:nvSpPr>
        <p:spPr>
          <a:xfrm>
            <a:off x="6281625" y="4701711"/>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41" name="Content Placeholder 4"/>
          <p:cNvSpPr>
            <a:spLocks noGrp="1"/>
          </p:cNvSpPr>
          <p:nvPr>
            <p:ph sz="quarter" idx="59" hasCustomPrompt="1"/>
          </p:nvPr>
        </p:nvSpPr>
        <p:spPr>
          <a:xfrm>
            <a:off x="9340124"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43" name="Content Placeholder 4"/>
          <p:cNvSpPr>
            <a:spLocks noGrp="1"/>
          </p:cNvSpPr>
          <p:nvPr>
            <p:ph sz="quarter" idx="60" hasCustomPrompt="1"/>
          </p:nvPr>
        </p:nvSpPr>
        <p:spPr>
          <a:xfrm>
            <a:off x="9334868"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3821828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CONTACT US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51" name="Content Placeholder 11"/>
          <p:cNvSpPr>
            <a:spLocks noGrp="1"/>
          </p:cNvSpPr>
          <p:nvPr>
            <p:ph sz="quarter" idx="42"/>
          </p:nvPr>
        </p:nvSpPr>
        <p:spPr>
          <a:xfrm>
            <a:off x="1692874"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4728948"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65" name="Content Placeholder 11"/>
          <p:cNvSpPr>
            <a:spLocks noGrp="1"/>
          </p:cNvSpPr>
          <p:nvPr>
            <p:ph sz="quarter" idx="52"/>
          </p:nvPr>
        </p:nvSpPr>
        <p:spPr>
          <a:xfrm>
            <a:off x="7765022"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26" name="Content Placeholder 4"/>
          <p:cNvSpPr>
            <a:spLocks noGrp="1"/>
          </p:cNvSpPr>
          <p:nvPr>
            <p:ph sz="quarter" idx="39" hasCustomPrompt="1"/>
          </p:nvPr>
        </p:nvSpPr>
        <p:spPr>
          <a:xfrm>
            <a:off x="1691731" y="4987104"/>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7" name="Content Placeholder 4"/>
          <p:cNvSpPr>
            <a:spLocks noGrp="1"/>
          </p:cNvSpPr>
          <p:nvPr>
            <p:ph sz="quarter" idx="53" hasCustomPrompt="1"/>
          </p:nvPr>
        </p:nvSpPr>
        <p:spPr>
          <a:xfrm>
            <a:off x="1686475" y="4635014"/>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8" name="Content Placeholder 4"/>
          <p:cNvSpPr>
            <a:spLocks noGrp="1"/>
          </p:cNvSpPr>
          <p:nvPr>
            <p:ph sz="quarter" idx="54" hasCustomPrompt="1"/>
          </p:nvPr>
        </p:nvSpPr>
        <p:spPr>
          <a:xfrm>
            <a:off x="4744974" y="4992358"/>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9" name="Content Placeholder 4"/>
          <p:cNvSpPr>
            <a:spLocks noGrp="1"/>
          </p:cNvSpPr>
          <p:nvPr>
            <p:ph sz="quarter" idx="55" hasCustomPrompt="1"/>
          </p:nvPr>
        </p:nvSpPr>
        <p:spPr>
          <a:xfrm>
            <a:off x="4739718" y="4640268"/>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0" name="Content Placeholder 4"/>
          <p:cNvSpPr>
            <a:spLocks noGrp="1"/>
          </p:cNvSpPr>
          <p:nvPr>
            <p:ph sz="quarter" idx="56" hasCustomPrompt="1"/>
          </p:nvPr>
        </p:nvSpPr>
        <p:spPr>
          <a:xfrm>
            <a:off x="7782452" y="4992363"/>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1" name="Content Placeholder 4"/>
          <p:cNvSpPr>
            <a:spLocks noGrp="1"/>
          </p:cNvSpPr>
          <p:nvPr>
            <p:ph sz="quarter" idx="57" hasCustomPrompt="1"/>
          </p:nvPr>
        </p:nvSpPr>
        <p:spPr>
          <a:xfrm>
            <a:off x="7777196" y="4640273"/>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991858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CONTACT US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51" name="Content Placeholder 11"/>
          <p:cNvSpPr>
            <a:spLocks noGrp="1"/>
          </p:cNvSpPr>
          <p:nvPr>
            <p:ph sz="quarter" idx="42"/>
          </p:nvPr>
        </p:nvSpPr>
        <p:spPr>
          <a:xfrm>
            <a:off x="3235924"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6271998"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23" name="Content Placeholder 4"/>
          <p:cNvSpPr>
            <a:spLocks noGrp="1"/>
          </p:cNvSpPr>
          <p:nvPr>
            <p:ph sz="quarter" idx="53" hasCustomPrompt="1"/>
          </p:nvPr>
        </p:nvSpPr>
        <p:spPr>
          <a:xfrm>
            <a:off x="3241180"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4" name="Content Placeholder 4"/>
          <p:cNvSpPr>
            <a:spLocks noGrp="1"/>
          </p:cNvSpPr>
          <p:nvPr>
            <p:ph sz="quarter" idx="54" hasCustomPrompt="1"/>
          </p:nvPr>
        </p:nvSpPr>
        <p:spPr>
          <a:xfrm>
            <a:off x="3235924"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5" name="Content Placeholder 4"/>
          <p:cNvSpPr>
            <a:spLocks noGrp="1"/>
          </p:cNvSpPr>
          <p:nvPr>
            <p:ph sz="quarter" idx="55" hasCustomPrompt="1"/>
          </p:nvPr>
        </p:nvSpPr>
        <p:spPr>
          <a:xfrm>
            <a:off x="6294423" y="5064309"/>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6" name="Content Placeholder 4"/>
          <p:cNvSpPr>
            <a:spLocks noGrp="1"/>
          </p:cNvSpPr>
          <p:nvPr>
            <p:ph sz="quarter" idx="56" hasCustomPrompt="1"/>
          </p:nvPr>
        </p:nvSpPr>
        <p:spPr>
          <a:xfrm>
            <a:off x="6289167" y="4712219"/>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829737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A59F"/>
        </a:solidFill>
        <a:effectLst/>
      </p:bgPr>
    </p:bg>
    <p:spTree>
      <p:nvGrpSpPr>
        <p:cNvPr id="1" name=""/>
        <p:cNvGrpSpPr/>
        <p:nvPr/>
      </p:nvGrpSpPr>
      <p:grpSpPr>
        <a:xfrm>
          <a:off x="0" y="0"/>
          <a:ext cx="0" cy="0"/>
          <a:chOff x="0" y="0"/>
          <a:chExt cx="0" cy="0"/>
        </a:xfrm>
      </p:grpSpPr>
      <p:sp>
        <p:nvSpPr>
          <p:cNvPr id="4" name="Rectangle 3"/>
          <p:cNvSpPr/>
          <p:nvPr userDrawn="1"/>
        </p:nvSpPr>
        <p:spPr>
          <a:xfrm>
            <a:off x="5919894" y="2037583"/>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85378" y="3524775"/>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userDrawn="1"/>
        </p:nvSpPr>
        <p:spPr>
          <a:xfrm>
            <a:off x="3302053" y="3524775"/>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userDrawn="1"/>
        </p:nvSpPr>
        <p:spPr>
          <a:xfrm>
            <a:off x="685378" y="2037583"/>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userDrawn="1"/>
        </p:nvSpPr>
        <p:spPr>
          <a:xfrm>
            <a:off x="3302053" y="2037583"/>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userDrawn="1"/>
        </p:nvSpPr>
        <p:spPr>
          <a:xfrm>
            <a:off x="5921060" y="3524775"/>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userDrawn="1"/>
        </p:nvSpPr>
        <p:spPr>
          <a:xfrm>
            <a:off x="8537735" y="3524775"/>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12" name="Rectangle 11"/>
          <p:cNvSpPr/>
          <p:nvPr userDrawn="1"/>
        </p:nvSpPr>
        <p:spPr>
          <a:xfrm>
            <a:off x="8537735" y="2037583"/>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3" name="Title 3"/>
          <p:cNvSpPr>
            <a:spLocks noGrp="1"/>
          </p:cNvSpPr>
          <p:nvPr>
            <p:ph type="ctrTitle"/>
          </p:nvPr>
        </p:nvSpPr>
        <p:spPr>
          <a:xfrm>
            <a:off x="690734" y="579505"/>
            <a:ext cx="10802595" cy="665285"/>
          </a:xfrm>
        </p:spPr>
        <p:txBody>
          <a:bodyPr/>
          <a:lstStyle>
            <a:lvl1pPr>
              <a:defRPr>
                <a:solidFill>
                  <a:schemeClr val="bg1"/>
                </a:solidFill>
                <a:latin typeface="+mj-lt"/>
              </a:defRPr>
            </a:lvl1pPr>
          </a:lstStyle>
          <a:p>
            <a:r>
              <a:rPr lang="en-US" dirty="0"/>
              <a:t>Upcoming Events</a:t>
            </a:r>
            <a:endParaRPr lang="id-ID" dirty="0"/>
          </a:p>
        </p:txBody>
      </p:sp>
      <p:sp>
        <p:nvSpPr>
          <p:cNvPr id="31" name="Content Placeholder 30"/>
          <p:cNvSpPr>
            <a:spLocks noGrp="1"/>
          </p:cNvSpPr>
          <p:nvPr>
            <p:ph sz="quarter" idx="10" hasCustomPrompt="1"/>
          </p:nvPr>
        </p:nvSpPr>
        <p:spPr>
          <a:xfrm>
            <a:off x="685377" y="2111375"/>
            <a:ext cx="2531809"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2" name="Content Placeholder 30"/>
          <p:cNvSpPr>
            <a:spLocks noGrp="1"/>
          </p:cNvSpPr>
          <p:nvPr>
            <p:ph sz="quarter" idx="11" hasCustomPrompt="1"/>
          </p:nvPr>
        </p:nvSpPr>
        <p:spPr>
          <a:xfrm>
            <a:off x="3302053" y="2111375"/>
            <a:ext cx="2565400"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3" name="Content Placeholder 30"/>
          <p:cNvSpPr>
            <a:spLocks noGrp="1"/>
          </p:cNvSpPr>
          <p:nvPr>
            <p:ph sz="quarter" idx="12" hasCustomPrompt="1"/>
          </p:nvPr>
        </p:nvSpPr>
        <p:spPr>
          <a:xfrm>
            <a:off x="5918727" y="2120648"/>
            <a:ext cx="2531809"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4" name="Content Placeholder 30"/>
          <p:cNvSpPr>
            <a:spLocks noGrp="1"/>
          </p:cNvSpPr>
          <p:nvPr>
            <p:ph sz="quarter" idx="13" hasCustomPrompt="1"/>
          </p:nvPr>
        </p:nvSpPr>
        <p:spPr>
          <a:xfrm>
            <a:off x="8535403" y="2120648"/>
            <a:ext cx="2565400"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5" name="Content Placeholder 30"/>
          <p:cNvSpPr>
            <a:spLocks noGrp="1"/>
          </p:cNvSpPr>
          <p:nvPr>
            <p:ph sz="quarter" idx="14" hasCustomPrompt="1"/>
          </p:nvPr>
        </p:nvSpPr>
        <p:spPr>
          <a:xfrm>
            <a:off x="685377" y="3547416"/>
            <a:ext cx="2531809"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6" name="Content Placeholder 30"/>
          <p:cNvSpPr>
            <a:spLocks noGrp="1"/>
          </p:cNvSpPr>
          <p:nvPr>
            <p:ph sz="quarter" idx="15" hasCustomPrompt="1"/>
          </p:nvPr>
        </p:nvSpPr>
        <p:spPr>
          <a:xfrm>
            <a:off x="3302053" y="3547416"/>
            <a:ext cx="2565400"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7" name="Content Placeholder 30"/>
          <p:cNvSpPr>
            <a:spLocks noGrp="1"/>
          </p:cNvSpPr>
          <p:nvPr>
            <p:ph sz="quarter" idx="16" hasCustomPrompt="1"/>
          </p:nvPr>
        </p:nvSpPr>
        <p:spPr>
          <a:xfrm>
            <a:off x="5918727" y="3556689"/>
            <a:ext cx="2531809"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8" name="Content Placeholder 30"/>
          <p:cNvSpPr>
            <a:spLocks noGrp="1"/>
          </p:cNvSpPr>
          <p:nvPr>
            <p:ph sz="quarter" idx="17" hasCustomPrompt="1"/>
          </p:nvPr>
        </p:nvSpPr>
        <p:spPr>
          <a:xfrm>
            <a:off x="8535403" y="3556689"/>
            <a:ext cx="2565400"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9" name="Content Placeholder 30"/>
          <p:cNvSpPr>
            <a:spLocks noGrp="1"/>
          </p:cNvSpPr>
          <p:nvPr>
            <p:ph sz="quarter" idx="18" hasCustomPrompt="1"/>
          </p:nvPr>
        </p:nvSpPr>
        <p:spPr>
          <a:xfrm>
            <a:off x="685377" y="3073561"/>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3" name="Content Placeholder 30"/>
          <p:cNvSpPr>
            <a:spLocks noGrp="1"/>
          </p:cNvSpPr>
          <p:nvPr>
            <p:ph sz="quarter" idx="19" hasCustomPrompt="1"/>
          </p:nvPr>
        </p:nvSpPr>
        <p:spPr>
          <a:xfrm>
            <a:off x="3303218" y="3073561"/>
            <a:ext cx="2564235" cy="381694"/>
          </a:xfrm>
        </p:spPr>
        <p:txBody>
          <a:bodyPr lIns="182880" rIns="45720">
            <a:normAutofit/>
          </a:bodyPr>
          <a:lstStyle>
            <a:lvl1pPr marL="0" indent="0">
              <a:buNone/>
              <a:defRPr sz="1600" baseline="0"/>
            </a:lvl1pPr>
          </a:lstStyle>
          <a:p>
            <a:pPr lvl="0"/>
            <a:r>
              <a:rPr lang="en-US" dirty="0"/>
              <a:t>DATE/TIME ZONE | LINK</a:t>
            </a:r>
          </a:p>
        </p:txBody>
      </p:sp>
      <p:sp>
        <p:nvSpPr>
          <p:cNvPr id="44" name="Content Placeholder 30"/>
          <p:cNvSpPr>
            <a:spLocks noGrp="1"/>
          </p:cNvSpPr>
          <p:nvPr>
            <p:ph sz="quarter" idx="20" hasCustomPrompt="1"/>
          </p:nvPr>
        </p:nvSpPr>
        <p:spPr>
          <a:xfrm>
            <a:off x="5921059" y="3094660"/>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5" name="Content Placeholder 30"/>
          <p:cNvSpPr>
            <a:spLocks noGrp="1"/>
          </p:cNvSpPr>
          <p:nvPr>
            <p:ph sz="quarter" idx="21" hasCustomPrompt="1"/>
          </p:nvPr>
        </p:nvSpPr>
        <p:spPr>
          <a:xfrm>
            <a:off x="8535403" y="3094422"/>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6" name="Content Placeholder 30"/>
          <p:cNvSpPr>
            <a:spLocks noGrp="1"/>
          </p:cNvSpPr>
          <p:nvPr>
            <p:ph sz="quarter" idx="22" hasCustomPrompt="1"/>
          </p:nvPr>
        </p:nvSpPr>
        <p:spPr>
          <a:xfrm>
            <a:off x="685377" y="4569849"/>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7" name="Content Placeholder 30"/>
          <p:cNvSpPr>
            <a:spLocks noGrp="1"/>
          </p:cNvSpPr>
          <p:nvPr>
            <p:ph sz="quarter" idx="23" hasCustomPrompt="1"/>
          </p:nvPr>
        </p:nvSpPr>
        <p:spPr>
          <a:xfrm>
            <a:off x="3303218" y="4569849"/>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8" name="Content Placeholder 30"/>
          <p:cNvSpPr>
            <a:spLocks noGrp="1"/>
          </p:cNvSpPr>
          <p:nvPr>
            <p:ph sz="quarter" idx="24" hasCustomPrompt="1"/>
          </p:nvPr>
        </p:nvSpPr>
        <p:spPr>
          <a:xfrm>
            <a:off x="5921059" y="4590948"/>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9" name="Content Placeholder 30"/>
          <p:cNvSpPr>
            <a:spLocks noGrp="1"/>
          </p:cNvSpPr>
          <p:nvPr>
            <p:ph sz="quarter" idx="25" hasCustomPrompt="1"/>
          </p:nvPr>
        </p:nvSpPr>
        <p:spPr>
          <a:xfrm>
            <a:off x="8535403" y="4590710"/>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Tree>
    <p:extLst>
      <p:ext uri="{BB962C8B-B14F-4D97-AF65-F5344CB8AC3E}">
        <p14:creationId xmlns:p14="http://schemas.microsoft.com/office/powerpoint/2010/main" val="361187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embership Promotion Slide">
    <p:spTree>
      <p:nvGrpSpPr>
        <p:cNvPr id="1" name=""/>
        <p:cNvGrpSpPr/>
        <p:nvPr/>
      </p:nvGrpSpPr>
      <p:grpSpPr>
        <a:xfrm>
          <a:off x="0" y="0"/>
          <a:ext cx="0" cy="0"/>
          <a:chOff x="0" y="0"/>
          <a:chExt cx="0" cy="0"/>
        </a:xfrm>
      </p:grpSpPr>
      <p:sp>
        <p:nvSpPr>
          <p:cNvPr id="3" name="Rectangle 2"/>
          <p:cNvSpPr/>
          <p:nvPr userDrawn="1"/>
        </p:nvSpPr>
        <p:spPr>
          <a:xfrm>
            <a:off x="0" y="-12700"/>
            <a:ext cx="12192000" cy="1985553"/>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4" name="Text Placeholder 5"/>
          <p:cNvSpPr txBox="1">
            <a:spLocks/>
          </p:cNvSpPr>
          <p:nvPr userDrawn="1"/>
        </p:nvSpPr>
        <p:spPr>
          <a:xfrm>
            <a:off x="0" y="1152859"/>
            <a:ext cx="12192000" cy="9605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mj-lt"/>
              </a:rPr>
              <a:t>LET</a:t>
            </a:r>
            <a:r>
              <a:rPr lang="en-US" sz="3200" baseline="0" dirty="0">
                <a:solidFill>
                  <a:schemeClr val="bg1"/>
                </a:solidFill>
                <a:latin typeface="+mj-lt"/>
              </a:rPr>
              <a:t> US KNOW HOW WE’RE DOING</a:t>
            </a:r>
            <a:endParaRPr lang="en-US" sz="3200" dirty="0">
              <a:solidFill>
                <a:schemeClr val="accent2"/>
              </a:solidFill>
              <a:latin typeface="+mj-lt"/>
            </a:endParaRPr>
          </a:p>
        </p:txBody>
      </p:sp>
      <p:sp>
        <p:nvSpPr>
          <p:cNvPr id="5" name="Rectangle 4"/>
          <p:cNvSpPr/>
          <p:nvPr userDrawn="1"/>
        </p:nvSpPr>
        <p:spPr>
          <a:xfrm>
            <a:off x="0" y="1985553"/>
            <a:ext cx="12192000" cy="3653247"/>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31" name="Text Placeholder 5"/>
          <p:cNvSpPr txBox="1">
            <a:spLocks/>
          </p:cNvSpPr>
          <p:nvPr userDrawn="1"/>
        </p:nvSpPr>
        <p:spPr>
          <a:xfrm>
            <a:off x="342901" y="5897477"/>
            <a:ext cx="3083471" cy="465223"/>
          </a:xfrm>
          <a:prstGeom prst="rect">
            <a:avLst/>
          </a:prstGeom>
        </p:spPr>
        <p:txBody>
          <a:bodyPr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3200" dirty="0">
                <a:solidFill>
                  <a:srgbClr val="00A59F"/>
                </a:solidFill>
                <a:latin typeface="+mj-lt"/>
              </a:rPr>
              <a:t>Evaluation Link:</a:t>
            </a:r>
            <a:r>
              <a:rPr lang="en-US" sz="3200" baseline="0" dirty="0">
                <a:solidFill>
                  <a:srgbClr val="00A59F"/>
                </a:solidFill>
                <a:latin typeface="+mj-lt"/>
              </a:rPr>
              <a:t> </a:t>
            </a:r>
            <a:endParaRPr lang="en-US" sz="3200" dirty="0">
              <a:solidFill>
                <a:srgbClr val="00A59F"/>
              </a:solidFill>
              <a:latin typeface="+mj-lt"/>
            </a:endParaRPr>
          </a:p>
        </p:txBody>
      </p:sp>
      <p:sp>
        <p:nvSpPr>
          <p:cNvPr id="6" name="Content Placeholder 5"/>
          <p:cNvSpPr>
            <a:spLocks noGrp="1"/>
          </p:cNvSpPr>
          <p:nvPr>
            <p:ph sz="quarter" idx="10" hasCustomPrompt="1"/>
          </p:nvPr>
        </p:nvSpPr>
        <p:spPr>
          <a:xfrm>
            <a:off x="3456122" y="5972925"/>
            <a:ext cx="7819324" cy="314325"/>
          </a:xfrm>
        </p:spPr>
        <p:txBody>
          <a:bodyPr tIns="0" bIns="0"/>
          <a:lstStyle>
            <a:lvl1pPr marL="0" indent="0">
              <a:buNone/>
              <a:defRPr baseline="0">
                <a:latin typeface="+mj-lt"/>
              </a:defRPr>
            </a:lvl1pPr>
          </a:lstStyle>
          <a:p>
            <a:pPr lvl="0"/>
            <a:r>
              <a:rPr lang="en-US" dirty="0"/>
              <a:t>Insert link here</a:t>
            </a:r>
          </a:p>
        </p:txBody>
      </p:sp>
      <p:sp>
        <p:nvSpPr>
          <p:cNvPr id="8" name="Picture Placeholder 7"/>
          <p:cNvSpPr>
            <a:spLocks noGrp="1"/>
          </p:cNvSpPr>
          <p:nvPr>
            <p:ph type="pic" sz="quarter" idx="11"/>
          </p:nvPr>
        </p:nvSpPr>
        <p:spPr>
          <a:xfrm>
            <a:off x="0" y="1973263"/>
            <a:ext cx="12192000" cy="3665537"/>
          </a:xfrm>
        </p:spPr>
        <p:txBody>
          <a:bodyPr/>
          <a:lstStyle/>
          <a:p>
            <a:endParaRPr lang="en-US" dirty="0"/>
          </a:p>
        </p:txBody>
      </p:sp>
    </p:spTree>
    <p:extLst>
      <p:ext uri="{BB962C8B-B14F-4D97-AF65-F5344CB8AC3E}">
        <p14:creationId xmlns:p14="http://schemas.microsoft.com/office/powerpoint/2010/main" val="2490797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Membership Promotion Slide">
    <p:spTree>
      <p:nvGrpSpPr>
        <p:cNvPr id="1" name=""/>
        <p:cNvGrpSpPr/>
        <p:nvPr/>
      </p:nvGrpSpPr>
      <p:grpSpPr>
        <a:xfrm>
          <a:off x="0" y="0"/>
          <a:ext cx="0" cy="0"/>
          <a:chOff x="0" y="0"/>
          <a:chExt cx="0" cy="0"/>
        </a:xfrm>
      </p:grpSpPr>
      <p:sp>
        <p:nvSpPr>
          <p:cNvPr id="3" name="Rectangle 2"/>
          <p:cNvSpPr/>
          <p:nvPr userDrawn="1"/>
        </p:nvSpPr>
        <p:spPr>
          <a:xfrm>
            <a:off x="0" y="-12700"/>
            <a:ext cx="12192000" cy="1985553"/>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4" name="Text Placeholder 5"/>
          <p:cNvSpPr txBox="1">
            <a:spLocks/>
          </p:cNvSpPr>
          <p:nvPr userDrawn="1"/>
        </p:nvSpPr>
        <p:spPr>
          <a:xfrm>
            <a:off x="0" y="1152859"/>
            <a:ext cx="12192000" cy="9605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mj-lt"/>
              </a:rPr>
              <a:t>QUESTIONS?</a:t>
            </a:r>
            <a:endParaRPr lang="en-US" sz="3200" dirty="0">
              <a:solidFill>
                <a:schemeClr val="accent2"/>
              </a:solidFill>
              <a:latin typeface="+mj-lt"/>
            </a:endParaRPr>
          </a:p>
        </p:txBody>
      </p:sp>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5314" b="33983"/>
          <a:stretch/>
        </p:blipFill>
        <p:spPr>
          <a:xfrm>
            <a:off x="0" y="1952625"/>
            <a:ext cx="12192000" cy="4933950"/>
          </a:xfrm>
          <a:prstGeom prst="rect">
            <a:avLst/>
          </a:prstGeom>
        </p:spPr>
      </p:pic>
    </p:spTree>
    <p:extLst>
      <p:ext uri="{BB962C8B-B14F-4D97-AF65-F5344CB8AC3E}">
        <p14:creationId xmlns:p14="http://schemas.microsoft.com/office/powerpoint/2010/main" val="1252357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2833812" y="2650556"/>
            <a:ext cx="6524376" cy="1323439"/>
          </a:xfrm>
          <a:prstGeom prst="rect">
            <a:avLst/>
          </a:prstGeom>
          <a:noFill/>
        </p:spPr>
        <p:txBody>
          <a:bodyPr wrap="square" rtlCol="0">
            <a:spAutoFit/>
          </a:bodyPr>
          <a:lstStyle/>
          <a:p>
            <a:pPr algn="ctr"/>
            <a:r>
              <a:rPr lang="id-ID" sz="8000" dirty="0">
                <a:solidFill>
                  <a:schemeClr val="bg1"/>
                </a:solidFill>
                <a:latin typeface="+mj-lt"/>
              </a:rPr>
              <a:t>THANK YOU</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Tree>
    <p:extLst>
      <p:ext uri="{BB962C8B-B14F-4D97-AF65-F5344CB8AC3E}">
        <p14:creationId xmlns:p14="http://schemas.microsoft.com/office/powerpoint/2010/main" val="3946640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47E507-44FA-466C-903A-E118699093FF}" type="datetimeFigureOut">
              <a:rPr lang="en-US" smtClean="0"/>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8CF77-458F-4B12-8123-79D42F436677}" type="slidenum">
              <a:rPr lang="en-US" smtClean="0"/>
              <a:t>‹#›</a:t>
            </a:fld>
            <a:endParaRPr lang="en-US" dirty="0"/>
          </a:p>
        </p:txBody>
      </p:sp>
    </p:spTree>
    <p:extLst>
      <p:ext uri="{BB962C8B-B14F-4D97-AF65-F5344CB8AC3E}">
        <p14:creationId xmlns:p14="http://schemas.microsoft.com/office/powerpoint/2010/main" val="2031018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9968" y="1069848"/>
            <a:ext cx="8132064" cy="98755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47E507-44FA-466C-903A-E118699093FF}" type="datetimeFigureOut">
              <a:rPr lang="en-US" smtClean="0"/>
              <a:t>12/13/2019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8CF77-458F-4B12-8123-79D42F436677}" type="slidenum">
              <a:rPr lang="en-US" smtClean="0"/>
              <a:t>‹#›</a:t>
            </a:fld>
            <a:endParaRPr lang="en-US" dirty="0"/>
          </a:p>
        </p:txBody>
      </p:sp>
      <p:sp>
        <p:nvSpPr>
          <p:cNvPr id="8" name="Content Placeholder 7"/>
          <p:cNvSpPr>
            <a:spLocks noGrp="1"/>
          </p:cNvSpPr>
          <p:nvPr>
            <p:ph sz="quarter" idx="13"/>
          </p:nvPr>
        </p:nvSpPr>
        <p:spPr>
          <a:xfrm>
            <a:off x="2987040" y="2057400"/>
            <a:ext cx="6217920" cy="3998976"/>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470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00A59F"/>
            </a:gs>
            <a:gs pos="100000">
              <a:schemeClr val="accent1">
                <a:lumMod val="71000"/>
              </a:schemeClr>
            </a:gs>
            <a:gs pos="100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3602038"/>
            <a:ext cx="12192000" cy="1655762"/>
          </a:xfrm>
        </p:spPr>
        <p:txBody>
          <a:bodyPr/>
          <a:lstStyle>
            <a:lvl1pPr marL="0" indent="0" algn="ctr">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sz="2400" i="1" dirty="0">
                <a:solidFill>
                  <a:schemeClr val="bg1"/>
                </a:solidFill>
              </a:rPr>
              <a:t>Subtitle of Event</a:t>
            </a:r>
            <a:endParaRPr lang="id-ID" sz="2400" i="1"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5" name="Text Placeholder 4"/>
          <p:cNvSpPr>
            <a:spLocks noGrp="1"/>
          </p:cNvSpPr>
          <p:nvPr>
            <p:ph type="body" sz="quarter" idx="10" hasCustomPrompt="1"/>
          </p:nvPr>
        </p:nvSpPr>
        <p:spPr>
          <a:xfrm>
            <a:off x="407123" y="5257800"/>
            <a:ext cx="5593082" cy="1386840"/>
          </a:xfrm>
          <a:solidFill>
            <a:srgbClr val="FFFFFF">
              <a:alpha val="38824"/>
            </a:srgbClr>
          </a:solidFill>
        </p:spPr>
        <p:txBody>
          <a:bodyPr>
            <a:normAutofit/>
          </a:bodyPr>
          <a:lstStyle>
            <a:lvl1pPr marL="0" indent="0">
              <a:buNone/>
              <a:defRPr sz="1800">
                <a:latin typeface="+mj-lt"/>
              </a:defRPr>
            </a:lvl1pPr>
          </a:lstStyle>
          <a:p>
            <a:pPr lvl="0"/>
            <a:r>
              <a:rPr lang="en-US" dirty="0"/>
              <a:t>Presenters:</a:t>
            </a:r>
          </a:p>
        </p:txBody>
      </p:sp>
      <p:sp>
        <p:nvSpPr>
          <p:cNvPr id="11" name="Text Placeholder 4"/>
          <p:cNvSpPr>
            <a:spLocks noGrp="1"/>
          </p:cNvSpPr>
          <p:nvPr>
            <p:ph type="body" sz="quarter" idx="11" hasCustomPrompt="1"/>
          </p:nvPr>
        </p:nvSpPr>
        <p:spPr>
          <a:xfrm>
            <a:off x="6000205" y="5257800"/>
            <a:ext cx="5791903" cy="1386840"/>
          </a:xfrm>
          <a:solidFill>
            <a:srgbClr val="FFFFFF">
              <a:alpha val="38824"/>
            </a:srgbClr>
          </a:solidFill>
        </p:spPr>
        <p:txBody>
          <a:bodyPr>
            <a:normAutofit/>
          </a:bodyPr>
          <a:lstStyle>
            <a:lvl1pPr marL="0" indent="0">
              <a:buNone/>
              <a:defRPr sz="1800">
                <a:latin typeface="+mj-lt"/>
              </a:defRPr>
            </a:lvl1pPr>
          </a:lstStyle>
          <a:p>
            <a:pPr lvl="0"/>
            <a:r>
              <a:rPr lang="en-US" dirty="0"/>
              <a:t>Panelists:</a:t>
            </a:r>
          </a:p>
          <a:p>
            <a:pPr lvl="0"/>
            <a:endParaRPr lang="en-US" dirty="0"/>
          </a:p>
        </p:txBody>
      </p:sp>
      <p:sp>
        <p:nvSpPr>
          <p:cNvPr id="6" name="Content Placeholder 5"/>
          <p:cNvSpPr>
            <a:spLocks noGrp="1"/>
          </p:cNvSpPr>
          <p:nvPr>
            <p:ph sz="quarter" idx="12" hasCustomPrompt="1"/>
          </p:nvPr>
        </p:nvSpPr>
        <p:spPr>
          <a:xfrm>
            <a:off x="432523" y="196520"/>
            <a:ext cx="1557867" cy="524047"/>
          </a:xfrm>
        </p:spPr>
        <p:txBody>
          <a:bodyPr/>
          <a:lstStyle>
            <a:lvl1pPr marL="0" indent="0">
              <a:buNone/>
              <a:defRPr>
                <a:solidFill>
                  <a:schemeClr val="bg1"/>
                </a:solidFill>
                <a:latin typeface="+mj-lt"/>
              </a:defRPr>
            </a:lvl1pPr>
          </a:lstStyle>
          <a:p>
            <a:pPr lvl="0"/>
            <a:r>
              <a:rPr lang="en-US" dirty="0"/>
              <a:t>09.11.18</a:t>
            </a:r>
          </a:p>
        </p:txBody>
      </p:sp>
      <p:sp>
        <p:nvSpPr>
          <p:cNvPr id="13" name="Content Placeholder 5"/>
          <p:cNvSpPr>
            <a:spLocks noGrp="1"/>
          </p:cNvSpPr>
          <p:nvPr>
            <p:ph sz="quarter" idx="13" hasCustomPrompt="1"/>
          </p:nvPr>
        </p:nvSpPr>
        <p:spPr>
          <a:xfrm>
            <a:off x="0" y="2655887"/>
            <a:ext cx="12192000" cy="946151"/>
          </a:xfrm>
        </p:spPr>
        <p:txBody>
          <a:bodyPr>
            <a:noAutofit/>
          </a:bodyPr>
          <a:lstStyle>
            <a:lvl1pPr marL="0" indent="0" algn="ctr">
              <a:buNone/>
              <a:defRPr sz="6000">
                <a:solidFill>
                  <a:schemeClr val="bg1"/>
                </a:solidFill>
                <a:latin typeface="+mj-lt"/>
              </a:defRPr>
            </a:lvl1pPr>
          </a:lstStyle>
          <a:p>
            <a:pPr lvl="0"/>
            <a:r>
              <a:rPr lang="en-US" dirty="0"/>
              <a:t>TITLE OF EVENT</a:t>
            </a:r>
          </a:p>
        </p:txBody>
      </p:sp>
    </p:spTree>
    <p:extLst>
      <p:ext uri="{BB962C8B-B14F-4D97-AF65-F5344CB8AC3E}">
        <p14:creationId xmlns:p14="http://schemas.microsoft.com/office/powerpoint/2010/main" val="3153544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5969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47E507-44FA-466C-903A-E118699093FF}" type="datetimeFigureOut">
              <a:rPr lang="en-US" smtClean="0"/>
              <a:t>12/13/2019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A8CF77-458F-4B12-8123-79D42F436677}" type="slidenum">
              <a:rPr lang="en-US" smtClean="0"/>
              <a:t>‹#›</a:t>
            </a:fld>
            <a:endParaRPr lang="en-US" dirty="0"/>
          </a:p>
        </p:txBody>
      </p:sp>
    </p:spTree>
    <p:extLst>
      <p:ext uri="{BB962C8B-B14F-4D97-AF65-F5344CB8AC3E}">
        <p14:creationId xmlns:p14="http://schemas.microsoft.com/office/powerpoint/2010/main" val="228945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Hand 50/50 Text Image">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6403972" y="1788198"/>
            <a:ext cx="5089357" cy="4247317"/>
          </a:xfrm>
          <a:prstGeom prst="rect">
            <a:avLst/>
          </a:prstGeom>
          <a:blipFill>
            <a:blip r:embed="rId2">
              <a:alphaModFix amt="76000"/>
            </a:blip>
            <a:stretch>
              <a:fillRect/>
            </a:stretch>
          </a:blipFill>
        </p:spPr>
        <p:txBody>
          <a:bodyPr/>
          <a:lstStyle>
            <a:lvl1pPr marL="0" indent="0">
              <a:buNone/>
              <a:defRPr sz="1800"/>
            </a:lvl1pPr>
          </a:lstStyle>
          <a:p>
            <a:r>
              <a:rPr lang="en-US" dirty="0"/>
              <a:t> </a:t>
            </a:r>
            <a:endParaRPr lang="id-ID"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
        <p:nvSpPr>
          <p:cNvPr id="8" name="Content Placeholder 2"/>
          <p:cNvSpPr>
            <a:spLocks noGrp="1"/>
          </p:cNvSpPr>
          <p:nvPr>
            <p:ph idx="1"/>
          </p:nvPr>
        </p:nvSpPr>
        <p:spPr>
          <a:xfrm>
            <a:off x="838200" y="1825625"/>
            <a:ext cx="4953000" cy="4209890"/>
          </a:xfrm>
        </p:spPr>
        <p:txBody>
          <a:bodyPr>
            <a:normAutofit/>
          </a:bodyPr>
          <a:lstStyle>
            <a:lvl1pPr>
              <a:lnSpc>
                <a:spcPct val="90000"/>
              </a:lnSpc>
              <a:spcBef>
                <a:spcPts val="1000"/>
              </a:spcBef>
              <a:defRPr sz="2400">
                <a:latin typeface="+mj-lt"/>
              </a:defRPr>
            </a:lvl1pPr>
            <a:lvl2pPr>
              <a:lnSpc>
                <a:spcPct val="90000"/>
              </a:lnSpc>
              <a:spcBef>
                <a:spcPts val="1000"/>
              </a:spcBef>
              <a:defRPr sz="2400">
                <a:latin typeface="+mj-lt"/>
              </a:defRPr>
            </a:lvl2pPr>
            <a:lvl3pPr>
              <a:lnSpc>
                <a:spcPct val="90000"/>
              </a:lnSpc>
              <a:spcBef>
                <a:spcPts val="1000"/>
              </a:spcBef>
              <a:defRPr sz="2400">
                <a:latin typeface="+mj-lt"/>
              </a:defRPr>
            </a:lvl3pPr>
            <a:lvl4pPr>
              <a:lnSpc>
                <a:spcPct val="90000"/>
              </a:lnSpc>
              <a:spcBef>
                <a:spcPts val="1000"/>
              </a:spcBef>
              <a:defRPr sz="2400">
                <a:latin typeface="+mj-lt"/>
              </a:defRPr>
            </a:lvl4pPr>
            <a:lvl5pPr>
              <a:lnSpc>
                <a:spcPct val="90000"/>
              </a:lnSpc>
              <a:spcBef>
                <a:spcPts val="1000"/>
              </a:spcBef>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838200" y="365125"/>
            <a:ext cx="10515600" cy="1325563"/>
          </a:xfrm>
        </p:spPr>
        <p:txBody>
          <a:bodyPr/>
          <a:lstStyle>
            <a:lvl1pPr>
              <a:defRPr baseline="0">
                <a:solidFill>
                  <a:srgbClr val="00B398"/>
                </a:solidFill>
                <a:latin typeface="+mj-lt"/>
              </a:defRPr>
            </a:lvl1pPr>
          </a:lstStyle>
          <a:p>
            <a:r>
              <a:rPr lang="en-US" dirty="0"/>
              <a:t>Click to edit Master title style</a:t>
            </a:r>
          </a:p>
        </p:txBody>
      </p:sp>
    </p:spTree>
    <p:extLst>
      <p:ext uri="{BB962C8B-B14F-4D97-AF65-F5344CB8AC3E}">
        <p14:creationId xmlns:p14="http://schemas.microsoft.com/office/powerpoint/2010/main" val="329038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ic Title One Bo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B398"/>
                </a:solidFill>
                <a:latin typeface="+mj-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lnSpc>
                <a:spcPct val="90000"/>
              </a:lnSpc>
              <a:spcBef>
                <a:spcPts val="1000"/>
              </a:spcBef>
              <a:defRPr sz="2400">
                <a:latin typeface="+mj-lt"/>
              </a:defRPr>
            </a:lvl1pPr>
            <a:lvl2pPr>
              <a:lnSpc>
                <a:spcPct val="90000"/>
              </a:lnSpc>
              <a:spcBef>
                <a:spcPts val="1000"/>
              </a:spcBef>
              <a:defRPr sz="2400">
                <a:latin typeface="+mj-lt"/>
              </a:defRPr>
            </a:lvl2pPr>
            <a:lvl3pPr>
              <a:lnSpc>
                <a:spcPct val="90000"/>
              </a:lnSpc>
              <a:spcBef>
                <a:spcPts val="1000"/>
              </a:spcBef>
              <a:defRPr sz="2400">
                <a:latin typeface="+mj-lt"/>
              </a:defRPr>
            </a:lvl3pPr>
            <a:lvl4pPr>
              <a:lnSpc>
                <a:spcPct val="90000"/>
              </a:lnSpc>
              <a:spcBef>
                <a:spcPts val="1000"/>
              </a:spcBef>
              <a:defRPr sz="2400">
                <a:latin typeface="+mj-lt"/>
              </a:defRPr>
            </a:lvl4pPr>
            <a:lvl5pPr>
              <a:lnSpc>
                <a:spcPct val="90000"/>
              </a:lnSpc>
              <a:spcBef>
                <a:spcPts val="1000"/>
              </a:spcBef>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Tree>
    <p:extLst>
      <p:ext uri="{BB962C8B-B14F-4D97-AF65-F5344CB8AC3E}">
        <p14:creationId xmlns:p14="http://schemas.microsoft.com/office/powerpoint/2010/main" val="149665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lvl1pPr algn="l">
              <a:defRPr cap="none" baseline="0">
                <a:solidFill>
                  <a:srgbClr val="00B398"/>
                </a:solidFill>
                <a:latin typeface="+mj-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lnSpc>
                <a:spcPct val="90000"/>
              </a:lnSpc>
              <a:spcBef>
                <a:spcPts val="1000"/>
              </a:spcBef>
              <a:defRPr sz="2400">
                <a:latin typeface="+mj-lt"/>
                <a:ea typeface="Source Sans Pro" panose="020B0503030403020204" pitchFamily="34" charset="0"/>
              </a:defRPr>
            </a:lvl1pPr>
            <a:lvl2pPr>
              <a:lnSpc>
                <a:spcPct val="90000"/>
              </a:lnSpc>
              <a:spcBef>
                <a:spcPts val="1000"/>
              </a:spcBef>
              <a:defRPr sz="2400">
                <a:latin typeface="+mj-lt"/>
                <a:ea typeface="Source Sans Pro" panose="020B0503030403020204" pitchFamily="34" charset="0"/>
              </a:defRPr>
            </a:lvl2pPr>
            <a:lvl3pPr>
              <a:lnSpc>
                <a:spcPct val="90000"/>
              </a:lnSpc>
              <a:spcBef>
                <a:spcPts val="1000"/>
              </a:spcBef>
              <a:defRPr sz="2400">
                <a:latin typeface="+mj-lt"/>
                <a:ea typeface="Source Sans Pro" panose="020B0503030403020204" pitchFamily="34" charset="0"/>
              </a:defRPr>
            </a:lvl3pPr>
            <a:lvl4pPr>
              <a:lnSpc>
                <a:spcPct val="90000"/>
              </a:lnSpc>
              <a:spcBef>
                <a:spcPts val="1000"/>
              </a:spcBef>
              <a:defRPr sz="2400">
                <a:latin typeface="+mj-lt"/>
                <a:ea typeface="Source Sans Pro" panose="020B0503030403020204" pitchFamily="34" charset="0"/>
              </a:defRPr>
            </a:lvl4pPr>
            <a:lvl5pPr>
              <a:lnSpc>
                <a:spcPct val="90000"/>
              </a:lnSpc>
              <a:spcBef>
                <a:spcPts val="1000"/>
              </a:spcBef>
              <a:defRPr sz="2400">
                <a:latin typeface="+mj-lt"/>
                <a:ea typeface="Source Sans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lnSpc>
                <a:spcPct val="90000"/>
              </a:lnSpc>
              <a:spcBef>
                <a:spcPts val="1000"/>
              </a:spcBef>
              <a:defRPr sz="2400">
                <a:latin typeface="+mj-lt"/>
                <a:ea typeface="Source Sans Pro" panose="020B0503030403020204" pitchFamily="34" charset="0"/>
              </a:defRPr>
            </a:lvl1pPr>
            <a:lvl2pPr>
              <a:lnSpc>
                <a:spcPct val="90000"/>
              </a:lnSpc>
              <a:spcBef>
                <a:spcPts val="1000"/>
              </a:spcBef>
              <a:defRPr sz="2400">
                <a:latin typeface="+mj-lt"/>
                <a:ea typeface="Source Sans Pro" panose="020B0503030403020204" pitchFamily="34" charset="0"/>
              </a:defRPr>
            </a:lvl2pPr>
            <a:lvl3pPr>
              <a:lnSpc>
                <a:spcPct val="90000"/>
              </a:lnSpc>
              <a:spcBef>
                <a:spcPts val="1000"/>
              </a:spcBef>
              <a:defRPr sz="2400">
                <a:latin typeface="+mj-lt"/>
                <a:ea typeface="Source Sans Pro" panose="020B0503030403020204" pitchFamily="34" charset="0"/>
              </a:defRPr>
            </a:lvl3pPr>
            <a:lvl4pPr>
              <a:lnSpc>
                <a:spcPct val="90000"/>
              </a:lnSpc>
              <a:spcBef>
                <a:spcPts val="1000"/>
              </a:spcBef>
              <a:defRPr sz="2400">
                <a:latin typeface="+mj-lt"/>
                <a:ea typeface="Source Sans Pro" panose="020B0503030403020204" pitchFamily="34" charset="0"/>
              </a:defRPr>
            </a:lvl4pPr>
            <a:lvl5pPr>
              <a:lnSpc>
                <a:spcPct val="90000"/>
              </a:lnSpc>
              <a:spcBef>
                <a:spcPts val="1000"/>
              </a:spcBef>
              <a:defRPr sz="2400">
                <a:latin typeface="+mj-lt"/>
                <a:ea typeface="Source Sans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Tree>
    <p:extLst>
      <p:ext uri="{BB962C8B-B14F-4D97-AF65-F5344CB8AC3E}">
        <p14:creationId xmlns:p14="http://schemas.microsoft.com/office/powerpoint/2010/main" val="413549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Left Justified - Two 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cap="none" baseline="0">
                <a:solidFill>
                  <a:srgbClr val="00B398"/>
                </a:solidFill>
                <a:latin typeface="+mj-lt"/>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lnSpc>
                <a:spcPct val="90000"/>
              </a:lnSpc>
              <a:spcBef>
                <a:spcPts val="1000"/>
              </a:spcBef>
              <a:defRPr sz="2400">
                <a:latin typeface="+mj-lt"/>
              </a:defRPr>
            </a:lvl1pPr>
            <a:lvl2pPr>
              <a:lnSpc>
                <a:spcPct val="90000"/>
              </a:lnSpc>
              <a:spcBef>
                <a:spcPts val="1000"/>
              </a:spcBef>
              <a:defRPr sz="2400">
                <a:latin typeface="+mj-lt"/>
              </a:defRPr>
            </a:lvl2pPr>
            <a:lvl3pPr>
              <a:lnSpc>
                <a:spcPct val="90000"/>
              </a:lnSpc>
              <a:spcBef>
                <a:spcPts val="1000"/>
              </a:spcBef>
              <a:defRPr sz="2400">
                <a:latin typeface="+mj-lt"/>
              </a:defRPr>
            </a:lvl3pPr>
            <a:lvl4pPr>
              <a:lnSpc>
                <a:spcPct val="90000"/>
              </a:lnSpc>
              <a:spcBef>
                <a:spcPts val="1000"/>
              </a:spcBef>
              <a:defRPr sz="2400">
                <a:latin typeface="+mj-lt"/>
              </a:defRPr>
            </a:lvl4pPr>
            <a:lvl5pPr>
              <a:lnSpc>
                <a:spcPct val="90000"/>
              </a:lnSpc>
              <a:spcBef>
                <a:spcPts val="1000"/>
              </a:spcBef>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lnSpc>
                <a:spcPct val="90000"/>
              </a:lnSpc>
              <a:spcBef>
                <a:spcPts val="1000"/>
              </a:spcBef>
              <a:defRPr sz="2400">
                <a:latin typeface="+mj-lt"/>
              </a:defRPr>
            </a:lvl1pPr>
            <a:lvl2pPr>
              <a:lnSpc>
                <a:spcPct val="90000"/>
              </a:lnSpc>
              <a:spcBef>
                <a:spcPts val="1000"/>
              </a:spcBef>
              <a:defRPr sz="2400">
                <a:latin typeface="+mj-lt"/>
              </a:defRPr>
            </a:lvl2pPr>
            <a:lvl3pPr>
              <a:lnSpc>
                <a:spcPct val="90000"/>
              </a:lnSpc>
              <a:spcBef>
                <a:spcPts val="1000"/>
              </a:spcBef>
              <a:defRPr sz="2400">
                <a:latin typeface="+mj-lt"/>
              </a:defRPr>
            </a:lvl3pPr>
            <a:lvl4pPr>
              <a:lnSpc>
                <a:spcPct val="90000"/>
              </a:lnSpc>
              <a:spcBef>
                <a:spcPts val="1000"/>
              </a:spcBef>
              <a:defRPr sz="2400">
                <a:latin typeface="+mj-lt"/>
              </a:defRPr>
            </a:lvl4pPr>
            <a:lvl5pPr>
              <a:lnSpc>
                <a:spcPct val="90000"/>
              </a:lnSpc>
              <a:spcBef>
                <a:spcPts val="1000"/>
              </a:spcBef>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Tree>
    <p:extLst>
      <p:ext uri="{BB962C8B-B14F-4D97-AF65-F5344CB8AC3E}">
        <p14:creationId xmlns:p14="http://schemas.microsoft.com/office/powerpoint/2010/main" val="401342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Hand Photo Skinny 75% Text">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858898" y="1922669"/>
            <a:ext cx="2899133" cy="4247317"/>
          </a:xfrm>
          <a:prstGeom prst="rect">
            <a:avLst/>
          </a:prstGeom>
          <a:blipFill>
            <a:blip r:embed="rId2">
              <a:alphaModFix amt="76000"/>
            </a:blip>
            <a:stretch>
              <a:fillRect/>
            </a:stretch>
          </a:blipFill>
        </p:spPr>
        <p:txBody>
          <a:bodyPr/>
          <a:lstStyle>
            <a:lvl1pPr marL="0" indent="0">
              <a:buNone/>
              <a:defRPr sz="1800"/>
            </a:lvl1pPr>
          </a:lstStyle>
          <a:p>
            <a:r>
              <a:rPr lang="en-US" dirty="0"/>
              <a:t> </a:t>
            </a:r>
            <a:endParaRPr lang="id-ID"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
        <p:nvSpPr>
          <p:cNvPr id="8" name="Title 1"/>
          <p:cNvSpPr>
            <a:spLocks noGrp="1"/>
          </p:cNvSpPr>
          <p:nvPr>
            <p:ph type="title"/>
          </p:nvPr>
        </p:nvSpPr>
        <p:spPr>
          <a:xfrm>
            <a:off x="838200" y="365125"/>
            <a:ext cx="10515600" cy="1325563"/>
          </a:xfrm>
        </p:spPr>
        <p:txBody>
          <a:bodyPr/>
          <a:lstStyle>
            <a:lvl1pPr>
              <a:defRPr baseline="0">
                <a:solidFill>
                  <a:srgbClr val="00B398"/>
                </a:solidFill>
                <a:latin typeface="+mj-lt"/>
              </a:defRPr>
            </a:lvl1pPr>
          </a:lstStyle>
          <a:p>
            <a:r>
              <a:rPr lang="en-US" dirty="0"/>
              <a:t>Click to edit Master title style</a:t>
            </a:r>
          </a:p>
        </p:txBody>
      </p:sp>
      <p:sp>
        <p:nvSpPr>
          <p:cNvPr id="10" name="Content Placeholder 3"/>
          <p:cNvSpPr>
            <a:spLocks noGrp="1"/>
          </p:cNvSpPr>
          <p:nvPr>
            <p:ph sz="half" idx="2"/>
          </p:nvPr>
        </p:nvSpPr>
        <p:spPr>
          <a:xfrm>
            <a:off x="4056993" y="1922669"/>
            <a:ext cx="7296807" cy="4254294"/>
          </a:xfrm>
        </p:spPr>
        <p:txBody>
          <a:bodyPr>
            <a:normAutofit/>
          </a:bodyPr>
          <a:lstStyle>
            <a:lvl1pPr>
              <a:lnSpc>
                <a:spcPct val="90000"/>
              </a:lnSpc>
              <a:spcBef>
                <a:spcPts val="1000"/>
              </a:spcBef>
              <a:defRPr sz="2400">
                <a:latin typeface="+mj-lt"/>
                <a:ea typeface="Source Sans Pro" panose="020B0503030403020204" pitchFamily="34" charset="0"/>
              </a:defRPr>
            </a:lvl1pPr>
            <a:lvl2pPr>
              <a:lnSpc>
                <a:spcPct val="90000"/>
              </a:lnSpc>
              <a:spcBef>
                <a:spcPts val="1000"/>
              </a:spcBef>
              <a:defRPr sz="2400">
                <a:latin typeface="+mj-lt"/>
                <a:ea typeface="Source Sans Pro" panose="020B0503030403020204" pitchFamily="34" charset="0"/>
              </a:defRPr>
            </a:lvl2pPr>
            <a:lvl3pPr>
              <a:lnSpc>
                <a:spcPct val="90000"/>
              </a:lnSpc>
              <a:spcBef>
                <a:spcPts val="1000"/>
              </a:spcBef>
              <a:defRPr sz="2400">
                <a:latin typeface="+mj-lt"/>
                <a:ea typeface="Source Sans Pro" panose="020B0503030403020204" pitchFamily="34" charset="0"/>
              </a:defRPr>
            </a:lvl3pPr>
            <a:lvl4pPr>
              <a:lnSpc>
                <a:spcPct val="90000"/>
              </a:lnSpc>
              <a:spcBef>
                <a:spcPts val="1000"/>
              </a:spcBef>
              <a:defRPr sz="2400">
                <a:latin typeface="+mj-lt"/>
                <a:ea typeface="Source Sans Pro" panose="020B0503030403020204" pitchFamily="34" charset="0"/>
              </a:defRPr>
            </a:lvl4pPr>
            <a:lvl5pPr>
              <a:lnSpc>
                <a:spcPct val="90000"/>
              </a:lnSpc>
              <a:spcBef>
                <a:spcPts val="1000"/>
              </a:spcBef>
              <a:defRPr sz="2400">
                <a:latin typeface="+mj-lt"/>
                <a:ea typeface="Source Sans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957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125220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1642012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49" r:id="rId3"/>
    <p:sldLayoutId id="2147483667" r:id="rId4"/>
    <p:sldLayoutId id="2147483650" r:id="rId5"/>
    <p:sldLayoutId id="2147483652" r:id="rId6"/>
    <p:sldLayoutId id="2147483653" r:id="rId7"/>
    <p:sldLayoutId id="2147483666" r:id="rId8"/>
    <p:sldLayoutId id="2147483683" r:id="rId9"/>
    <p:sldLayoutId id="2147483661" r:id="rId10"/>
    <p:sldLayoutId id="2147483655" r:id="rId11"/>
    <p:sldLayoutId id="2147483665" r:id="rId12"/>
    <p:sldLayoutId id="2147483680" r:id="rId13"/>
    <p:sldLayoutId id="2147483658" r:id="rId14"/>
    <p:sldLayoutId id="2147483674" r:id="rId15"/>
    <p:sldLayoutId id="2147483675" r:id="rId16"/>
    <p:sldLayoutId id="2147483654" r:id="rId17"/>
    <p:sldLayoutId id="2147483663" r:id="rId18"/>
    <p:sldLayoutId id="2147483662" r:id="rId19"/>
    <p:sldLayoutId id="2147483664" r:id="rId20"/>
    <p:sldLayoutId id="2147483676" r:id="rId21"/>
    <p:sldLayoutId id="2147483677" r:id="rId22"/>
    <p:sldLayoutId id="2147483678" r:id="rId23"/>
    <p:sldLayoutId id="2147483672" r:id="rId24"/>
    <p:sldLayoutId id="2147483673" r:id="rId25"/>
    <p:sldLayoutId id="2147483679" r:id="rId26"/>
    <p:sldLayoutId id="2147483668" r:id="rId27"/>
    <p:sldLayoutId id="2147483684" r:id="rId28"/>
    <p:sldLayoutId id="2147483685" r:id="rId29"/>
    <p:sldLayoutId id="2147483686" r:id="rId30"/>
  </p:sldLayoutIdLst>
  <p:txStyles>
    <p:titleStyle>
      <a:lvl1pPr algn="l" defTabSz="914400" rtl="0" eaLnBrk="1" latinLnBrk="0" hangingPunct="1">
        <a:lnSpc>
          <a:spcPct val="90000"/>
        </a:lnSpc>
        <a:spcBef>
          <a:spcPct val="0"/>
        </a:spcBef>
        <a:buNone/>
        <a:defRPr sz="4400" kern="1200">
          <a:solidFill>
            <a:srgbClr val="00A59F"/>
          </a:solidFill>
          <a:latin typeface="+mj-lt"/>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Module 4: </a:t>
            </a:r>
            <a:br>
              <a:rPr lang="en-US" dirty="0"/>
            </a:br>
            <a:r>
              <a:rPr lang="en-US" dirty="0"/>
              <a:t>Mentors as Connector</a:t>
            </a:r>
          </a:p>
        </p:txBody>
      </p:sp>
    </p:spTree>
    <p:extLst>
      <p:ext uri="{BB962C8B-B14F-4D97-AF65-F5344CB8AC3E}">
        <p14:creationId xmlns:p14="http://schemas.microsoft.com/office/powerpoint/2010/main" val="194975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posing for the camera&#10;&#10;Description automatically generated">
            <a:extLst>
              <a:ext uri="{FF2B5EF4-FFF2-40B4-BE49-F238E27FC236}">
                <a16:creationId xmlns:a16="http://schemas.microsoft.com/office/drawing/2014/main" id="{07F9CCF7-54C2-4B32-B1DC-09C5E06EF4B5}"/>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073" r="5073"/>
          <a:stretch>
            <a:fillRect/>
          </a:stretch>
        </p:blipFill>
        <p:spPr/>
      </p:pic>
      <p:sp>
        <p:nvSpPr>
          <p:cNvPr id="3" name="Content Placeholder 2">
            <a:extLst>
              <a:ext uri="{FF2B5EF4-FFF2-40B4-BE49-F238E27FC236}">
                <a16:creationId xmlns:a16="http://schemas.microsoft.com/office/drawing/2014/main" id="{A404F91D-E683-4103-9516-F16D226BC678}"/>
              </a:ext>
            </a:extLst>
          </p:cNvPr>
          <p:cNvSpPr>
            <a:spLocks noGrp="1"/>
          </p:cNvSpPr>
          <p:nvPr>
            <p:ph idx="1"/>
          </p:nvPr>
        </p:nvSpPr>
        <p:spPr/>
        <p:txBody>
          <a:bodyPr/>
          <a:lstStyle/>
          <a:p>
            <a:r>
              <a:rPr lang="en-US" dirty="0"/>
              <a:t>Final questions? </a:t>
            </a:r>
          </a:p>
          <a:p>
            <a:r>
              <a:rPr lang="en-US" dirty="0"/>
              <a:t>Assessment</a:t>
            </a:r>
          </a:p>
          <a:p>
            <a:pPr marL="0" indent="0" algn="ctr">
              <a:buNone/>
            </a:pPr>
            <a:endParaRPr lang="en-US" sz="4400" dirty="0">
              <a:solidFill>
                <a:schemeClr val="tx2"/>
              </a:solidFill>
            </a:endParaRPr>
          </a:p>
          <a:p>
            <a:pPr marL="0" indent="0" algn="ctr">
              <a:buNone/>
            </a:pPr>
            <a:r>
              <a:rPr lang="en-US" sz="4400" dirty="0">
                <a:solidFill>
                  <a:schemeClr val="tx2"/>
                </a:solidFill>
              </a:rPr>
              <a:t>Thank You!</a:t>
            </a:r>
          </a:p>
          <a:p>
            <a:pPr marL="0" indent="0">
              <a:buNone/>
            </a:pPr>
            <a:endParaRPr lang="en-US" dirty="0"/>
          </a:p>
        </p:txBody>
      </p:sp>
      <p:sp>
        <p:nvSpPr>
          <p:cNvPr id="4" name="Title 3">
            <a:extLst>
              <a:ext uri="{FF2B5EF4-FFF2-40B4-BE49-F238E27FC236}">
                <a16:creationId xmlns:a16="http://schemas.microsoft.com/office/drawing/2014/main" id="{69BE6CAD-29E9-47EA-B8B9-60F80EEFC56D}"/>
              </a:ext>
            </a:extLst>
          </p:cNvPr>
          <p:cNvSpPr>
            <a:spLocks noGrp="1"/>
          </p:cNvSpPr>
          <p:nvPr>
            <p:ph type="title"/>
          </p:nvPr>
        </p:nvSpPr>
        <p:spPr/>
        <p:txBody>
          <a:bodyPr/>
          <a:lstStyle/>
          <a:p>
            <a:r>
              <a:rPr lang="en-US" dirty="0"/>
              <a:t>Wrap Up</a:t>
            </a:r>
          </a:p>
        </p:txBody>
      </p:sp>
    </p:spTree>
    <p:extLst>
      <p:ext uri="{BB962C8B-B14F-4D97-AF65-F5344CB8AC3E}">
        <p14:creationId xmlns:p14="http://schemas.microsoft.com/office/powerpoint/2010/main" val="371157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754D-0C36-47D0-8DC4-DBA6D53F4F00}"/>
              </a:ext>
            </a:extLst>
          </p:cNvPr>
          <p:cNvSpPr>
            <a:spLocks noGrp="1"/>
          </p:cNvSpPr>
          <p:nvPr>
            <p:ph type="title"/>
          </p:nvPr>
        </p:nvSpPr>
        <p:spPr/>
        <p:txBody>
          <a:bodyPr/>
          <a:lstStyle/>
          <a:p>
            <a:r>
              <a:rPr lang="en-US" dirty="0"/>
              <a:t>You will learn: </a:t>
            </a:r>
          </a:p>
        </p:txBody>
      </p:sp>
      <p:sp>
        <p:nvSpPr>
          <p:cNvPr id="3" name="Content Placeholder 2">
            <a:extLst>
              <a:ext uri="{FF2B5EF4-FFF2-40B4-BE49-F238E27FC236}">
                <a16:creationId xmlns:a16="http://schemas.microsoft.com/office/drawing/2014/main" id="{9C28A19B-F68F-4C6E-881C-33CEEEC571E6}"/>
              </a:ext>
            </a:extLst>
          </p:cNvPr>
          <p:cNvSpPr>
            <a:spLocks noGrp="1"/>
          </p:cNvSpPr>
          <p:nvPr>
            <p:ph idx="1"/>
          </p:nvPr>
        </p:nvSpPr>
        <p:spPr>
          <a:xfrm>
            <a:off x="838200" y="1825625"/>
            <a:ext cx="4839269" cy="4351338"/>
          </a:xfrm>
        </p:spPr>
        <p:txBody>
          <a:bodyPr/>
          <a:lstStyle/>
          <a:p>
            <a:pPr marL="457200" lvl="0" indent="-457200"/>
            <a:r>
              <a:rPr lang="en-US" dirty="0"/>
              <a:t>What we mean by mentor as a connector.</a:t>
            </a:r>
          </a:p>
          <a:p>
            <a:pPr marL="457200" lvl="0" indent="-457200"/>
            <a:r>
              <a:rPr lang="en-US" dirty="0"/>
              <a:t>How being a connector is an integral component of Positive Youth Development or PYD.</a:t>
            </a:r>
          </a:p>
          <a:p>
            <a:pPr marL="457200" lvl="0" indent="-457200"/>
            <a:r>
              <a:rPr lang="en-US" dirty="0"/>
              <a:t>How being a connector benefits mentees.</a:t>
            </a:r>
          </a:p>
        </p:txBody>
      </p:sp>
      <p:pic>
        <p:nvPicPr>
          <p:cNvPr id="5" name="Picture 4" descr="A picture containing person, building, outdoor, man&#10;&#10;Description automatically generated">
            <a:extLst>
              <a:ext uri="{FF2B5EF4-FFF2-40B4-BE49-F238E27FC236}">
                <a16:creationId xmlns:a16="http://schemas.microsoft.com/office/drawing/2014/main" id="{0C77934C-2AC5-4FCE-81C6-FB2F6BBFD5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2520" y="1827355"/>
            <a:ext cx="5024303" cy="3768227"/>
          </a:xfrm>
          <a:prstGeom prst="rect">
            <a:avLst/>
          </a:prstGeom>
        </p:spPr>
      </p:pic>
    </p:spTree>
    <p:extLst>
      <p:ext uri="{BB962C8B-B14F-4D97-AF65-F5344CB8AC3E}">
        <p14:creationId xmlns:p14="http://schemas.microsoft.com/office/powerpoint/2010/main" val="394828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Connector is….</a:t>
            </a:r>
          </a:p>
        </p:txBody>
      </p:sp>
      <p:sp>
        <p:nvSpPr>
          <p:cNvPr id="3" name="Content Placeholder 2"/>
          <p:cNvSpPr>
            <a:spLocks noGrp="1"/>
          </p:cNvSpPr>
          <p:nvPr>
            <p:ph idx="1"/>
          </p:nvPr>
        </p:nvSpPr>
        <p:spPr>
          <a:xfrm>
            <a:off x="5377218" y="1825625"/>
            <a:ext cx="5976581" cy="4351338"/>
          </a:xfrm>
        </p:spPr>
        <p:txBody>
          <a:bodyPr/>
          <a:lstStyle/>
          <a:p>
            <a:pPr marL="0" indent="0">
              <a:buNone/>
            </a:pPr>
            <a:r>
              <a:rPr lang="en-US" dirty="0"/>
              <a:t>Someone who connects people with other people, experiences, and organizations.</a:t>
            </a:r>
          </a:p>
          <a:p>
            <a:pPr marL="0" indent="0">
              <a:buNone/>
            </a:pPr>
            <a:endParaRPr lang="en-US" dirty="0"/>
          </a:p>
          <a:p>
            <a:pPr marL="0" indent="0">
              <a:buNone/>
            </a:pPr>
            <a:r>
              <a:rPr lang="en-US" dirty="0"/>
              <a:t>Mentors identify assets, interests, and aspirations with their mentee and discuss connections that can foster positive development of these areas.</a:t>
            </a:r>
          </a:p>
          <a:p>
            <a:pPr marL="0" indent="0">
              <a:buNone/>
            </a:pPr>
            <a:endParaRPr lang="en-US" dirty="0"/>
          </a:p>
        </p:txBody>
      </p:sp>
      <p:pic>
        <p:nvPicPr>
          <p:cNvPr id="6" name="Picture 5" descr="A picture containing person, indoor, woman, holding&#10;&#10;Description automatically generated">
            <a:extLst>
              <a:ext uri="{FF2B5EF4-FFF2-40B4-BE49-F238E27FC236}">
                <a16:creationId xmlns:a16="http://schemas.microsoft.com/office/drawing/2014/main" id="{86370C36-DAE4-4256-B8CA-606AB064F2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87" t="11343" r="36537" b="9931"/>
          <a:stretch/>
        </p:blipFill>
        <p:spPr>
          <a:xfrm>
            <a:off x="838200" y="1825625"/>
            <a:ext cx="4078703" cy="4116151"/>
          </a:xfrm>
          <a:prstGeom prst="rect">
            <a:avLst/>
          </a:prstGeom>
        </p:spPr>
      </p:pic>
    </p:spTree>
    <p:extLst>
      <p:ext uri="{BB962C8B-B14F-4D97-AF65-F5344CB8AC3E}">
        <p14:creationId xmlns:p14="http://schemas.microsoft.com/office/powerpoint/2010/main" val="413630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to PYD</a:t>
            </a:r>
          </a:p>
        </p:txBody>
      </p:sp>
      <p:sp>
        <p:nvSpPr>
          <p:cNvPr id="5" name="Content Placeholder 4"/>
          <p:cNvSpPr>
            <a:spLocks noGrp="1"/>
          </p:cNvSpPr>
          <p:nvPr>
            <p:ph idx="1"/>
          </p:nvPr>
        </p:nvSpPr>
        <p:spPr>
          <a:xfrm>
            <a:off x="838199" y="1825386"/>
            <a:ext cx="10515599" cy="914399"/>
          </a:xfrm>
        </p:spPr>
        <p:txBody>
          <a:bodyPr>
            <a:normAutofit/>
          </a:bodyPr>
          <a:lstStyle/>
          <a:p>
            <a:pPr marL="0" indent="0">
              <a:buNone/>
            </a:pPr>
            <a:r>
              <a:rPr lang="en-US" dirty="0"/>
              <a:t>Connections help Mentees:</a:t>
            </a:r>
          </a:p>
          <a:p>
            <a:endParaRPr lang="en-US" dirty="0"/>
          </a:p>
          <a:p>
            <a:endParaRPr lang="en-US" dirty="0"/>
          </a:p>
        </p:txBody>
      </p:sp>
      <p:graphicFrame>
        <p:nvGraphicFramePr>
          <p:cNvPr id="3" name="Diagram 2"/>
          <p:cNvGraphicFramePr/>
          <p:nvPr>
            <p:extLst>
              <p:ext uri="{D42A27DB-BD31-4B8C-83A1-F6EECF244321}">
                <p14:modId xmlns:p14="http://schemas.microsoft.com/office/powerpoint/2010/main" val="281153319"/>
              </p:ext>
            </p:extLst>
          </p:nvPr>
        </p:nvGraphicFramePr>
        <p:xfrm>
          <a:off x="1524000" y="2565780"/>
          <a:ext cx="9144000" cy="3452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015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Circles of Support</a:t>
            </a:r>
          </a:p>
        </p:txBody>
      </p:sp>
      <p:graphicFrame>
        <p:nvGraphicFramePr>
          <p:cNvPr id="3" name="Diagram 2"/>
          <p:cNvGraphicFramePr>
            <a:graphicFrameLocks noChangeAspect="1"/>
          </p:cNvGraphicFramePr>
          <p:nvPr>
            <p:extLst>
              <p:ext uri="{D42A27DB-BD31-4B8C-83A1-F6EECF244321}">
                <p14:modId xmlns:p14="http://schemas.microsoft.com/office/powerpoint/2010/main" val="1559718588"/>
              </p:ext>
            </p:extLst>
          </p:nvPr>
        </p:nvGraphicFramePr>
        <p:xfrm>
          <a:off x="3262646" y="1719182"/>
          <a:ext cx="5500354" cy="5000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4"/>
          <p:cNvSpPr txBox="1">
            <a:spLocks noChangeArrowheads="1"/>
          </p:cNvSpPr>
          <p:nvPr/>
        </p:nvSpPr>
        <p:spPr bwMode="auto">
          <a:xfrm rot="2110481">
            <a:off x="5225766" y="3925633"/>
            <a:ext cx="1574114" cy="153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ArchUp">
              <a:avLst>
                <a:gd name="adj" fmla="val 8312728"/>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2"/>
                </a:solidFill>
                <a:effectLst/>
                <a:latin typeface="+mj-lt"/>
                <a:ea typeface="Calibri" pitchFamily="34" charset="0"/>
                <a:cs typeface="Times New Roman" pitchFamily="18" charset="0"/>
              </a:rPr>
              <a:t>Most important people in my life</a:t>
            </a:r>
            <a:endParaRPr kumimoji="0" lang="en-US" altLang="en-US" b="0" i="0" u="none" strike="noStrike" cap="none" normalizeH="0" baseline="0" dirty="0">
              <a:ln>
                <a:noFill/>
              </a:ln>
              <a:solidFill>
                <a:schemeClr val="tx2"/>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2"/>
              </a:solidFill>
              <a:effectLst/>
              <a:latin typeface="+mj-lt"/>
              <a:cs typeface="Arial" pitchFamily="34" charset="0"/>
            </a:endParaRPr>
          </a:p>
        </p:txBody>
      </p:sp>
      <p:sp>
        <p:nvSpPr>
          <p:cNvPr id="7" name="Rectangle 5"/>
          <p:cNvSpPr>
            <a:spLocks noChangeArrowheads="1"/>
          </p:cNvSpPr>
          <p:nvPr/>
        </p:nvSpPr>
        <p:spPr bwMode="auto">
          <a:xfrm>
            <a:off x="152400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800" dirty="0"/>
          </a:p>
        </p:txBody>
      </p:sp>
      <p:sp>
        <p:nvSpPr>
          <p:cNvPr id="8" name="Rectangle 8"/>
          <p:cNvSpPr>
            <a:spLocks noChangeArrowheads="1"/>
          </p:cNvSpPr>
          <p:nvPr/>
        </p:nvSpPr>
        <p:spPr bwMode="auto">
          <a:xfrm>
            <a:off x="15240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800" dirty="0"/>
          </a:p>
        </p:txBody>
      </p:sp>
      <p:sp>
        <p:nvSpPr>
          <p:cNvPr id="9" name="Text Box 4">
            <a:extLst>
              <a:ext uri="{FF2B5EF4-FFF2-40B4-BE49-F238E27FC236}">
                <a16:creationId xmlns:a16="http://schemas.microsoft.com/office/drawing/2014/main" id="{28159E1F-0DF5-4EBE-AFC2-BB84FF34BF6C}"/>
              </a:ext>
            </a:extLst>
          </p:cNvPr>
          <p:cNvSpPr txBox="1">
            <a:spLocks noChangeArrowheads="1"/>
          </p:cNvSpPr>
          <p:nvPr/>
        </p:nvSpPr>
        <p:spPr bwMode="auto">
          <a:xfrm>
            <a:off x="4349942" y="2914893"/>
            <a:ext cx="3325760" cy="297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ArchUp">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2"/>
                </a:solidFill>
                <a:effectLst/>
                <a:latin typeface="+mj-lt"/>
                <a:ea typeface="Calibri" pitchFamily="34" charset="0"/>
                <a:cs typeface="Times New Roman" pitchFamily="18" charset="0"/>
              </a:rPr>
              <a:t>People who are important to me and care about me</a:t>
            </a:r>
            <a:endParaRPr kumimoji="0" lang="en-US" altLang="en-US" b="0" i="0" u="none" strike="noStrike" cap="none" normalizeH="0" baseline="0" dirty="0">
              <a:ln>
                <a:noFill/>
              </a:ln>
              <a:solidFill>
                <a:schemeClr val="tx2"/>
              </a:solidFill>
              <a:effectLst/>
              <a:latin typeface="+mj-lt"/>
              <a:cs typeface="Arial" pitchFamily="34" charset="0"/>
            </a:endParaRPr>
          </a:p>
        </p:txBody>
      </p:sp>
      <p:sp>
        <p:nvSpPr>
          <p:cNvPr id="10" name="Text Box 3">
            <a:extLst>
              <a:ext uri="{FF2B5EF4-FFF2-40B4-BE49-F238E27FC236}">
                <a16:creationId xmlns:a16="http://schemas.microsoft.com/office/drawing/2014/main" id="{EF0FE2AB-A81E-4DDD-9EBB-D360631C594E}"/>
              </a:ext>
            </a:extLst>
          </p:cNvPr>
          <p:cNvSpPr txBox="1">
            <a:spLocks noChangeArrowheads="1"/>
          </p:cNvSpPr>
          <p:nvPr/>
        </p:nvSpPr>
        <p:spPr bwMode="auto">
          <a:xfrm>
            <a:off x="4460895" y="2146284"/>
            <a:ext cx="3103853" cy="13447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ArchUp">
              <a:avLst>
                <a:gd name="adj" fmla="val 1133023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2"/>
                </a:solidFill>
                <a:effectLst/>
                <a:latin typeface="+mj-lt"/>
                <a:ea typeface="Calibri" pitchFamily="34" charset="0"/>
                <a:cs typeface="Times New Roman" pitchFamily="18" charset="0"/>
              </a:rPr>
              <a:t>People </a:t>
            </a:r>
            <a:r>
              <a:rPr lang="en-US" altLang="en-US" b="1" dirty="0">
                <a:solidFill>
                  <a:schemeClr val="tx2"/>
                </a:solidFill>
                <a:latin typeface="+mj-lt"/>
                <a:ea typeface="Calibri" pitchFamily="34" charset="0"/>
                <a:cs typeface="Times New Roman" pitchFamily="18" charset="0"/>
              </a:rPr>
              <a:t>I k</a:t>
            </a:r>
            <a:r>
              <a:rPr kumimoji="0" lang="en-US" altLang="en-US" b="1" i="0" u="none" strike="noStrike" cap="none" normalizeH="0" baseline="0" dirty="0">
                <a:ln>
                  <a:noFill/>
                </a:ln>
                <a:solidFill>
                  <a:schemeClr val="tx2"/>
                </a:solidFill>
                <a:effectLst/>
                <a:latin typeface="+mj-lt"/>
                <a:ea typeface="Calibri" pitchFamily="34" charset="0"/>
                <a:cs typeface="Times New Roman" pitchFamily="18" charset="0"/>
              </a:rPr>
              <a:t>now in my community</a:t>
            </a:r>
            <a:endParaRPr kumimoji="0" lang="en-US" altLang="en-US" b="0" i="0" u="none" strike="noStrike" cap="none" normalizeH="0" baseline="0" dirty="0">
              <a:ln>
                <a:noFill/>
              </a:ln>
              <a:solidFill>
                <a:schemeClr val="tx2"/>
              </a:solidFill>
              <a:effectLst/>
              <a:latin typeface="+mj-lt"/>
              <a:cs typeface="Arial" pitchFamily="34" charset="0"/>
            </a:endParaRPr>
          </a:p>
        </p:txBody>
      </p:sp>
    </p:spTree>
    <p:extLst>
      <p:ext uri="{BB962C8B-B14F-4D97-AF65-F5344CB8AC3E}">
        <p14:creationId xmlns:p14="http://schemas.microsoft.com/office/powerpoint/2010/main" val="40084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Activity</a:t>
            </a:r>
          </a:p>
        </p:txBody>
      </p:sp>
      <p:sp>
        <p:nvSpPr>
          <p:cNvPr id="3" name="Content Placeholder 2"/>
          <p:cNvSpPr>
            <a:spLocks noGrp="1"/>
          </p:cNvSpPr>
          <p:nvPr>
            <p:ph idx="1"/>
          </p:nvPr>
        </p:nvSpPr>
        <p:spPr>
          <a:xfrm>
            <a:off x="838199" y="1825625"/>
            <a:ext cx="4948451" cy="4351338"/>
          </a:xfrm>
        </p:spPr>
        <p:txBody>
          <a:bodyPr>
            <a:normAutofit/>
          </a:bodyPr>
          <a:lstStyle/>
          <a:p>
            <a:pPr marL="0" indent="0">
              <a:buNone/>
            </a:pPr>
            <a:r>
              <a:rPr lang="en-US" dirty="0"/>
              <a:t>What assets, interests, and aspirations emerge?</a:t>
            </a:r>
          </a:p>
          <a:p>
            <a:pPr marL="0" indent="0">
              <a:buNone/>
            </a:pPr>
            <a:endParaRPr lang="en-US" dirty="0"/>
          </a:p>
          <a:p>
            <a:pPr marL="0" indent="0">
              <a:buNone/>
            </a:pPr>
            <a:r>
              <a:rPr lang="en-US" dirty="0"/>
              <a:t>If you were this child’s mentor, what types of people, organizations or experiences would you connect him with? Why? </a:t>
            </a:r>
          </a:p>
          <a:p>
            <a:pPr marL="0" indent="0">
              <a:buNone/>
            </a:pPr>
            <a:endParaRPr lang="en-US" dirty="0"/>
          </a:p>
        </p:txBody>
      </p:sp>
      <p:pic>
        <p:nvPicPr>
          <p:cNvPr id="5" name="Picture 4" descr="A person standing in front of a brick building&#10;&#10;Description automatically generated">
            <a:extLst>
              <a:ext uri="{FF2B5EF4-FFF2-40B4-BE49-F238E27FC236}">
                <a16:creationId xmlns:a16="http://schemas.microsoft.com/office/drawing/2014/main" id="{29CFEC83-79D6-4D29-A0DA-DC25DEE6B9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38" r="2797"/>
          <a:stretch/>
        </p:blipFill>
        <p:spPr>
          <a:xfrm>
            <a:off x="6569122" y="1680026"/>
            <a:ext cx="4784678" cy="4367177"/>
          </a:xfrm>
          <a:prstGeom prst="rect">
            <a:avLst/>
          </a:prstGeom>
        </p:spPr>
      </p:pic>
    </p:spTree>
    <p:extLst>
      <p:ext uri="{BB962C8B-B14F-4D97-AF65-F5344CB8AC3E}">
        <p14:creationId xmlns:p14="http://schemas.microsoft.com/office/powerpoint/2010/main" val="344628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Planning</a:t>
            </a:r>
          </a:p>
        </p:txBody>
      </p:sp>
      <p:sp>
        <p:nvSpPr>
          <p:cNvPr id="3" name="Content Placeholder 2"/>
          <p:cNvSpPr>
            <a:spLocks noGrp="1"/>
          </p:cNvSpPr>
          <p:nvPr>
            <p:ph idx="1"/>
          </p:nvPr>
        </p:nvSpPr>
        <p:spPr/>
        <p:txBody>
          <a:bodyPr>
            <a:normAutofit/>
          </a:bodyPr>
          <a:lstStyle/>
          <a:p>
            <a:pPr marL="0" indent="0">
              <a:buNone/>
            </a:pPr>
            <a:r>
              <a:rPr lang="en-US" dirty="0"/>
              <a:t>Big picture conversations about interests and aspirations help to frame ideas about goals for mentoring activities as well as for match support.</a:t>
            </a:r>
          </a:p>
          <a:p>
            <a:pPr marL="0" indent="0">
              <a:buNone/>
            </a:pPr>
            <a:endParaRPr lang="en-US" dirty="0"/>
          </a:p>
          <a:p>
            <a:r>
              <a:rPr lang="en-US" dirty="0"/>
              <a:t>What activities would support Anthony in developing his interests and aspirations?</a:t>
            </a:r>
          </a:p>
          <a:p>
            <a:pPr marL="0" indent="0">
              <a:buNone/>
            </a:pPr>
            <a:endParaRPr lang="en-US" dirty="0"/>
          </a:p>
          <a:p>
            <a:r>
              <a:rPr lang="en-US" dirty="0"/>
              <a:t>How can match support help Anthony in pursuing these interests and aspirations? </a:t>
            </a:r>
          </a:p>
        </p:txBody>
      </p:sp>
    </p:spTree>
    <p:extLst>
      <p:ext uri="{BB962C8B-B14F-4D97-AF65-F5344CB8AC3E}">
        <p14:creationId xmlns:p14="http://schemas.microsoft.com/office/powerpoint/2010/main" val="329932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Anthony and James</a:t>
            </a:r>
          </a:p>
        </p:txBody>
      </p:sp>
      <p:sp>
        <p:nvSpPr>
          <p:cNvPr id="3" name="Content Placeholder 2"/>
          <p:cNvSpPr>
            <a:spLocks noGrp="1"/>
          </p:cNvSpPr>
          <p:nvPr>
            <p:ph idx="1"/>
          </p:nvPr>
        </p:nvSpPr>
        <p:spPr/>
        <p:txBody>
          <a:bodyPr>
            <a:normAutofit/>
          </a:bodyPr>
          <a:lstStyle/>
          <a:p>
            <a:pPr marL="0" indent="0">
              <a:buNone/>
            </a:pPr>
            <a:r>
              <a:rPr lang="en-US" dirty="0"/>
              <a:t>Family is introduced to services needed for help with child care, transportation, food, and rent assistance.</a:t>
            </a:r>
          </a:p>
          <a:p>
            <a:pPr marL="0" indent="0">
              <a:buNone/>
            </a:pPr>
            <a:endParaRPr lang="en-US" dirty="0"/>
          </a:p>
          <a:p>
            <a:pPr marL="0" indent="0">
              <a:buNone/>
            </a:pPr>
            <a:r>
              <a:rPr lang="en-US" dirty="0"/>
              <a:t>Anthony is introduced to positive influences that match his assets. Is participating in activities of interest; is meeting people in academics, athletics, arts, career/vocational</a:t>
            </a:r>
          </a:p>
          <a:p>
            <a:endParaRPr lang="en-US" dirty="0"/>
          </a:p>
          <a:p>
            <a:r>
              <a:rPr lang="en-US" dirty="0"/>
              <a:t>Match Support</a:t>
            </a:r>
          </a:p>
          <a:p>
            <a:r>
              <a:rPr lang="en-US" dirty="0"/>
              <a:t>Anthony and James</a:t>
            </a:r>
          </a:p>
          <a:p>
            <a:r>
              <a:rPr lang="en-US" dirty="0"/>
              <a:t>Anthony with support from James</a:t>
            </a:r>
          </a:p>
        </p:txBody>
      </p:sp>
    </p:spTree>
    <p:extLst>
      <p:ext uri="{BB962C8B-B14F-4D97-AF65-F5344CB8AC3E}">
        <p14:creationId xmlns:p14="http://schemas.microsoft.com/office/powerpoint/2010/main" val="424033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Connector is….</a:t>
            </a:r>
          </a:p>
        </p:txBody>
      </p:sp>
      <p:sp>
        <p:nvSpPr>
          <p:cNvPr id="3" name="Content Placeholder 2"/>
          <p:cNvSpPr>
            <a:spLocks noGrp="1"/>
          </p:cNvSpPr>
          <p:nvPr>
            <p:ph idx="1"/>
          </p:nvPr>
        </p:nvSpPr>
        <p:spPr>
          <a:xfrm>
            <a:off x="6578220" y="1825625"/>
            <a:ext cx="4775579" cy="4351338"/>
          </a:xfrm>
        </p:spPr>
        <p:txBody>
          <a:bodyPr/>
          <a:lstStyle/>
          <a:p>
            <a:pPr marL="0" indent="0">
              <a:buNone/>
            </a:pPr>
            <a:r>
              <a:rPr lang="en-US" dirty="0"/>
              <a:t>Someone who connects people with other people, experiences, and organizations.</a:t>
            </a:r>
          </a:p>
          <a:p>
            <a:pPr marL="0" indent="0">
              <a:buNone/>
            </a:pPr>
            <a:endParaRPr lang="en-US" dirty="0"/>
          </a:p>
          <a:p>
            <a:pPr marL="0" indent="0">
              <a:buNone/>
            </a:pPr>
            <a:r>
              <a:rPr lang="en-US" dirty="0"/>
              <a:t>Mentors identify assets and interests with their mentee and discuss connections that can foster positive development of the mentee assets.</a:t>
            </a:r>
          </a:p>
          <a:p>
            <a:pPr marL="0" indent="0">
              <a:buNone/>
            </a:pPr>
            <a:endParaRPr lang="en-US" dirty="0"/>
          </a:p>
        </p:txBody>
      </p:sp>
      <p:sp>
        <p:nvSpPr>
          <p:cNvPr id="4" name="Content Placeholder 2"/>
          <p:cNvSpPr txBox="1">
            <a:spLocks/>
          </p:cNvSpPr>
          <p:nvPr/>
        </p:nvSpPr>
        <p:spPr>
          <a:xfrm>
            <a:off x="1981200" y="4572000"/>
            <a:ext cx="82296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2400" dirty="0"/>
          </a:p>
        </p:txBody>
      </p:sp>
      <p:pic>
        <p:nvPicPr>
          <p:cNvPr id="8" name="Picture 7" descr="Two people standing in front of a building&#10;&#10;Description automatically generated">
            <a:extLst>
              <a:ext uri="{FF2B5EF4-FFF2-40B4-BE49-F238E27FC236}">
                <a16:creationId xmlns:a16="http://schemas.microsoft.com/office/drawing/2014/main" id="{2B9F6903-9A6D-46E4-8EC4-9A277A861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01" r="16034"/>
          <a:stretch/>
        </p:blipFill>
        <p:spPr>
          <a:xfrm>
            <a:off x="838202" y="1769019"/>
            <a:ext cx="4775579" cy="4174581"/>
          </a:xfrm>
          <a:prstGeom prst="rect">
            <a:avLst/>
          </a:prstGeom>
        </p:spPr>
      </p:pic>
    </p:spTree>
    <p:extLst>
      <p:ext uri="{BB962C8B-B14F-4D97-AF65-F5344CB8AC3E}">
        <p14:creationId xmlns:p14="http://schemas.microsoft.com/office/powerpoint/2010/main" val="3941929866"/>
      </p:ext>
    </p:extLst>
  </p:cSld>
  <p:clrMapOvr>
    <a:masterClrMapping/>
  </p:clrMapOvr>
</p:sld>
</file>

<file path=ppt/theme/theme1.xml><?xml version="1.0" encoding="utf-8"?>
<a:theme xmlns:a="http://schemas.openxmlformats.org/drawingml/2006/main" name="Office Theme">
  <a:themeElements>
    <a:clrScheme name="Youth Collaboratory">
      <a:dk1>
        <a:sysClr val="windowText" lastClr="000000"/>
      </a:dk1>
      <a:lt1>
        <a:sysClr val="window" lastClr="FFFFFF"/>
      </a:lt1>
      <a:dk2>
        <a:srgbClr val="00B398"/>
      </a:dk2>
      <a:lt2>
        <a:srgbClr val="EEECE1"/>
      </a:lt2>
      <a:accent1>
        <a:srgbClr val="00B398"/>
      </a:accent1>
      <a:accent2>
        <a:srgbClr val="0085AD"/>
      </a:accent2>
      <a:accent3>
        <a:srgbClr val="FFC845"/>
      </a:accent3>
      <a:accent4>
        <a:srgbClr val="B1B3B3"/>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5BA523AE944B45864FD1307C165127" ma:contentTypeVersion="12" ma:contentTypeDescription="Create a new document." ma:contentTypeScope="" ma:versionID="274de51f9f708a43ed751dcf6e7c4335">
  <xsd:schema xmlns:xsd="http://www.w3.org/2001/XMLSchema" xmlns:xs="http://www.w3.org/2001/XMLSchema" xmlns:p="http://schemas.microsoft.com/office/2006/metadata/properties" xmlns:ns2="fd0f872d-6e54-4d45-837d-98291ef616d5" xmlns:ns3="0af3561c-a54c-4f43-8778-055da64fbae1" targetNamespace="http://schemas.microsoft.com/office/2006/metadata/properties" ma:root="true" ma:fieldsID="3e156f451417ecc13bee9873ddce616f" ns2:_="" ns3:_="">
    <xsd:import namespace="fd0f872d-6e54-4d45-837d-98291ef616d5"/>
    <xsd:import namespace="0af3561c-a54c-4f43-8778-055da64fba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f872d-6e54-4d45-837d-98291ef61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f3561c-a54c-4f43-8778-055da64fba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03795D-5411-4CBF-B389-DC2A7A201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0f872d-6e54-4d45-837d-98291ef616d5"/>
    <ds:schemaRef ds:uri="0af3561c-a54c-4f43-8778-055da64fba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174933-83F2-4F4D-92A2-1DABA3ABD4C5}">
  <ds:schemaRefs>
    <ds:schemaRef ds:uri="http://schemas.microsoft.com/sharepoint/v3/contenttype/forms"/>
  </ds:schemaRefs>
</ds:datastoreItem>
</file>

<file path=customXml/itemProps3.xml><?xml version="1.0" encoding="utf-8"?>
<ds:datastoreItem xmlns:ds="http://schemas.openxmlformats.org/officeDocument/2006/customXml" ds:itemID="{E9E7ABCB-F8C4-4C9B-94F1-BCF46386AB2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628</TotalTime>
  <Words>4121</Words>
  <Application>Microsoft Office PowerPoint</Application>
  <PresentationFormat>Widescreen</PresentationFormat>
  <Paragraphs>274</Paragraphs>
  <Slides>10</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10</vt:i4>
      </vt:variant>
    </vt:vector>
  </HeadingPairs>
  <TitlesOfParts>
    <vt:vector size="15" baseType="lpstr">
      <vt:lpstr>Arial</vt:lpstr>
      <vt:lpstr>Calibri</vt:lpstr>
      <vt:lpstr>Geogrotesque Rg</vt:lpstr>
      <vt:lpstr>Source Sans Pro</vt:lpstr>
      <vt:lpstr>Office Theme</vt:lpstr>
      <vt:lpstr>PowerPoint Presentation</vt:lpstr>
      <vt:lpstr>You will learn: </vt:lpstr>
      <vt:lpstr>A Connector is….</vt:lpstr>
      <vt:lpstr>Links to PYD</vt:lpstr>
      <vt:lpstr>Circles of Support</vt:lpstr>
      <vt:lpstr>Practice Activity</vt:lpstr>
      <vt:lpstr>Goal Planning</vt:lpstr>
      <vt:lpstr>Anthony and James</vt:lpstr>
      <vt:lpstr>A Connector is….</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Hefelfinger</dc:creator>
  <cp:lastModifiedBy>Shelley Johnson</cp:lastModifiedBy>
  <cp:revision>79</cp:revision>
  <dcterms:created xsi:type="dcterms:W3CDTF">2018-09-11T18:30:48Z</dcterms:created>
  <dcterms:modified xsi:type="dcterms:W3CDTF">2019-12-13T21:20:30Z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0x0101003A5BA523AE944B45864FD1307C165127</vt:lpwstr>
  </property>
  <property fmtid="{D5CDD505-2E9C-101B-9397-08002B2CF9AE}" pid="3" name="Order">
    <vt:r8>29215000</vt:r8>
  </property>
</Properties>
</file>